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9" r:id="rId2"/>
    <p:sldId id="287" r:id="rId3"/>
    <p:sldId id="307" r:id="rId4"/>
    <p:sldId id="264" r:id="rId5"/>
    <p:sldId id="265" r:id="rId6"/>
    <p:sldId id="310" r:id="rId7"/>
    <p:sldId id="312" r:id="rId8"/>
    <p:sldId id="311" r:id="rId9"/>
    <p:sldId id="315" r:id="rId10"/>
    <p:sldId id="313" r:id="rId11"/>
    <p:sldId id="316" r:id="rId12"/>
    <p:sldId id="318" r:id="rId13"/>
    <p:sldId id="320" r:id="rId14"/>
    <p:sldId id="321" r:id="rId15"/>
    <p:sldId id="319" r:id="rId16"/>
    <p:sldId id="322" r:id="rId17"/>
    <p:sldId id="317"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0BD944-1D41-BE40-9353-2E392699D116}">
          <p14:sldIdLst>
            <p14:sldId id="309"/>
            <p14:sldId id="287"/>
            <p14:sldId id="307"/>
            <p14:sldId id="264"/>
            <p14:sldId id="265"/>
            <p14:sldId id="310"/>
            <p14:sldId id="312"/>
            <p14:sldId id="311"/>
            <p14:sldId id="315"/>
            <p14:sldId id="313"/>
            <p14:sldId id="316"/>
          </p14:sldIdLst>
        </p14:section>
        <p14:section name="Answers" id="{5F9FF6D9-81DF-3C4B-970C-655543BEC450}">
          <p14:sldIdLst>
            <p14:sldId id="318"/>
            <p14:sldId id="320"/>
            <p14:sldId id="321"/>
            <p14:sldId id="319"/>
            <p14:sldId id="322"/>
          </p14:sldIdLst>
        </p14:section>
        <p14:section name="Lesson Resumes" id="{434C8BAB-3C58-6849-93FF-461B02634078}">
          <p14:sldIdLst>
            <p14:sldId id="317"/>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C6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p:restoredTop sz="92391"/>
  </p:normalViewPr>
  <p:slideViewPr>
    <p:cSldViewPr snapToGrid="0" snapToObjects="1">
      <p:cViewPr varScale="1">
        <p:scale>
          <a:sx n="63" d="100"/>
          <a:sy n="63"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FA4AE-5A1E-0C44-AACC-198E4B0866B1}" type="datetimeFigureOut">
              <a:rPr lang="en-US" smtClean="0"/>
              <a:t>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778B2-88FB-AE48-A797-BC7A1D015202}" type="slidenum">
              <a:rPr lang="en-US" smtClean="0"/>
              <a:t>‹#›</a:t>
            </a:fld>
            <a:endParaRPr lang="en-US"/>
          </a:p>
        </p:txBody>
      </p:sp>
    </p:spTree>
    <p:extLst>
      <p:ext uri="{BB962C8B-B14F-4D97-AF65-F5344CB8AC3E}">
        <p14:creationId xmlns:p14="http://schemas.microsoft.com/office/powerpoint/2010/main" val="190238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29CA4C6-C6D4-9C4B-A1CB-474A9C7B8F5B}" type="slidenum">
              <a:rPr lang="en-US" smtClean="0"/>
              <a:t>1</a:t>
            </a:fld>
            <a:endParaRPr lang="en-US"/>
          </a:p>
        </p:txBody>
      </p:sp>
    </p:spTree>
    <p:extLst>
      <p:ext uri="{BB962C8B-B14F-4D97-AF65-F5344CB8AC3E}">
        <p14:creationId xmlns:p14="http://schemas.microsoft.com/office/powerpoint/2010/main" val="53433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Red italics denotes definition of the MANIA term. Black writing shows the description of the term.</a:t>
            </a:r>
            <a:endParaRPr lang="x-none" altLang="x-none"/>
          </a:p>
          <a:p>
            <a:pPr eaLnBrk="1" hangingPunct="1">
              <a:spcBef>
                <a:spcPct val="0"/>
              </a:spcBef>
            </a:pP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15</a:t>
            </a:fld>
            <a:endParaRPr lang="en-US" altLang="x-none"/>
          </a:p>
        </p:txBody>
      </p:sp>
    </p:spTree>
    <p:extLst>
      <p:ext uri="{BB962C8B-B14F-4D97-AF65-F5344CB8AC3E}">
        <p14:creationId xmlns:p14="http://schemas.microsoft.com/office/powerpoint/2010/main" val="170224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Red italics denotes definition of the MANIA term. Black writing shows the description of the term.</a:t>
            </a: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16</a:t>
            </a:fld>
            <a:endParaRPr lang="en-US" altLang="x-none"/>
          </a:p>
        </p:txBody>
      </p:sp>
    </p:spTree>
    <p:extLst>
      <p:ext uri="{BB962C8B-B14F-4D97-AF65-F5344CB8AC3E}">
        <p14:creationId xmlns:p14="http://schemas.microsoft.com/office/powerpoint/2010/main" val="11263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17</a:t>
            </a:fld>
            <a:endParaRPr lang="en-US" altLang="x-none"/>
          </a:p>
        </p:txBody>
      </p:sp>
    </p:spTree>
    <p:extLst>
      <p:ext uri="{BB962C8B-B14F-4D97-AF65-F5344CB8AC3E}">
        <p14:creationId xmlns:p14="http://schemas.microsoft.com/office/powerpoint/2010/main" val="173288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Discuss with class</a:t>
            </a: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18</a:t>
            </a:fld>
            <a:endParaRPr lang="en-US" altLang="x-none"/>
          </a:p>
        </p:txBody>
      </p:sp>
    </p:spTree>
    <p:extLst>
      <p:ext uri="{BB962C8B-B14F-4D97-AF65-F5344CB8AC3E}">
        <p14:creationId xmlns:p14="http://schemas.microsoft.com/office/powerpoint/2010/main" val="153615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a:t>
            </a:r>
            <a:r>
              <a:rPr lang="en-US" baseline="0" dirty="0"/>
              <a:t> names to suit class members!</a:t>
            </a:r>
            <a:endParaRPr lang="en-US" dirty="0"/>
          </a:p>
        </p:txBody>
      </p:sp>
      <p:sp>
        <p:nvSpPr>
          <p:cNvPr id="4" name="Slide Number Placeholder 3"/>
          <p:cNvSpPr>
            <a:spLocks noGrp="1"/>
          </p:cNvSpPr>
          <p:nvPr>
            <p:ph type="sldNum" sz="quarter" idx="10"/>
          </p:nvPr>
        </p:nvSpPr>
        <p:spPr/>
        <p:txBody>
          <a:bodyPr/>
          <a:lstStyle/>
          <a:p>
            <a:fld id="{94B778B2-88FB-AE48-A797-BC7A1D015202}" type="slidenum">
              <a:rPr lang="en-US" smtClean="0"/>
              <a:t>6</a:t>
            </a:fld>
            <a:endParaRPr lang="en-US"/>
          </a:p>
        </p:txBody>
      </p:sp>
    </p:spTree>
    <p:extLst>
      <p:ext uri="{BB962C8B-B14F-4D97-AF65-F5344CB8AC3E}">
        <p14:creationId xmlns:p14="http://schemas.microsoft.com/office/powerpoint/2010/main" val="160593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a:t>
            </a:r>
            <a:r>
              <a:rPr lang="en-US" baseline="0" dirty="0"/>
              <a:t> names to suit </a:t>
            </a:r>
            <a:r>
              <a:rPr lang="en-US" baseline="0"/>
              <a:t>class members!</a:t>
            </a:r>
            <a:endParaRPr lang="en-US"/>
          </a:p>
        </p:txBody>
      </p:sp>
      <p:sp>
        <p:nvSpPr>
          <p:cNvPr id="4" name="Slide Number Placeholder 3"/>
          <p:cNvSpPr>
            <a:spLocks noGrp="1"/>
          </p:cNvSpPr>
          <p:nvPr>
            <p:ph type="sldNum" sz="quarter" idx="10"/>
          </p:nvPr>
        </p:nvSpPr>
        <p:spPr/>
        <p:txBody>
          <a:bodyPr/>
          <a:lstStyle/>
          <a:p>
            <a:fld id="{94B778B2-88FB-AE48-A797-BC7A1D015202}" type="slidenum">
              <a:rPr lang="en-US" smtClean="0"/>
              <a:t>7</a:t>
            </a:fld>
            <a:endParaRPr lang="en-US"/>
          </a:p>
        </p:txBody>
      </p:sp>
    </p:spTree>
    <p:extLst>
      <p:ext uri="{BB962C8B-B14F-4D97-AF65-F5344CB8AC3E}">
        <p14:creationId xmlns:p14="http://schemas.microsoft.com/office/powerpoint/2010/main" val="174835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Discuss with class – what do they mean? </a:t>
            </a: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9</a:t>
            </a:fld>
            <a:endParaRPr lang="en-US" altLang="x-none"/>
          </a:p>
        </p:txBody>
      </p:sp>
    </p:spTree>
    <p:extLst>
      <p:ext uri="{BB962C8B-B14F-4D97-AF65-F5344CB8AC3E}">
        <p14:creationId xmlns:p14="http://schemas.microsoft.com/office/powerpoint/2010/main" val="103578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Discuss with class – what do they mean? </a:t>
            </a: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10</a:t>
            </a:fld>
            <a:endParaRPr lang="en-US" altLang="x-none"/>
          </a:p>
        </p:txBody>
      </p:sp>
    </p:spTree>
    <p:extLst>
      <p:ext uri="{BB962C8B-B14F-4D97-AF65-F5344CB8AC3E}">
        <p14:creationId xmlns:p14="http://schemas.microsoft.com/office/powerpoint/2010/main" val="93405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Lesson 2 MANIA</a:t>
            </a:r>
            <a:r>
              <a:rPr lang="en-GB" altLang="x-none" baseline="0" dirty="0"/>
              <a:t> Table</a:t>
            </a:r>
          </a:p>
          <a:p>
            <a:pPr eaLnBrk="1" hangingPunct="1">
              <a:spcBef>
                <a:spcPct val="0"/>
              </a:spcBef>
            </a:pPr>
            <a:r>
              <a:rPr lang="en-GB" altLang="x-none" baseline="0" dirty="0"/>
              <a:t>Lesson 2 Scavenger Hunt Clues</a:t>
            </a: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11</a:t>
            </a:fld>
            <a:endParaRPr lang="en-US" altLang="x-none"/>
          </a:p>
        </p:txBody>
      </p:sp>
    </p:spTree>
    <p:extLst>
      <p:ext uri="{BB962C8B-B14F-4D97-AF65-F5344CB8AC3E}">
        <p14:creationId xmlns:p14="http://schemas.microsoft.com/office/powerpoint/2010/main" val="77453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Red italics denotes definition of the MANIA term. Black writing shows the description of the term.</a:t>
            </a: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12</a:t>
            </a:fld>
            <a:endParaRPr lang="en-US" altLang="x-none"/>
          </a:p>
        </p:txBody>
      </p:sp>
    </p:spTree>
    <p:extLst>
      <p:ext uri="{BB962C8B-B14F-4D97-AF65-F5344CB8AC3E}">
        <p14:creationId xmlns:p14="http://schemas.microsoft.com/office/powerpoint/2010/main" val="175261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x-none" dirty="0"/>
              <a:t>Red italics denotes definition of the MANIA term. Black writing shows the description of the term.</a:t>
            </a:r>
            <a:endParaRPr lang="x-none" altLang="x-none"/>
          </a:p>
          <a:p>
            <a:pPr eaLnBrk="1" hangingPunct="1">
              <a:spcBef>
                <a:spcPct val="0"/>
              </a:spcBef>
            </a:pP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13</a:t>
            </a:fld>
            <a:endParaRPr lang="en-US" altLang="x-none"/>
          </a:p>
        </p:txBody>
      </p:sp>
    </p:spTree>
    <p:extLst>
      <p:ext uri="{BB962C8B-B14F-4D97-AF65-F5344CB8AC3E}">
        <p14:creationId xmlns:p14="http://schemas.microsoft.com/office/powerpoint/2010/main" val="97883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GB" altLang="x-none" dirty="0"/>
              <a:t>Red italics denotes definition of the MANIA term. Black writing shows the description of the term.</a:t>
            </a:r>
            <a:endParaRPr lang="x-none" altLang="x-none"/>
          </a:p>
          <a:p>
            <a:pPr eaLnBrk="1" hangingPunct="1">
              <a:spcBef>
                <a:spcPct val="0"/>
              </a:spcBef>
            </a:pPr>
            <a:endParaRPr lang="x-none" altLang="x-none"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5E75822C-5A49-794C-94F0-77ED3FE49870}" type="slidenum">
              <a:rPr lang="en-US" altLang="x-none"/>
              <a:pPr/>
              <a:t>14</a:t>
            </a:fld>
            <a:endParaRPr lang="en-US" altLang="x-none"/>
          </a:p>
        </p:txBody>
      </p:sp>
    </p:spTree>
    <p:extLst>
      <p:ext uri="{BB962C8B-B14F-4D97-AF65-F5344CB8AC3E}">
        <p14:creationId xmlns:p14="http://schemas.microsoft.com/office/powerpoint/2010/main" val="119766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DA149D-2097-B948-A393-8B2C22A16142}"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1834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A149D-2097-B948-A393-8B2C22A16142}"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112048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A149D-2097-B948-A393-8B2C22A16142}"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63245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A149D-2097-B948-A393-8B2C22A16142}"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123242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A149D-2097-B948-A393-8B2C22A16142}" type="datetimeFigureOut">
              <a:rPr lang="en-US" smtClean="0"/>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82864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DA149D-2097-B948-A393-8B2C22A16142}" type="datetimeFigureOut">
              <a:rPr lang="en-US" smtClean="0"/>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58988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DA149D-2097-B948-A393-8B2C22A16142}" type="datetimeFigureOut">
              <a:rPr lang="en-US" smtClean="0"/>
              <a:t>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145442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DA149D-2097-B948-A393-8B2C22A16142}" type="datetimeFigureOut">
              <a:rPr lang="en-US" smtClean="0"/>
              <a:t>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192993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149D-2097-B948-A393-8B2C22A16142}" type="datetimeFigureOut">
              <a:rPr lang="en-US" smtClean="0"/>
              <a:t>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87324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DA149D-2097-B948-A393-8B2C22A16142}" type="datetimeFigureOut">
              <a:rPr lang="en-US" smtClean="0"/>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76577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DA149D-2097-B948-A393-8B2C22A16142}" type="datetimeFigureOut">
              <a:rPr lang="en-US" smtClean="0"/>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8AECD-9B93-CF4D-BD8A-E1266B75A8D2}" type="slidenum">
              <a:rPr lang="en-US" smtClean="0"/>
              <a:t>‹#›</a:t>
            </a:fld>
            <a:endParaRPr lang="en-US"/>
          </a:p>
        </p:txBody>
      </p:sp>
    </p:spTree>
    <p:extLst>
      <p:ext uri="{BB962C8B-B14F-4D97-AF65-F5344CB8AC3E}">
        <p14:creationId xmlns:p14="http://schemas.microsoft.com/office/powerpoint/2010/main" val="50400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A149D-2097-B948-A393-8B2C22A16142}" type="datetimeFigureOut">
              <a:rPr lang="en-US" smtClean="0"/>
              <a:t>2/4/25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8AECD-9B93-CF4D-BD8A-E1266B75A8D2}" type="slidenum">
              <a:rPr lang="en-US" smtClean="0"/>
              <a:t>‹#›</a:t>
            </a:fld>
            <a:endParaRPr lang="en-US"/>
          </a:p>
        </p:txBody>
      </p:sp>
    </p:spTree>
    <p:extLst>
      <p:ext uri="{BB962C8B-B14F-4D97-AF65-F5344CB8AC3E}">
        <p14:creationId xmlns:p14="http://schemas.microsoft.com/office/powerpoint/2010/main" val="129447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319791" y="219857"/>
            <a:ext cx="11612380" cy="6370975"/>
          </a:xfrm>
          <a:prstGeom prst="rect">
            <a:avLst/>
          </a:prstGeom>
          <a:ln>
            <a:solidFill>
              <a:schemeClr val="tx1"/>
            </a:solidFill>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sz="2000" dirty="0"/>
              <a:t>		</a:t>
            </a:r>
          </a:p>
          <a:p>
            <a:r>
              <a:rPr lang="en-US" altLang="x-none" sz="2000" dirty="0">
                <a:latin typeface="American Typewriter" charset="0"/>
                <a:ea typeface="American Typewriter" charset="0"/>
                <a:cs typeface="American Typewriter" charset="0"/>
              </a:rPr>
              <a:t>		I include this on slides where I would like my students to write </a:t>
            </a:r>
          </a:p>
          <a:p>
            <a:r>
              <a:rPr lang="en-US" altLang="x-none" sz="2000" dirty="0">
                <a:latin typeface="American Typewriter" charset="0"/>
                <a:ea typeface="American Typewriter" charset="0"/>
                <a:cs typeface="American Typewriter" charset="0"/>
              </a:rPr>
              <a:t>		down the information into their notes. Use this at your discretion. </a:t>
            </a:r>
          </a:p>
          <a:p>
            <a:endParaRPr lang="en-US" altLang="x-none" sz="2000"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0070C0"/>
                </a:solidFill>
                <a:latin typeface="American Typewriter" charset="0"/>
                <a:ea typeface="American Typewriter" charset="0"/>
                <a:cs typeface="American Typewriter" charset="0"/>
              </a:rPr>
              <a:t>Class/paired/individual task</a:t>
            </a:r>
            <a:r>
              <a:rPr lang="en-US" altLang="x-none" sz="2400" b="1" dirty="0">
                <a:solidFill>
                  <a:srgbClr val="00B0F0"/>
                </a:solidFill>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Tasks for students are denoted in blue. </a:t>
            </a:r>
          </a:p>
          <a:p>
            <a:endParaRPr lang="en-US" altLang="x-none" sz="2400" dirty="0">
              <a:latin typeface="American Typewriter" charset="0"/>
              <a:ea typeface="American Typewriter" charset="0"/>
              <a:cs typeface="American Typewriter" charset="0"/>
            </a:endParaRPr>
          </a:p>
          <a:p>
            <a:r>
              <a:rPr lang="en-US" altLang="x-none" sz="2400" b="1" dirty="0">
                <a:solidFill>
                  <a:srgbClr val="00B050"/>
                </a:solidFill>
                <a:latin typeface="American Typewriter" charset="0"/>
                <a:ea typeface="American Typewriter" charset="0"/>
                <a:cs typeface="American Typewriter" charset="0"/>
              </a:rPr>
              <a:t>Class Brainstorm</a:t>
            </a:r>
            <a:r>
              <a:rPr lang="en-US" altLang="x-none" sz="2400" dirty="0">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Class discussion tasks are denoted in green</a:t>
            </a:r>
            <a:endParaRPr lang="en-US" altLang="x-none" sz="2000" b="1"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7030A0"/>
                </a:solidFill>
                <a:latin typeface="American Typewriter" charset="0"/>
                <a:ea typeface="American Typewriter" charset="0"/>
                <a:cs typeface="American Typewriter" charset="0"/>
              </a:rPr>
              <a:t>Personalized information 		</a:t>
            </a:r>
            <a:r>
              <a:rPr lang="en-US" altLang="x-none" sz="2000" dirty="0">
                <a:latin typeface="American Typewriter" charset="0"/>
                <a:ea typeface="American Typewriter" charset="0"/>
                <a:cs typeface="American Typewriter" charset="0"/>
              </a:rPr>
              <a:t>Information that is personal to my 						class/local area are denoted in purple 						and will need amending. </a:t>
            </a:r>
          </a:p>
          <a:p>
            <a:endParaRPr lang="en-US" altLang="x-none" sz="2400" b="1" dirty="0">
              <a:solidFill>
                <a:srgbClr val="7030A0"/>
              </a:solidFill>
              <a:latin typeface="American Typewriter" charset="0"/>
              <a:ea typeface="American Typewriter" charset="0"/>
              <a:cs typeface="American Typewriter" charset="0"/>
            </a:endParaRPr>
          </a:p>
          <a:p>
            <a:r>
              <a:rPr lang="en-US" altLang="x-none" sz="2400" b="1" dirty="0">
                <a:solidFill>
                  <a:srgbClr val="FF0000"/>
                </a:solidFill>
                <a:latin typeface="American Typewriter" charset="0"/>
                <a:ea typeface="American Typewriter" charset="0"/>
                <a:cs typeface="American Typewriter" charset="0"/>
              </a:rPr>
              <a:t>Key Words 	</a:t>
            </a:r>
            <a:r>
              <a:rPr lang="en-US" altLang="x-none" sz="2400" b="1" dirty="0">
                <a:solidFill>
                  <a:srgbClr val="7030A0"/>
                </a:solidFill>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Key words pertinent to the course are denoted in red. </a:t>
            </a:r>
          </a:p>
          <a:p>
            <a:endParaRPr lang="en-US" altLang="x-none" sz="2000" dirty="0">
              <a:latin typeface="American Typewriter" charset="0"/>
              <a:ea typeface="American Typewriter" charset="0"/>
              <a:cs typeface="American Typewriter" charset="0"/>
            </a:endParaRPr>
          </a:p>
          <a:p>
            <a:r>
              <a:rPr lang="en-US" altLang="x-none" sz="2400" b="1" dirty="0">
                <a:solidFill>
                  <a:schemeClr val="bg2">
                    <a:lumMod val="75000"/>
                  </a:schemeClr>
                </a:solidFill>
                <a:latin typeface="American Typewriter" charset="0"/>
                <a:ea typeface="American Typewriter" charset="0"/>
                <a:cs typeface="American Typewriter" charset="0"/>
              </a:rPr>
              <a:t>Notes Section</a:t>
            </a:r>
            <a:r>
              <a:rPr lang="en-US" altLang="x-none" sz="2000" dirty="0">
                <a:latin typeface="American Typewriter" charset="0"/>
                <a:ea typeface="American Typewriter" charset="0"/>
                <a:cs typeface="American Typewriter" charset="0"/>
              </a:rPr>
              <a:t>		Prompts for resource files needed for particular tasks, and any 			other additional information for the teacher will be given. </a:t>
            </a:r>
          </a:p>
          <a:p>
            <a:endParaRPr lang="en-US" altLang="x-none" sz="2000"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p:txBody>
      </p:sp>
      <p:pic>
        <p:nvPicPr>
          <p:cNvPr id="6" name="Picture 2" descr="C:\Users\tv36426.TVNET\AppData\Local\Microsoft\Windows\INetCache\IE\MDJOD7TD\pencil-311818_64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8049907">
            <a:off x="643413" y="527810"/>
            <a:ext cx="1088755"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66586" y="452876"/>
            <a:ext cx="9629078" cy="914400"/>
          </a:xfrm>
        </p:spPr>
        <p:txBody>
          <a:bodyPr>
            <a:noAutofit/>
          </a:bodyPr>
          <a:lstStyle/>
          <a:p>
            <a:pPr algn="l" eaLnBrk="1" hangingPunct="1">
              <a:defRPr/>
            </a:pPr>
            <a:r>
              <a:rPr lang="en-US" sz="8000" b="1" dirty="0">
                <a:latin typeface="Amatic SC" charset="0"/>
                <a:ea typeface="Amatic SC" charset="0"/>
                <a:cs typeface="Amatic SC" charset="0"/>
              </a:rPr>
              <a:t>Causes of WWI – </a:t>
            </a:r>
            <a:r>
              <a:rPr lang="en-US" sz="8000" b="1" u="sng" dirty="0">
                <a:latin typeface="Amatic SC" charset="0"/>
                <a:ea typeface="Amatic SC" charset="0"/>
                <a:cs typeface="Amatic SC" charset="0"/>
              </a:rPr>
              <a:t>MANIA</a:t>
            </a:r>
            <a:r>
              <a:rPr lang="en-US" sz="8000" b="1" dirty="0">
                <a:latin typeface="Amatic SC" charset="0"/>
                <a:ea typeface="Amatic SC" charset="0"/>
                <a:cs typeface="Amatic SC" charset="0"/>
              </a:rPr>
              <a:t>!</a:t>
            </a:r>
          </a:p>
        </p:txBody>
      </p:sp>
      <p:sp>
        <p:nvSpPr>
          <p:cNvPr id="7171" name="Rectangle 3"/>
          <p:cNvSpPr>
            <a:spLocks noGrp="1" noChangeArrowheads="1"/>
          </p:cNvSpPr>
          <p:nvPr>
            <p:ph type="subTitle" idx="1"/>
          </p:nvPr>
        </p:nvSpPr>
        <p:spPr>
          <a:xfrm>
            <a:off x="334537" y="2118732"/>
            <a:ext cx="3729463" cy="4371278"/>
          </a:xfrm>
          <a:solidFill>
            <a:schemeClr val="bg1"/>
          </a:solidFill>
        </p:spPr>
        <p:txBody>
          <a:bodyPr>
            <a:normAutofit fontScale="92500" lnSpcReduction="10000"/>
          </a:bodyPr>
          <a:lstStyle/>
          <a:p>
            <a:pPr algn="l" eaLnBrk="1" hangingPunct="1">
              <a:lnSpc>
                <a:spcPct val="120000"/>
              </a:lnSpc>
              <a:buFont typeface="Wingdings" charset="2"/>
              <a:buNone/>
            </a:pPr>
            <a:r>
              <a:rPr lang="en-US" altLang="x-none" sz="4800" b="1" u="sng">
                <a:solidFill>
                  <a:srgbClr val="FF0000"/>
                </a:solidFill>
                <a:effectLst/>
                <a:latin typeface="Corbel" charset="0"/>
                <a:ea typeface="Corbel" charset="0"/>
                <a:cs typeface="Corbel" charset="0"/>
              </a:rPr>
              <a:t>M</a:t>
            </a:r>
            <a:r>
              <a:rPr lang="en-US" altLang="x-none" sz="4800" b="1">
                <a:solidFill>
                  <a:srgbClr val="FF0000"/>
                </a:solidFill>
                <a:latin typeface="Corbel" charset="0"/>
                <a:ea typeface="Corbel" charset="0"/>
                <a:cs typeface="Corbel" charset="0"/>
              </a:rPr>
              <a:t>ilitarism</a:t>
            </a:r>
            <a:r>
              <a:rPr lang="en-US" altLang="x-none" sz="4800" b="1">
                <a:latin typeface="Corbel" charset="0"/>
                <a:ea typeface="Corbel" charset="0"/>
                <a:cs typeface="Corbel" charset="0"/>
              </a:rPr>
              <a:t> </a:t>
            </a:r>
          </a:p>
          <a:p>
            <a:pPr algn="l" eaLnBrk="1" hangingPunct="1">
              <a:lnSpc>
                <a:spcPct val="120000"/>
              </a:lnSpc>
              <a:buFont typeface="Wingdings" charset="2"/>
              <a:buNone/>
            </a:pPr>
            <a:r>
              <a:rPr lang="en-US" sz="4800" b="1" u="sng" dirty="0">
                <a:solidFill>
                  <a:srgbClr val="FF0000"/>
                </a:solidFill>
                <a:latin typeface="Corbel" charset="0"/>
                <a:ea typeface="Corbel" charset="0"/>
                <a:cs typeface="Corbel" charset="0"/>
              </a:rPr>
              <a:t>A</a:t>
            </a:r>
            <a:r>
              <a:rPr lang="en-US" sz="4800" b="1" dirty="0">
                <a:solidFill>
                  <a:srgbClr val="FF0000"/>
                </a:solidFill>
                <a:latin typeface="Corbel" charset="0"/>
                <a:ea typeface="Corbel" charset="0"/>
                <a:cs typeface="Corbel" charset="0"/>
              </a:rPr>
              <a:t>lliances</a:t>
            </a:r>
            <a:r>
              <a:rPr lang="en-US" sz="3600" b="1" dirty="0">
                <a:latin typeface="Corbel" charset="0"/>
                <a:ea typeface="Corbel" charset="0"/>
                <a:cs typeface="Corbel" charset="0"/>
              </a:rPr>
              <a:t> </a:t>
            </a:r>
          </a:p>
          <a:p>
            <a:pPr algn="l">
              <a:lnSpc>
                <a:spcPct val="120000"/>
              </a:lnSpc>
            </a:pPr>
            <a:r>
              <a:rPr lang="en-US" altLang="x-none" sz="4800" b="1" u="sng" dirty="0">
                <a:solidFill>
                  <a:srgbClr val="FF0000"/>
                </a:solidFill>
                <a:latin typeface="Corbel" charset="0"/>
                <a:ea typeface="Corbel" charset="0"/>
                <a:cs typeface="Corbel" charset="0"/>
              </a:rPr>
              <a:t>N</a:t>
            </a:r>
            <a:r>
              <a:rPr lang="en-US" altLang="x-none" sz="4800" b="1" dirty="0">
                <a:solidFill>
                  <a:srgbClr val="FF0000"/>
                </a:solidFill>
                <a:latin typeface="Corbel" charset="0"/>
                <a:ea typeface="Corbel" charset="0"/>
                <a:cs typeface="Corbel" charset="0"/>
              </a:rPr>
              <a:t>ationalism</a:t>
            </a:r>
            <a:r>
              <a:rPr lang="en-US" altLang="x-none" sz="3600" b="1" dirty="0">
                <a:latin typeface="Corbel" charset="0"/>
                <a:ea typeface="Corbel" charset="0"/>
                <a:cs typeface="Corbel" charset="0"/>
              </a:rPr>
              <a:t> </a:t>
            </a:r>
          </a:p>
          <a:p>
            <a:pPr algn="l">
              <a:lnSpc>
                <a:spcPct val="120000"/>
              </a:lnSpc>
            </a:pPr>
            <a:r>
              <a:rPr lang="en-US" altLang="x-none" sz="4800" b="1" u="sng" dirty="0">
                <a:solidFill>
                  <a:srgbClr val="FF0000"/>
                </a:solidFill>
                <a:latin typeface="Corbel" charset="0"/>
                <a:ea typeface="Corbel" charset="0"/>
                <a:cs typeface="Corbel" charset="0"/>
              </a:rPr>
              <a:t>I</a:t>
            </a:r>
            <a:r>
              <a:rPr lang="en-US" altLang="x-none" sz="4800" b="1" dirty="0">
                <a:solidFill>
                  <a:srgbClr val="FF0000"/>
                </a:solidFill>
                <a:latin typeface="Corbel" charset="0"/>
                <a:ea typeface="Corbel" charset="0"/>
                <a:cs typeface="Corbel" charset="0"/>
              </a:rPr>
              <a:t>mperialism </a:t>
            </a:r>
            <a:endParaRPr lang="en-US" altLang="x-none" sz="3400" b="1" dirty="0">
              <a:latin typeface="Corbel" charset="0"/>
              <a:ea typeface="Corbel" charset="0"/>
              <a:cs typeface="Corbel" charset="0"/>
            </a:endParaRPr>
          </a:p>
          <a:p>
            <a:pPr algn="l">
              <a:lnSpc>
                <a:spcPct val="120000"/>
              </a:lnSpc>
            </a:pPr>
            <a:r>
              <a:rPr lang="en-US" altLang="x-none" sz="4800" b="1" u="sng" dirty="0">
                <a:solidFill>
                  <a:srgbClr val="FF0000"/>
                </a:solidFill>
                <a:latin typeface="Corbel" charset="0"/>
                <a:ea typeface="Corbel" charset="0"/>
                <a:cs typeface="Corbel" charset="0"/>
              </a:rPr>
              <a:t>A</a:t>
            </a:r>
            <a:r>
              <a:rPr lang="en-US" altLang="x-none" sz="4800" b="1" dirty="0">
                <a:solidFill>
                  <a:srgbClr val="FF0000"/>
                </a:solidFill>
                <a:latin typeface="Corbel" charset="0"/>
                <a:ea typeface="Corbel" charset="0"/>
                <a:cs typeface="Corbel" charset="0"/>
              </a:rPr>
              <a:t>ssassination</a:t>
            </a:r>
            <a:endParaRPr lang="en-US" altLang="x-none" sz="3400" dirty="0">
              <a:latin typeface="Calibri" charset="0"/>
            </a:endParaRPr>
          </a:p>
        </p:txBody>
      </p:sp>
    </p:spTree>
    <p:extLst>
      <p:ext uri="{BB962C8B-B14F-4D97-AF65-F5344CB8AC3E}">
        <p14:creationId xmlns:p14="http://schemas.microsoft.com/office/powerpoint/2010/main" val="4970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66586" y="452876"/>
            <a:ext cx="11476774" cy="914400"/>
          </a:xfrm>
        </p:spPr>
        <p:txBody>
          <a:bodyPr>
            <a:noAutofit/>
          </a:bodyPr>
          <a:lstStyle/>
          <a:p>
            <a:pPr algn="l" eaLnBrk="1" hangingPunct="1">
              <a:defRPr/>
            </a:pPr>
            <a:r>
              <a:rPr lang="en-US" sz="8000" b="1" dirty="0">
                <a:latin typeface="Amatic SC" charset="0"/>
                <a:ea typeface="Amatic SC" charset="0"/>
                <a:cs typeface="Amatic SC" charset="0"/>
              </a:rPr>
              <a:t>Causes of WWI – Scavenger Hunt</a:t>
            </a:r>
          </a:p>
        </p:txBody>
      </p:sp>
      <p:sp>
        <p:nvSpPr>
          <p:cNvPr id="7171" name="Rectangle 3"/>
          <p:cNvSpPr>
            <a:spLocks noGrp="1" noChangeArrowheads="1"/>
          </p:cNvSpPr>
          <p:nvPr>
            <p:ph type="subTitle" idx="1"/>
          </p:nvPr>
        </p:nvSpPr>
        <p:spPr>
          <a:xfrm>
            <a:off x="353122" y="1529452"/>
            <a:ext cx="11485756" cy="4972948"/>
          </a:xfrm>
          <a:solidFill>
            <a:schemeClr val="bg1"/>
          </a:solidFill>
        </p:spPr>
        <p:txBody>
          <a:bodyPr>
            <a:normAutofit fontScale="92500" lnSpcReduction="10000"/>
          </a:bodyPr>
          <a:lstStyle/>
          <a:p>
            <a:pPr marL="514350" indent="-514350" algn="l" eaLnBrk="1" hangingPunct="1">
              <a:lnSpc>
                <a:spcPct val="120000"/>
              </a:lnSpc>
              <a:buFont typeface="+mj-lt"/>
              <a:buAutoNum type="arabicPeriod"/>
            </a:pPr>
            <a:r>
              <a:rPr lang="en-US" altLang="x-none" sz="2800" dirty="0">
                <a:latin typeface="Century Gothic" charset="0"/>
                <a:ea typeface="Century Gothic" charset="0"/>
                <a:cs typeface="Century Gothic" charset="0"/>
              </a:rPr>
              <a:t>You will be participating in a Scavenger Hunt to complete the table worksheet given which outlines the MANIA acronym for the causes of WWI.</a:t>
            </a:r>
          </a:p>
          <a:p>
            <a:pPr marL="514350" indent="-514350" algn="l" eaLnBrk="1" hangingPunct="1">
              <a:lnSpc>
                <a:spcPct val="120000"/>
              </a:lnSpc>
              <a:buFont typeface="+mj-lt"/>
              <a:buAutoNum type="arabicPeriod"/>
            </a:pPr>
            <a:r>
              <a:rPr lang="en-US" altLang="x-none" sz="2800" dirty="0">
                <a:latin typeface="Century Gothic" charset="0"/>
                <a:ea typeface="Century Gothic" charset="0"/>
                <a:cs typeface="Century Gothic" charset="0"/>
              </a:rPr>
              <a:t>You must search for the </a:t>
            </a:r>
            <a:r>
              <a:rPr lang="en-US" altLang="x-none" sz="2800" b="1" i="1" dirty="0">
                <a:latin typeface="Century Gothic" charset="0"/>
                <a:ea typeface="Century Gothic" charset="0"/>
                <a:cs typeface="Century Gothic" charset="0"/>
              </a:rPr>
              <a:t>‘clues’ </a:t>
            </a:r>
            <a:r>
              <a:rPr lang="en-US" altLang="x-none" sz="2800" dirty="0">
                <a:latin typeface="Century Gothic" charset="0"/>
                <a:ea typeface="Century Gothic" charset="0"/>
                <a:cs typeface="Century Gothic" charset="0"/>
              </a:rPr>
              <a:t>around the school to complete the table. </a:t>
            </a:r>
          </a:p>
          <a:p>
            <a:pPr marL="514350" indent="-514350" algn="l" eaLnBrk="1" hangingPunct="1">
              <a:lnSpc>
                <a:spcPct val="120000"/>
              </a:lnSpc>
              <a:buFont typeface="+mj-lt"/>
              <a:buAutoNum type="arabicPeriod"/>
            </a:pPr>
            <a:r>
              <a:rPr lang="en-US" altLang="x-none" sz="2800" dirty="0">
                <a:latin typeface="Century Gothic" charset="0"/>
                <a:ea typeface="Century Gothic" charset="0"/>
                <a:cs typeface="Century Gothic" charset="0"/>
              </a:rPr>
              <a:t>The </a:t>
            </a:r>
            <a:r>
              <a:rPr lang="en-US" altLang="x-none" sz="2800" b="1" i="1" dirty="0">
                <a:latin typeface="Century Gothic" charset="0"/>
                <a:ea typeface="Century Gothic" charset="0"/>
                <a:cs typeface="Century Gothic" charset="0"/>
              </a:rPr>
              <a:t>‘clues’</a:t>
            </a:r>
            <a:r>
              <a:rPr lang="en-US" altLang="x-none" sz="2800" dirty="0">
                <a:latin typeface="Century Gothic" charset="0"/>
                <a:ea typeface="Century Gothic" charset="0"/>
                <a:cs typeface="Century Gothic" charset="0"/>
              </a:rPr>
              <a:t> contain either the </a:t>
            </a:r>
            <a:r>
              <a:rPr lang="en-US" altLang="x-none" sz="2800" b="1" i="1" dirty="0">
                <a:solidFill>
                  <a:srgbClr val="FF0000"/>
                </a:solidFill>
                <a:latin typeface="Century Gothic" charset="0"/>
                <a:ea typeface="Century Gothic" charset="0"/>
                <a:cs typeface="Century Gothic" charset="0"/>
              </a:rPr>
              <a:t>definition</a:t>
            </a:r>
            <a:r>
              <a:rPr lang="en-US" altLang="x-none" sz="2800" dirty="0">
                <a:latin typeface="Century Gothic" charset="0"/>
                <a:ea typeface="Century Gothic" charset="0"/>
                <a:cs typeface="Century Gothic" charset="0"/>
              </a:rPr>
              <a:t> for each term, or a </a:t>
            </a:r>
            <a:r>
              <a:rPr lang="en-US" altLang="x-none" sz="2800" b="1" i="1" dirty="0">
                <a:solidFill>
                  <a:srgbClr val="00B050"/>
                </a:solidFill>
                <a:latin typeface="Century Gothic" charset="0"/>
                <a:ea typeface="Century Gothic" charset="0"/>
                <a:cs typeface="Century Gothic" charset="0"/>
              </a:rPr>
              <a:t>description</a:t>
            </a:r>
            <a:r>
              <a:rPr lang="en-US" altLang="x-none" sz="2800" dirty="0">
                <a:latin typeface="Century Gothic" charset="0"/>
                <a:ea typeface="Century Gothic" charset="0"/>
                <a:cs typeface="Century Gothic" charset="0"/>
              </a:rPr>
              <a:t> of how it contributed to WWI. </a:t>
            </a:r>
          </a:p>
          <a:p>
            <a:pPr marL="514350" indent="-514350" algn="l" eaLnBrk="1" hangingPunct="1">
              <a:lnSpc>
                <a:spcPct val="120000"/>
              </a:lnSpc>
              <a:buFont typeface="+mj-lt"/>
              <a:buAutoNum type="arabicPeriod"/>
            </a:pPr>
            <a:r>
              <a:rPr lang="en-US" altLang="x-none" sz="2800" dirty="0">
                <a:latin typeface="Century Gothic" charset="0"/>
                <a:ea typeface="Century Gothic" charset="0"/>
                <a:cs typeface="Century Gothic" charset="0"/>
              </a:rPr>
              <a:t>There are 10 </a:t>
            </a:r>
            <a:r>
              <a:rPr lang="en-US" altLang="x-none" sz="2800" b="1" i="1" dirty="0">
                <a:latin typeface="Century Gothic" charset="0"/>
                <a:ea typeface="Century Gothic" charset="0"/>
                <a:cs typeface="Century Gothic" charset="0"/>
              </a:rPr>
              <a:t>‘clues’</a:t>
            </a:r>
            <a:r>
              <a:rPr lang="en-US" altLang="x-none" sz="2800" dirty="0">
                <a:latin typeface="Century Gothic" charset="0"/>
                <a:ea typeface="Century Gothic" charset="0"/>
                <a:cs typeface="Century Gothic" charset="0"/>
              </a:rPr>
              <a:t> in total. </a:t>
            </a:r>
          </a:p>
          <a:p>
            <a:pPr marL="514350" indent="-514350" algn="l" eaLnBrk="1" hangingPunct="1">
              <a:lnSpc>
                <a:spcPct val="120000"/>
              </a:lnSpc>
              <a:buFont typeface="+mj-lt"/>
              <a:buAutoNum type="arabicPeriod"/>
            </a:pPr>
            <a:r>
              <a:rPr lang="en-US" altLang="x-none" sz="2800" dirty="0">
                <a:latin typeface="Century Gothic" charset="0"/>
                <a:ea typeface="Century Gothic" charset="0"/>
                <a:cs typeface="Century Gothic" charset="0"/>
              </a:rPr>
              <a:t>You should </a:t>
            </a:r>
            <a:r>
              <a:rPr lang="en-US" altLang="x-none" sz="2800" dirty="0" err="1">
                <a:latin typeface="Century Gothic" charset="0"/>
                <a:ea typeface="Century Gothic" charset="0"/>
                <a:cs typeface="Century Gothic" charset="0"/>
              </a:rPr>
              <a:t>summarise</a:t>
            </a:r>
            <a:r>
              <a:rPr lang="en-US" altLang="x-none" sz="2800" dirty="0">
                <a:latin typeface="Century Gothic" charset="0"/>
                <a:ea typeface="Century Gothic" charset="0"/>
                <a:cs typeface="Century Gothic" charset="0"/>
              </a:rPr>
              <a:t> the information from the clues and put into your table – no complete copying word for word! </a:t>
            </a:r>
          </a:p>
        </p:txBody>
      </p:sp>
    </p:spTree>
    <p:extLst>
      <p:ext uri="{BB962C8B-B14F-4D97-AF65-F5344CB8AC3E}">
        <p14:creationId xmlns:p14="http://schemas.microsoft.com/office/powerpoint/2010/main" val="11910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46266" y="836342"/>
            <a:ext cx="11476774" cy="914400"/>
          </a:xfrm>
        </p:spPr>
        <p:txBody>
          <a:bodyPr>
            <a:noAutofit/>
          </a:bodyPr>
          <a:lstStyle/>
          <a:p>
            <a:pPr algn="l" eaLnBrk="1" hangingPunct="1">
              <a:defRPr/>
            </a:pPr>
            <a:r>
              <a:rPr lang="en-US" sz="11500" b="1" dirty="0">
                <a:latin typeface="Amatic SC" charset="0"/>
                <a:ea typeface="Amatic SC" charset="0"/>
                <a:cs typeface="Amatic SC" charset="0"/>
              </a:rPr>
              <a:t>M</a:t>
            </a:r>
            <a:r>
              <a:rPr lang="en-US" sz="8000" b="1" dirty="0">
                <a:latin typeface="Amatic SC" charset="0"/>
                <a:ea typeface="Amatic SC" charset="0"/>
                <a:cs typeface="Amatic SC" charset="0"/>
              </a:rPr>
              <a:t> - Militarism</a:t>
            </a:r>
          </a:p>
        </p:txBody>
      </p:sp>
      <p:sp>
        <p:nvSpPr>
          <p:cNvPr id="7171" name="Rectangle 3"/>
          <p:cNvSpPr>
            <a:spLocks noGrp="1" noChangeArrowheads="1"/>
          </p:cNvSpPr>
          <p:nvPr>
            <p:ph type="subTitle" idx="1"/>
          </p:nvPr>
        </p:nvSpPr>
        <p:spPr>
          <a:xfrm>
            <a:off x="334537" y="2284234"/>
            <a:ext cx="11485756" cy="4205776"/>
          </a:xfrm>
          <a:solidFill>
            <a:schemeClr val="bg1"/>
          </a:solidFill>
        </p:spPr>
        <p:txBody>
          <a:bodyPr>
            <a:normAutofit fontScale="70000" lnSpcReduction="20000"/>
          </a:bodyPr>
          <a:lstStyle/>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Country’s military receives more funding.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Countries are competing with each other to have the best planes, ships and weapons. Countries began feeling threatened by the amount being spend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Countries competing with each other, trying to outdo each other.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Able to gain more colonies and land than the other industrialized countries they were competing with.</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Training more soldiers and had the money to have a larger army.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Using the superior technology to take more colonies.</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Military technology, employing more troops, and training their soldiers.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Using new tech. to gain more colonies - all trying to gain more power, very competitive </a:t>
            </a:r>
          </a:p>
        </p:txBody>
      </p:sp>
      <p:sp>
        <p:nvSpPr>
          <p:cNvPr id="2" name="Rectangle 1"/>
          <p:cNvSpPr/>
          <p:nvPr/>
        </p:nvSpPr>
        <p:spPr>
          <a:xfrm>
            <a:off x="5283200" y="302850"/>
            <a:ext cx="6096000" cy="1815882"/>
          </a:xfrm>
          <a:prstGeom prst="rect">
            <a:avLst/>
          </a:prstGeom>
        </p:spPr>
        <p:txBody>
          <a:bodyPr>
            <a:spAutoFit/>
          </a:bodyPr>
          <a:lstStyle/>
          <a:p>
            <a:pPr algn="ctr"/>
            <a:r>
              <a:rPr lang="en-GB" sz="2800" i="1" dirty="0">
                <a:solidFill>
                  <a:srgbClr val="FF0000"/>
                </a:solidFill>
                <a:latin typeface="Century Gothic" charset="0"/>
                <a:ea typeface="Calibri" charset="0"/>
                <a:cs typeface="Times New Roman" charset="0"/>
              </a:rPr>
              <a:t>“The belief that a country should have a strong aggressive military to defend and promote its interests.”</a:t>
            </a:r>
            <a:endParaRPr lang="en-GB" sz="1600" i="1" dirty="0">
              <a:solidFill>
                <a:srgbClr val="FF0000"/>
              </a:solidFill>
              <a:effectLst/>
              <a:latin typeface="Calibri" charset="0"/>
              <a:ea typeface="Calibri" charset="0"/>
              <a:cs typeface="Times New Roman" charset="0"/>
            </a:endParaRPr>
          </a:p>
        </p:txBody>
      </p:sp>
    </p:spTree>
    <p:extLst>
      <p:ext uri="{BB962C8B-B14F-4D97-AF65-F5344CB8AC3E}">
        <p14:creationId xmlns:p14="http://schemas.microsoft.com/office/powerpoint/2010/main" val="27979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46266" y="836342"/>
            <a:ext cx="11476774" cy="914400"/>
          </a:xfrm>
        </p:spPr>
        <p:txBody>
          <a:bodyPr>
            <a:noAutofit/>
          </a:bodyPr>
          <a:lstStyle/>
          <a:p>
            <a:pPr algn="l" eaLnBrk="1" hangingPunct="1">
              <a:defRPr/>
            </a:pPr>
            <a:r>
              <a:rPr lang="en-US" sz="11500" b="1" dirty="0">
                <a:latin typeface="Amatic SC" charset="0"/>
                <a:ea typeface="Amatic SC" charset="0"/>
                <a:cs typeface="Amatic SC" charset="0"/>
              </a:rPr>
              <a:t>A</a:t>
            </a:r>
            <a:r>
              <a:rPr lang="en-US" sz="8000" b="1" dirty="0">
                <a:latin typeface="Amatic SC" charset="0"/>
                <a:ea typeface="Amatic SC" charset="0"/>
                <a:cs typeface="Amatic SC" charset="0"/>
              </a:rPr>
              <a:t> - Alliances</a:t>
            </a:r>
          </a:p>
        </p:txBody>
      </p:sp>
      <p:sp>
        <p:nvSpPr>
          <p:cNvPr id="7171" name="Rectangle 3"/>
          <p:cNvSpPr>
            <a:spLocks noGrp="1" noChangeArrowheads="1"/>
          </p:cNvSpPr>
          <p:nvPr>
            <p:ph type="subTitle" idx="1"/>
          </p:nvPr>
        </p:nvSpPr>
        <p:spPr>
          <a:xfrm>
            <a:off x="353122" y="2508783"/>
            <a:ext cx="11485756" cy="4145203"/>
          </a:xfrm>
          <a:solidFill>
            <a:schemeClr val="bg1"/>
          </a:solidFill>
        </p:spPr>
        <p:txBody>
          <a:bodyPr>
            <a:normAutofit lnSpcReduction="10000"/>
          </a:bodyPr>
          <a:lstStyle/>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Alliances were unions of countries for mutual benefit.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By the 20th C, countries across Europe were getting into alliances with each other for things like trade.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However, these alliances of trade went deeper into alliances of allegiance if war was ever declared. </a:t>
            </a:r>
          </a:p>
          <a:p>
            <a:pPr marL="514350" indent="-514350" algn="l">
              <a:lnSpc>
                <a:spcPct val="120000"/>
              </a:lnSpc>
              <a:buFont typeface="+mj-lt"/>
              <a:buAutoNum type="arabicPeriod"/>
            </a:pPr>
            <a:r>
              <a:rPr lang="en-US" altLang="x-none" sz="2800" u="sng" dirty="0">
                <a:latin typeface="Century Gothic" charset="0"/>
                <a:ea typeface="Century Gothic" charset="0"/>
                <a:cs typeface="Century Gothic" charset="0"/>
              </a:rPr>
              <a:t>The alliances included: </a:t>
            </a:r>
          </a:p>
          <a:p>
            <a:pPr marL="971550" lvl="1" indent="-514350" algn="l">
              <a:lnSpc>
                <a:spcPct val="120000"/>
              </a:lnSpc>
              <a:buFont typeface="Arial" charset="0"/>
              <a:buChar char="•"/>
            </a:pPr>
            <a:r>
              <a:rPr lang="en-US" altLang="x-none" b="1" dirty="0">
                <a:latin typeface="Century Gothic" charset="0"/>
                <a:ea typeface="Century Gothic" charset="0"/>
                <a:cs typeface="Century Gothic" charset="0"/>
              </a:rPr>
              <a:t>The Triple Entente: </a:t>
            </a:r>
            <a:r>
              <a:rPr lang="en-US" altLang="x-none" dirty="0">
                <a:latin typeface="Century Gothic" charset="0"/>
                <a:ea typeface="Century Gothic" charset="0"/>
                <a:cs typeface="Century Gothic" charset="0"/>
              </a:rPr>
              <a:t>Russia, Serbia, France, Britain and some African countries  </a:t>
            </a:r>
          </a:p>
          <a:p>
            <a:pPr marL="971550" lvl="1" indent="-514350" algn="l">
              <a:lnSpc>
                <a:spcPct val="120000"/>
              </a:lnSpc>
              <a:buFont typeface="Arial" charset="0"/>
              <a:buChar char="•"/>
            </a:pPr>
            <a:r>
              <a:rPr lang="en-US" altLang="x-none" b="1" dirty="0">
                <a:latin typeface="Century Gothic" charset="0"/>
                <a:ea typeface="Century Gothic" charset="0"/>
                <a:cs typeface="Century Gothic" charset="0"/>
              </a:rPr>
              <a:t>The Triple Alliance: </a:t>
            </a:r>
            <a:r>
              <a:rPr lang="en-US" altLang="x-none" dirty="0">
                <a:latin typeface="Century Gothic" charset="0"/>
                <a:ea typeface="Century Gothic" charset="0"/>
                <a:cs typeface="Century Gothic" charset="0"/>
              </a:rPr>
              <a:t>Germany, Italy, Austria-Hungary and some African countries</a:t>
            </a:r>
          </a:p>
        </p:txBody>
      </p:sp>
      <p:sp>
        <p:nvSpPr>
          <p:cNvPr id="2" name="Rectangle 1"/>
          <p:cNvSpPr/>
          <p:nvPr/>
        </p:nvSpPr>
        <p:spPr>
          <a:xfrm>
            <a:off x="4815840" y="408006"/>
            <a:ext cx="6664960" cy="1692771"/>
          </a:xfrm>
          <a:prstGeom prst="rect">
            <a:avLst/>
          </a:prstGeom>
        </p:spPr>
        <p:txBody>
          <a:bodyPr wrap="square">
            <a:spAutoFit/>
          </a:bodyPr>
          <a:lstStyle/>
          <a:p>
            <a:pPr algn="ctr"/>
            <a:r>
              <a:rPr lang="en-GB" sz="2600" i="1" dirty="0">
                <a:solidFill>
                  <a:srgbClr val="FF0000"/>
                </a:solidFill>
                <a:latin typeface="Century Gothic" charset="0"/>
                <a:ea typeface="Calibri" charset="0"/>
                <a:cs typeface="Times New Roman" charset="0"/>
              </a:rPr>
              <a:t>“Agreements between nations stating that each country will assist the other if they are attacked – countries support each other in times of need.”</a:t>
            </a:r>
            <a:endParaRPr lang="en-GB" sz="2600" i="1" dirty="0">
              <a:solidFill>
                <a:srgbClr val="FF0000"/>
              </a:solidFill>
              <a:effectLst/>
              <a:latin typeface="Calibri" charset="0"/>
              <a:ea typeface="Calibri" charset="0"/>
              <a:cs typeface="Times New Roman" charset="0"/>
            </a:endParaRPr>
          </a:p>
        </p:txBody>
      </p:sp>
      <p:sp>
        <p:nvSpPr>
          <p:cNvPr id="3" name="Oval Callout 2"/>
          <p:cNvSpPr/>
          <p:nvPr/>
        </p:nvSpPr>
        <p:spPr>
          <a:xfrm>
            <a:off x="6766560" y="2937120"/>
            <a:ext cx="4856480" cy="1672440"/>
          </a:xfrm>
          <a:prstGeom prst="wedgeEllipseCallout">
            <a:avLst>
              <a:gd name="adj1" fmla="val -32967"/>
              <a:gd name="adj2" fmla="val -93290"/>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matic SC" charset="0"/>
                <a:ea typeface="Amatic SC" charset="0"/>
                <a:cs typeface="Amatic SC" charset="0"/>
              </a:rPr>
              <a:t>We will explore this in more detail next lesson!</a:t>
            </a:r>
          </a:p>
        </p:txBody>
      </p:sp>
    </p:spTree>
    <p:extLst>
      <p:ext uri="{BB962C8B-B14F-4D97-AF65-F5344CB8AC3E}">
        <p14:creationId xmlns:p14="http://schemas.microsoft.com/office/powerpoint/2010/main" val="98173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46266" y="836342"/>
            <a:ext cx="11476774" cy="914400"/>
          </a:xfrm>
        </p:spPr>
        <p:txBody>
          <a:bodyPr>
            <a:noAutofit/>
          </a:bodyPr>
          <a:lstStyle/>
          <a:p>
            <a:pPr algn="l" eaLnBrk="1" hangingPunct="1">
              <a:defRPr/>
            </a:pPr>
            <a:r>
              <a:rPr lang="en-US" sz="11500" b="1" dirty="0">
                <a:latin typeface="Amatic SC" charset="0"/>
                <a:ea typeface="Amatic SC" charset="0"/>
                <a:cs typeface="Amatic SC" charset="0"/>
              </a:rPr>
              <a:t>N</a:t>
            </a:r>
            <a:r>
              <a:rPr lang="en-US" sz="8000" b="1" dirty="0">
                <a:latin typeface="Amatic SC" charset="0"/>
                <a:ea typeface="Amatic SC" charset="0"/>
                <a:cs typeface="Amatic SC" charset="0"/>
              </a:rPr>
              <a:t> - Nationalism</a:t>
            </a:r>
          </a:p>
        </p:txBody>
      </p:sp>
      <p:sp>
        <p:nvSpPr>
          <p:cNvPr id="7171" name="Rectangle 3"/>
          <p:cNvSpPr>
            <a:spLocks noGrp="1" noChangeArrowheads="1"/>
          </p:cNvSpPr>
          <p:nvPr>
            <p:ph type="subTitle" idx="1"/>
          </p:nvPr>
        </p:nvSpPr>
        <p:spPr>
          <a:xfrm>
            <a:off x="353122" y="2508783"/>
            <a:ext cx="11485756" cy="4145203"/>
          </a:xfrm>
          <a:solidFill>
            <a:schemeClr val="bg1"/>
          </a:solidFill>
        </p:spPr>
        <p:txBody>
          <a:bodyPr>
            <a:normAutofit fontScale="55000" lnSpcReduction="20000"/>
          </a:bodyPr>
          <a:lstStyle/>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 Countries liked Serbia wanted to be independent.</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People became passionate for their own country/group wanting to win leading to tension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Countries had opposition to their desired interest…leading to tension</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Unification of countries/regions with the same ideas, values, history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Different ideas between ethnic groups from nation to nation Ethnic groups wants to rule themselves.</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Don’t like people who are different from themselves. Believed culture was superior to other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People identify with regions/ethnic groups as opposed to their ruling empire</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More people began joining military to support countries conquest efforts.</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People strongly attach to their country/regions culture Citizens wanted to help county, felt passionate about war</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inspired the people in the country to actually fight for their country.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Ethnic groups in empires wanted to rule themselves. </a:t>
            </a:r>
          </a:p>
        </p:txBody>
      </p:sp>
      <p:sp>
        <p:nvSpPr>
          <p:cNvPr id="2" name="Rectangle 1"/>
          <p:cNvSpPr/>
          <p:nvPr/>
        </p:nvSpPr>
        <p:spPr>
          <a:xfrm>
            <a:off x="5506720" y="408006"/>
            <a:ext cx="5974080" cy="1692771"/>
          </a:xfrm>
          <a:prstGeom prst="rect">
            <a:avLst/>
          </a:prstGeom>
        </p:spPr>
        <p:txBody>
          <a:bodyPr wrap="square">
            <a:spAutoFit/>
          </a:bodyPr>
          <a:lstStyle/>
          <a:p>
            <a:pPr algn="ctr"/>
            <a:r>
              <a:rPr lang="en-GB" sz="2600" i="1" dirty="0">
                <a:solidFill>
                  <a:srgbClr val="FF0000"/>
                </a:solidFill>
                <a:latin typeface="Century Gothic" charset="0"/>
                <a:ea typeface="Calibri" charset="0"/>
                <a:cs typeface="Times New Roman" charset="0"/>
              </a:rPr>
              <a:t>“Extreme pride in one’s nation. When a country of group of countries come together with the same desires or interests.” </a:t>
            </a:r>
          </a:p>
        </p:txBody>
      </p:sp>
    </p:spTree>
    <p:extLst>
      <p:ext uri="{BB962C8B-B14F-4D97-AF65-F5344CB8AC3E}">
        <p14:creationId xmlns:p14="http://schemas.microsoft.com/office/powerpoint/2010/main" val="9544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46266" y="836342"/>
            <a:ext cx="11476774" cy="914400"/>
          </a:xfrm>
        </p:spPr>
        <p:txBody>
          <a:bodyPr>
            <a:noAutofit/>
          </a:bodyPr>
          <a:lstStyle/>
          <a:p>
            <a:pPr algn="l" eaLnBrk="1" hangingPunct="1">
              <a:defRPr/>
            </a:pPr>
            <a:r>
              <a:rPr lang="en-US" sz="11500" b="1" dirty="0">
                <a:latin typeface="Amatic SC" charset="0"/>
                <a:ea typeface="Amatic SC" charset="0"/>
                <a:cs typeface="Amatic SC" charset="0"/>
              </a:rPr>
              <a:t>I</a:t>
            </a:r>
            <a:r>
              <a:rPr lang="en-US" sz="8000" b="1" dirty="0">
                <a:latin typeface="Amatic SC" charset="0"/>
                <a:ea typeface="Amatic SC" charset="0"/>
                <a:cs typeface="Amatic SC" charset="0"/>
              </a:rPr>
              <a:t> - Imperialism</a:t>
            </a:r>
          </a:p>
        </p:txBody>
      </p:sp>
      <p:sp>
        <p:nvSpPr>
          <p:cNvPr id="7171" name="Rectangle 3"/>
          <p:cNvSpPr>
            <a:spLocks noGrp="1" noChangeArrowheads="1"/>
          </p:cNvSpPr>
          <p:nvPr>
            <p:ph type="subTitle" idx="1"/>
          </p:nvPr>
        </p:nvSpPr>
        <p:spPr>
          <a:xfrm>
            <a:off x="353122" y="2426474"/>
            <a:ext cx="11485756" cy="4205776"/>
          </a:xfrm>
          <a:solidFill>
            <a:schemeClr val="bg1"/>
          </a:solidFill>
        </p:spPr>
        <p:txBody>
          <a:bodyPr>
            <a:normAutofit fontScale="55000" lnSpcReduction="20000"/>
          </a:bodyPr>
          <a:lstStyle/>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Increase tension between countries since they were competing for the same market.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Led to hostility and tension in countries boarder, countries were fighting for more land. (included the people the colonies)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Helped create weapons for the War. Materials came from foreign nations.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Expanded military bases in colonized countries</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They fought to claim colonies to get raw material - made the countries more power because they have more land/raw materials —&gt; more money - Added smaller fights on areas of spheres of influence contributing to more problems.</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Countries in Europe used up their own natural resources. Needed to look elsewhere. - countries are going to want more and more land - resources fueled militarism and nationalism (feel loud and proud) - completive with other nations —&gt; small fights to emerge.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Tension between countries because fighting over resources and land - Competitiveness, over land. Not sure who would over the other.</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Land disputes fueled tension between the countries in Europe</a:t>
            </a:r>
          </a:p>
        </p:txBody>
      </p:sp>
      <p:sp>
        <p:nvSpPr>
          <p:cNvPr id="2" name="Rectangle 1"/>
          <p:cNvSpPr/>
          <p:nvPr/>
        </p:nvSpPr>
        <p:spPr>
          <a:xfrm>
            <a:off x="5283200" y="302850"/>
            <a:ext cx="6014720" cy="2339102"/>
          </a:xfrm>
          <a:prstGeom prst="rect">
            <a:avLst/>
          </a:prstGeom>
        </p:spPr>
        <p:txBody>
          <a:bodyPr wrap="square">
            <a:spAutoFit/>
          </a:bodyPr>
          <a:lstStyle/>
          <a:p>
            <a:pPr algn="ctr"/>
            <a:r>
              <a:rPr lang="en-GB" sz="2600" i="1" dirty="0">
                <a:solidFill>
                  <a:srgbClr val="FF0000"/>
                </a:solidFill>
                <a:latin typeface="Century Gothic" charset="0"/>
                <a:ea typeface="Calibri" charset="0"/>
                <a:cs typeface="Times New Roman" charset="0"/>
              </a:rPr>
              <a:t>“The search and acquisition of land for; raw materials to fuel industry, markets to buy and sell goods. This leads to countries competing with each other.” </a:t>
            </a:r>
          </a:p>
          <a:p>
            <a:pPr algn="ctr"/>
            <a:endParaRPr lang="en-GB" sz="1600" i="1" dirty="0">
              <a:solidFill>
                <a:srgbClr val="FF0000"/>
              </a:solidFill>
              <a:effectLst/>
              <a:latin typeface="Calibri" charset="0"/>
              <a:ea typeface="Calibri" charset="0"/>
              <a:cs typeface="Times New Roman" charset="0"/>
            </a:endParaRPr>
          </a:p>
        </p:txBody>
      </p:sp>
    </p:spTree>
    <p:extLst>
      <p:ext uri="{BB962C8B-B14F-4D97-AF65-F5344CB8AC3E}">
        <p14:creationId xmlns:p14="http://schemas.microsoft.com/office/powerpoint/2010/main" val="1336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46266" y="836342"/>
            <a:ext cx="11476774" cy="914400"/>
          </a:xfrm>
        </p:spPr>
        <p:txBody>
          <a:bodyPr>
            <a:noAutofit/>
          </a:bodyPr>
          <a:lstStyle/>
          <a:p>
            <a:pPr algn="l" eaLnBrk="1" hangingPunct="1">
              <a:defRPr/>
            </a:pPr>
            <a:r>
              <a:rPr lang="en-US" sz="11500" b="1" dirty="0">
                <a:latin typeface="Amatic SC" charset="0"/>
                <a:ea typeface="Amatic SC" charset="0"/>
                <a:cs typeface="Amatic SC" charset="0"/>
              </a:rPr>
              <a:t>A</a:t>
            </a:r>
            <a:r>
              <a:rPr lang="en-US" sz="8000" b="1" dirty="0">
                <a:latin typeface="Amatic SC" charset="0"/>
                <a:ea typeface="Amatic SC" charset="0"/>
                <a:cs typeface="Amatic SC" charset="0"/>
              </a:rPr>
              <a:t> - Assassination</a:t>
            </a:r>
          </a:p>
        </p:txBody>
      </p:sp>
      <p:sp>
        <p:nvSpPr>
          <p:cNvPr id="7171" name="Rectangle 3"/>
          <p:cNvSpPr>
            <a:spLocks noGrp="1" noChangeArrowheads="1"/>
          </p:cNvSpPr>
          <p:nvPr>
            <p:ph type="subTitle" idx="1"/>
          </p:nvPr>
        </p:nvSpPr>
        <p:spPr>
          <a:xfrm>
            <a:off x="353122" y="2641952"/>
            <a:ext cx="11485756" cy="4014966"/>
          </a:xfrm>
          <a:solidFill>
            <a:schemeClr val="bg1"/>
          </a:solidFill>
        </p:spPr>
        <p:txBody>
          <a:bodyPr>
            <a:normAutofit fontScale="62500" lnSpcReduction="20000"/>
          </a:bodyPr>
          <a:lstStyle/>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Increased Nationalism, between Austria Hungary (AH) towards Serbia.</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Alliances declaring war on each other.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AH lost its crowned prince, they were angry toward Serbia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AH losing control over nationalist regions</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Germans in Austria, Magyars in Hungary) </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AH annexed Balkans provinces, Balkans felt closer to south Russia.</a:t>
            </a:r>
          </a:p>
          <a:p>
            <a:pPr marL="514350" indent="-514350" algn="l">
              <a:lnSpc>
                <a:spcPct val="120000"/>
              </a:lnSpc>
              <a:buFont typeface="+mj-lt"/>
              <a:buAutoNum type="arabicPeriod"/>
            </a:pPr>
            <a:r>
              <a:rPr lang="en-US" altLang="x-none" sz="2800" dirty="0">
                <a:latin typeface="Century Gothic" charset="0"/>
                <a:ea typeface="Century Gothic" charset="0"/>
                <a:cs typeface="Century Gothic" charset="0"/>
              </a:rPr>
              <a:t>June 28 1914, the Archduke Franz Ferdinand of Austria-Hungary visited the capital of Bosnia (Sarajevo) which had been taken over by Austria-Hungary in an earlier conflict. On that day, a Serbian member of a radical nationalist group, called the Black Hand, assassinated the Archduke and his wife, Duchess Sophia. The assassination forced Austria-Hungary to declare war on Serbia. </a:t>
            </a:r>
          </a:p>
        </p:txBody>
      </p:sp>
      <p:sp>
        <p:nvSpPr>
          <p:cNvPr id="2" name="Rectangle 1"/>
          <p:cNvSpPr/>
          <p:nvPr/>
        </p:nvSpPr>
        <p:spPr>
          <a:xfrm>
            <a:off x="6096000" y="551535"/>
            <a:ext cx="5425440" cy="1538883"/>
          </a:xfrm>
          <a:prstGeom prst="rect">
            <a:avLst/>
          </a:prstGeom>
        </p:spPr>
        <p:txBody>
          <a:bodyPr wrap="square">
            <a:spAutoFit/>
          </a:bodyPr>
          <a:lstStyle/>
          <a:p>
            <a:pPr algn="ctr"/>
            <a:r>
              <a:rPr lang="en-GB" sz="2600" i="1">
                <a:solidFill>
                  <a:srgbClr val="FF0000"/>
                </a:solidFill>
                <a:latin typeface="Century Gothic" charset="0"/>
                <a:ea typeface="Calibri" charset="0"/>
                <a:cs typeface="Times New Roman" charset="0"/>
              </a:rPr>
              <a:t>“The planned killing or murder of a specific person – usually a high-profile figure.” </a:t>
            </a:r>
          </a:p>
          <a:p>
            <a:pPr algn="ctr"/>
            <a:endParaRPr lang="en-GB" sz="1600" i="1" dirty="0">
              <a:solidFill>
                <a:srgbClr val="FF0000"/>
              </a:solidFill>
              <a:effectLst/>
              <a:latin typeface="Calibri" charset="0"/>
              <a:ea typeface="Calibri" charset="0"/>
              <a:cs typeface="Times New Roman" charset="0"/>
            </a:endParaRPr>
          </a:p>
        </p:txBody>
      </p:sp>
    </p:spTree>
    <p:extLst>
      <p:ext uri="{BB962C8B-B14F-4D97-AF65-F5344CB8AC3E}">
        <p14:creationId xmlns:p14="http://schemas.microsoft.com/office/powerpoint/2010/main" val="136462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66586" y="452876"/>
            <a:ext cx="11476774" cy="914400"/>
          </a:xfrm>
        </p:spPr>
        <p:txBody>
          <a:bodyPr>
            <a:noAutofit/>
          </a:bodyPr>
          <a:lstStyle/>
          <a:p>
            <a:pPr algn="l" eaLnBrk="1" hangingPunct="1">
              <a:defRPr/>
            </a:pPr>
            <a:r>
              <a:rPr lang="en-US" sz="8000" b="1">
                <a:latin typeface="Amatic SC" charset="0"/>
                <a:ea typeface="Amatic SC" charset="0"/>
                <a:cs typeface="Amatic SC" charset="0"/>
              </a:rPr>
              <a:t>Assassination 			The Final Straw! </a:t>
            </a:r>
            <a:endParaRPr lang="en-US" sz="8000" b="1" dirty="0">
              <a:latin typeface="Amatic SC" charset="0"/>
              <a:ea typeface="Amatic SC" charset="0"/>
              <a:cs typeface="Amatic SC" charset="0"/>
            </a:endParaRPr>
          </a:p>
        </p:txBody>
      </p:sp>
      <p:sp>
        <p:nvSpPr>
          <p:cNvPr id="3" name="Right Arrow 2"/>
          <p:cNvSpPr/>
          <p:nvPr/>
        </p:nvSpPr>
        <p:spPr>
          <a:xfrm>
            <a:off x="4450080" y="452876"/>
            <a:ext cx="2032000" cy="58344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ominoes Png Images Free Download - Dominoes Png , Free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356" b="89861" l="10000" r="90000">
                        <a14:foregroundMark x1="67333" y1="11133" x2="67333" y2="11133"/>
                        <a14:foregroundMark x1="70111" y1="7356" x2="70111" y2="7356"/>
                        <a14:foregroundMark x1="84333" y1="8549" x2="84333" y2="8549"/>
                      </a14:backgroundRemoval>
                    </a14:imgEffect>
                  </a14:imgLayer>
                </a14:imgProps>
              </a:ext>
              <a:ext uri="{28A0092B-C50C-407E-A947-70E740481C1C}">
                <a14:useLocalDpi xmlns:a14="http://schemas.microsoft.com/office/drawing/2010/main" val="0"/>
              </a:ext>
            </a:extLst>
          </a:blip>
          <a:srcRect/>
          <a:stretch>
            <a:fillRect/>
          </a:stretch>
        </p:blipFill>
        <p:spPr bwMode="auto">
          <a:xfrm>
            <a:off x="4450080" y="2281676"/>
            <a:ext cx="8572500" cy="479107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7355840" y="1453795"/>
            <a:ext cx="4592320" cy="1065885"/>
          </a:xfrm>
        </p:spPr>
        <p:txBody>
          <a:bodyPr>
            <a:normAutofit fontScale="92500" lnSpcReduction="10000"/>
          </a:bodyPr>
          <a:lstStyle/>
          <a:p>
            <a:r>
              <a:rPr lang="en-US" sz="8000" b="1" dirty="0">
                <a:latin typeface="Amatic SC" charset="0"/>
                <a:ea typeface="Amatic SC" charset="0"/>
                <a:cs typeface="Amatic SC" charset="0"/>
              </a:rPr>
              <a:t>Domino Effect</a:t>
            </a:r>
          </a:p>
        </p:txBody>
      </p:sp>
      <p:sp>
        <p:nvSpPr>
          <p:cNvPr id="6" name="Rectangle 5"/>
          <p:cNvSpPr/>
          <p:nvPr/>
        </p:nvSpPr>
        <p:spPr>
          <a:xfrm>
            <a:off x="185420" y="1632794"/>
            <a:ext cx="6096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US" sz="2000" dirty="0">
                <a:latin typeface="Century Gothic" charset="0"/>
                <a:ea typeface="Century Gothic" charset="0"/>
                <a:cs typeface="Century Gothic" charset="0"/>
              </a:rPr>
              <a:t>1. Austria Hungary blamed Serbia for Ferdinand’s death and declared war on Serbia. </a:t>
            </a:r>
          </a:p>
        </p:txBody>
      </p:sp>
      <p:sp>
        <p:nvSpPr>
          <p:cNvPr id="11" name="Rectangle 10"/>
          <p:cNvSpPr/>
          <p:nvPr/>
        </p:nvSpPr>
        <p:spPr>
          <a:xfrm>
            <a:off x="1464309" y="2574169"/>
            <a:ext cx="459440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Century Gothic" charset="0"/>
                <a:ea typeface="Century Gothic" charset="0"/>
                <a:cs typeface="Century Gothic" charset="0"/>
              </a:rPr>
              <a:t>2. Germany pledged their support for Austria-Hungry. </a:t>
            </a:r>
          </a:p>
        </p:txBody>
      </p:sp>
      <p:sp>
        <p:nvSpPr>
          <p:cNvPr id="12" name="Rectangle 11"/>
          <p:cNvSpPr/>
          <p:nvPr/>
        </p:nvSpPr>
        <p:spPr>
          <a:xfrm>
            <a:off x="1548321" y="3513433"/>
            <a:ext cx="332512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a:latin typeface="Century Gothic" charset="0"/>
                <a:ea typeface="Century Gothic" charset="0"/>
                <a:cs typeface="Century Gothic" charset="0"/>
              </a:rPr>
              <a:t>3. </a:t>
            </a:r>
            <a:r>
              <a:rPr lang="en-US" sz="2000" dirty="0">
                <a:latin typeface="Century Gothic" charset="0"/>
                <a:ea typeface="Century Gothic" charset="0"/>
                <a:cs typeface="Century Gothic" charset="0"/>
              </a:rPr>
              <a:t>Russia pledged their support for Serbia. </a:t>
            </a:r>
          </a:p>
        </p:txBody>
      </p:sp>
      <p:sp>
        <p:nvSpPr>
          <p:cNvPr id="13" name="Rectangle 12"/>
          <p:cNvSpPr/>
          <p:nvPr/>
        </p:nvSpPr>
        <p:spPr>
          <a:xfrm>
            <a:off x="280896" y="4452316"/>
            <a:ext cx="322726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a:latin typeface="Century Gothic" charset="0"/>
                <a:ea typeface="Century Gothic" charset="0"/>
                <a:cs typeface="Century Gothic" charset="0"/>
              </a:rPr>
              <a:t>4. </a:t>
            </a:r>
            <a:r>
              <a:rPr lang="en-US" sz="2000" dirty="0">
                <a:latin typeface="Century Gothic" charset="0"/>
                <a:ea typeface="Century Gothic" charset="0"/>
                <a:cs typeface="Century Gothic" charset="0"/>
              </a:rPr>
              <a:t>Germany declares war of Russia. </a:t>
            </a:r>
          </a:p>
        </p:txBody>
      </p:sp>
      <p:sp>
        <p:nvSpPr>
          <p:cNvPr id="14" name="Rectangle 13"/>
          <p:cNvSpPr/>
          <p:nvPr/>
        </p:nvSpPr>
        <p:spPr>
          <a:xfrm>
            <a:off x="3683000" y="4456898"/>
            <a:ext cx="259842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Century Gothic" charset="0"/>
                <a:ea typeface="Century Gothic" charset="0"/>
                <a:cs typeface="Century Gothic" charset="0"/>
              </a:rPr>
              <a:t>5. France pledges support for Russia.</a:t>
            </a:r>
          </a:p>
        </p:txBody>
      </p:sp>
      <p:sp>
        <p:nvSpPr>
          <p:cNvPr id="15" name="Rectangle 14"/>
          <p:cNvSpPr/>
          <p:nvPr/>
        </p:nvSpPr>
        <p:spPr>
          <a:xfrm>
            <a:off x="278296" y="5502889"/>
            <a:ext cx="4935220" cy="41125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Century Gothic" charset="0"/>
                <a:ea typeface="Century Gothic" charset="0"/>
                <a:cs typeface="Century Gothic" charset="0"/>
              </a:rPr>
              <a:t>6. Germany declares war on France.</a:t>
            </a:r>
          </a:p>
        </p:txBody>
      </p:sp>
      <p:sp>
        <p:nvSpPr>
          <p:cNvPr id="16" name="Rectangle 15"/>
          <p:cNvSpPr/>
          <p:nvPr/>
        </p:nvSpPr>
        <p:spPr>
          <a:xfrm>
            <a:off x="5754586" y="5935704"/>
            <a:ext cx="3897414"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Century Gothic" charset="0"/>
                <a:ea typeface="Century Gothic" charset="0"/>
                <a:cs typeface="Century Gothic" charset="0"/>
              </a:rPr>
              <a:t>7. Germany invades Belgium on the way to France. </a:t>
            </a:r>
          </a:p>
        </p:txBody>
      </p:sp>
      <p:sp>
        <p:nvSpPr>
          <p:cNvPr id="17" name="Rectangle 16"/>
          <p:cNvSpPr/>
          <p:nvPr/>
        </p:nvSpPr>
        <p:spPr>
          <a:xfrm>
            <a:off x="7318375" y="4134496"/>
            <a:ext cx="283591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Century Gothic" charset="0"/>
                <a:ea typeface="Century Gothic" charset="0"/>
                <a:cs typeface="Century Gothic" charset="0"/>
              </a:rPr>
              <a:t>8. Britain supports Belgium and declares war on Germany. </a:t>
            </a:r>
          </a:p>
        </p:txBody>
      </p:sp>
      <p:sp>
        <p:nvSpPr>
          <p:cNvPr id="10" name="Bent Arrow 9"/>
          <p:cNvSpPr/>
          <p:nvPr/>
        </p:nvSpPr>
        <p:spPr>
          <a:xfrm rot="10800000" flipH="1">
            <a:off x="436901" y="2197428"/>
            <a:ext cx="1185271" cy="934831"/>
          </a:xfrm>
          <a:prstGeom prst="ben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rot="10800000">
            <a:off x="4587871" y="3124777"/>
            <a:ext cx="1185271" cy="934831"/>
          </a:xfrm>
          <a:prstGeom prst="ben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rot="5400000" flipV="1">
            <a:off x="360678" y="3501196"/>
            <a:ext cx="1023503" cy="1411688"/>
          </a:xfrm>
          <a:prstGeom prst="ben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rot="10800000">
            <a:off x="5191182" y="4928419"/>
            <a:ext cx="1185271" cy="934831"/>
          </a:xfrm>
          <a:prstGeom prst="ben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rot="10800000" flipH="1">
            <a:off x="4873444" y="5822231"/>
            <a:ext cx="1185271" cy="934831"/>
          </a:xfrm>
          <a:prstGeom prst="ben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Left Arrow 17"/>
          <p:cNvSpPr/>
          <p:nvPr/>
        </p:nvSpPr>
        <p:spPr>
          <a:xfrm rot="10800000">
            <a:off x="2985875" y="4950812"/>
            <a:ext cx="799909" cy="482989"/>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flipH="1">
            <a:off x="9437565" y="5131516"/>
            <a:ext cx="469900" cy="1145578"/>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C:\Users\tv36426.TVNET\AppData\Local\Microsoft\Windows\INetCache\IE\MDJOD7TD\pencil-311818_64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049907">
            <a:off x="9703643" y="679356"/>
            <a:ext cx="2410170" cy="12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95100" y="5760497"/>
            <a:ext cx="11592099" cy="914400"/>
          </a:xfrm>
        </p:spPr>
        <p:txBody>
          <a:bodyPr>
            <a:noAutofit/>
          </a:bodyPr>
          <a:lstStyle/>
          <a:p>
            <a:pPr algn="l">
              <a:defRPr/>
            </a:pPr>
            <a:r>
              <a:rPr lang="en-US" sz="7200" b="1" dirty="0">
                <a:latin typeface="Amatic SC" charset="0"/>
                <a:ea typeface="Amatic SC" charset="0"/>
                <a:cs typeface="Amatic SC" charset="0"/>
              </a:rPr>
              <a:t>Review: Find it!!</a:t>
            </a:r>
            <a:br>
              <a:rPr lang="en-US" sz="7200" b="1" dirty="0">
                <a:latin typeface="Amatic SC" charset="0"/>
                <a:ea typeface="Amatic SC" charset="0"/>
                <a:cs typeface="Amatic SC" charset="0"/>
              </a:rPr>
            </a:br>
            <a:br>
              <a:rPr lang="en-US" sz="4400" b="1" dirty="0">
                <a:latin typeface="Amatic SC" charset="0"/>
                <a:ea typeface="Amatic SC" charset="0"/>
                <a:cs typeface="Amatic SC" charset="0"/>
              </a:rPr>
            </a:br>
            <a:r>
              <a:rPr lang="en-US" sz="4400" b="1" dirty="0">
                <a:solidFill>
                  <a:srgbClr val="FF0000"/>
                </a:solidFill>
                <a:latin typeface="Amatic SC" charset="0"/>
                <a:ea typeface="Amatic SC" charset="0"/>
                <a:cs typeface="Amatic SC" charset="0"/>
              </a:rPr>
              <a:t>Hard - Find 5 different political cartoons which represent the 5 aspects of MANIA. </a:t>
            </a:r>
            <a:br>
              <a:rPr lang="en-US" sz="4400" b="1" dirty="0">
                <a:latin typeface="Amatic SC" charset="0"/>
                <a:ea typeface="Amatic SC" charset="0"/>
                <a:cs typeface="Amatic SC" charset="0"/>
              </a:rPr>
            </a:br>
            <a:br>
              <a:rPr lang="en-US" sz="4400" b="1" dirty="0">
                <a:latin typeface="Amatic SC" charset="0"/>
                <a:ea typeface="Amatic SC" charset="0"/>
                <a:cs typeface="Amatic SC" charset="0"/>
              </a:rPr>
            </a:br>
            <a:r>
              <a:rPr lang="en-US" sz="4400" b="1" dirty="0">
                <a:solidFill>
                  <a:schemeClr val="accent2"/>
                </a:solidFill>
                <a:latin typeface="Amatic SC" charset="0"/>
                <a:ea typeface="Amatic SC" charset="0"/>
                <a:cs typeface="Amatic SC" charset="0"/>
              </a:rPr>
              <a:t>Medium - Find 5 different political cartoons which represent the 5 aspects of MANIA.</a:t>
            </a:r>
            <a:br>
              <a:rPr lang="en-US" sz="4400" b="1" dirty="0">
                <a:latin typeface="Amatic SC" charset="0"/>
                <a:ea typeface="Amatic SC" charset="0"/>
                <a:cs typeface="Amatic SC" charset="0"/>
              </a:rPr>
            </a:br>
            <a:br>
              <a:rPr lang="en-US" sz="4400" b="1" dirty="0">
                <a:latin typeface="Amatic SC" charset="0"/>
                <a:ea typeface="Amatic SC" charset="0"/>
                <a:cs typeface="Amatic SC" charset="0"/>
              </a:rPr>
            </a:br>
            <a:r>
              <a:rPr lang="en-US" sz="4400" b="1" dirty="0">
                <a:solidFill>
                  <a:srgbClr val="00B050"/>
                </a:solidFill>
                <a:latin typeface="Amatic SC" charset="0"/>
                <a:ea typeface="Amatic SC" charset="0"/>
                <a:cs typeface="Amatic SC" charset="0"/>
              </a:rPr>
              <a:t>Easy - Find 5 different political cartoons which represent the 5 aspects of MANIA.</a:t>
            </a:r>
            <a:endParaRPr lang="en-US" sz="3200" b="1" dirty="0">
              <a:solidFill>
                <a:srgbClr val="00B050"/>
              </a:solidFill>
              <a:latin typeface="Amatic SC" charset="0"/>
              <a:ea typeface="Amatic SC" charset="0"/>
              <a:cs typeface="Amatic SC" charset="0"/>
            </a:endParaRPr>
          </a:p>
        </p:txBody>
      </p:sp>
    </p:spTree>
    <p:extLst>
      <p:ext uri="{BB962C8B-B14F-4D97-AF65-F5344CB8AC3E}">
        <p14:creationId xmlns:p14="http://schemas.microsoft.com/office/powerpoint/2010/main" val="88262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97" t="2928" r="6112" b="7102"/>
          <a:stretch/>
        </p:blipFill>
        <p:spPr>
          <a:xfrm>
            <a:off x="0" y="0"/>
            <a:ext cx="12192000" cy="6858000"/>
          </a:xfrm>
          <a:prstGeom prst="rect">
            <a:avLst/>
          </a:prstGeom>
        </p:spPr>
      </p:pic>
      <p:sp>
        <p:nvSpPr>
          <p:cNvPr id="15362" name="Rectangle 2"/>
          <p:cNvSpPr>
            <a:spLocks/>
          </p:cNvSpPr>
          <p:nvPr/>
        </p:nvSpPr>
        <p:spPr bwMode="auto">
          <a:xfrm>
            <a:off x="257226" y="160565"/>
            <a:ext cx="74871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x-none" sz="6600" b="1" dirty="0">
                <a:latin typeface="Amatic SC" charset="0"/>
                <a:ea typeface="Amatic SC" charset="0"/>
                <a:cs typeface="Amatic SC" charset="0"/>
                <a:sym typeface="PT Sans Bold" charset="-52"/>
              </a:rPr>
              <a:t>Mind Maze! </a:t>
            </a:r>
            <a:r>
              <a:rPr lang="en-GB" altLang="x-none" sz="6600" b="1" dirty="0">
                <a:latin typeface="Amatic SC" charset="0"/>
                <a:ea typeface="Amatic SC" charset="0"/>
                <a:cs typeface="Amatic SC" charset="0"/>
                <a:sym typeface="PT Sans Bold" charset="-52"/>
              </a:rPr>
              <a:t>Word ladder</a:t>
            </a:r>
            <a:r>
              <a:rPr lang="mr-IN" altLang="x-none" sz="6600" b="1" dirty="0">
                <a:latin typeface="Amatic SC" charset="0"/>
                <a:ea typeface="Amatic SC" charset="0"/>
                <a:cs typeface="Amatic SC" charset="0"/>
                <a:sym typeface="PT Sans Bold" charset="-52"/>
              </a:rPr>
              <a:t>…</a:t>
            </a:r>
            <a:endParaRPr lang="en-US" altLang="x-none" sz="6600" b="1" dirty="0">
              <a:latin typeface="Amatic SC" charset="0"/>
              <a:ea typeface="Amatic SC" charset="0"/>
              <a:cs typeface="Amatic SC" charset="0"/>
              <a:sym typeface="PT Sans Bold" charset="-52"/>
            </a:endParaRPr>
          </a:p>
        </p:txBody>
      </p:sp>
      <p:sp>
        <p:nvSpPr>
          <p:cNvPr id="4" name="Rectangle 3"/>
          <p:cNvSpPr txBox="1">
            <a:spLocks noChangeArrowheads="1"/>
          </p:cNvSpPr>
          <p:nvPr/>
        </p:nvSpPr>
        <p:spPr>
          <a:xfrm>
            <a:off x="499719" y="1360485"/>
            <a:ext cx="5263830" cy="515321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20000"/>
              </a:lnSpc>
              <a:buFont typeface="Wingdings" charset="2"/>
              <a:buNone/>
            </a:pPr>
            <a:r>
              <a:rPr lang="en-US" altLang="x-none" sz="4400" dirty="0">
                <a:solidFill>
                  <a:srgbClr val="FF0000"/>
                </a:solidFill>
                <a:latin typeface="Marker Felt Thin" charset="0"/>
                <a:ea typeface="Marker Felt Thin" charset="0"/>
                <a:cs typeface="Marker Felt Thin" charset="0"/>
              </a:rPr>
              <a:t>Turn MICE into RATS!</a:t>
            </a:r>
          </a:p>
          <a:p>
            <a:pPr algn="ctr">
              <a:lnSpc>
                <a:spcPct val="120000"/>
              </a:lnSpc>
              <a:buFont typeface="Wingdings" charset="2"/>
              <a:buNone/>
            </a:pPr>
            <a:r>
              <a:rPr lang="en-US" altLang="x-none" sz="3600" dirty="0">
                <a:latin typeface="Marker Felt Thin" charset="0"/>
                <a:ea typeface="Marker Felt Thin" charset="0"/>
                <a:cs typeface="Marker Felt Thin" charset="0"/>
              </a:rPr>
              <a:t>MICE</a:t>
            </a:r>
          </a:p>
          <a:p>
            <a:pPr algn="ctr">
              <a:lnSpc>
                <a:spcPct val="120000"/>
              </a:lnSpc>
              <a:buFont typeface="Wingdings" charset="2"/>
              <a:buNone/>
            </a:pPr>
            <a:r>
              <a:rPr lang="en-US" altLang="x-none" sz="3600" dirty="0">
                <a:latin typeface="Marker Felt Thin" charset="0"/>
                <a:ea typeface="Marker Felt Thin" charset="0"/>
                <a:cs typeface="Marker Felt Thin" charset="0"/>
              </a:rPr>
              <a:t>-</a:t>
            </a:r>
          </a:p>
          <a:p>
            <a:pPr algn="ctr">
              <a:lnSpc>
                <a:spcPct val="120000"/>
              </a:lnSpc>
              <a:buFont typeface="Wingdings" charset="2"/>
              <a:buNone/>
            </a:pPr>
            <a:r>
              <a:rPr lang="en-US" altLang="x-none" sz="3600" dirty="0">
                <a:latin typeface="Marker Felt Thin" charset="0"/>
                <a:ea typeface="Marker Felt Thin" charset="0"/>
                <a:cs typeface="Marker Felt Thin" charset="0"/>
              </a:rPr>
              <a:t>-</a:t>
            </a:r>
          </a:p>
          <a:p>
            <a:pPr algn="ctr">
              <a:lnSpc>
                <a:spcPct val="120000"/>
              </a:lnSpc>
              <a:buFont typeface="Wingdings" charset="2"/>
              <a:buNone/>
            </a:pPr>
            <a:r>
              <a:rPr lang="en-US" altLang="x-none" sz="3600" dirty="0">
                <a:latin typeface="Marker Felt Thin" charset="0"/>
                <a:ea typeface="Marker Felt Thin" charset="0"/>
                <a:cs typeface="Marker Felt Thin" charset="0"/>
              </a:rPr>
              <a:t>-</a:t>
            </a:r>
          </a:p>
          <a:p>
            <a:pPr algn="ctr">
              <a:lnSpc>
                <a:spcPct val="120000"/>
              </a:lnSpc>
              <a:buFont typeface="Wingdings" charset="2"/>
              <a:buNone/>
            </a:pPr>
            <a:r>
              <a:rPr lang="en-US" altLang="x-none" sz="3600" dirty="0">
                <a:latin typeface="Marker Felt Thin" charset="0"/>
                <a:ea typeface="Marker Felt Thin" charset="0"/>
                <a:cs typeface="Marker Felt Thin" charset="0"/>
              </a:rPr>
              <a:t>RATS</a:t>
            </a:r>
          </a:p>
          <a:p>
            <a:pPr algn="ctr">
              <a:lnSpc>
                <a:spcPct val="120000"/>
              </a:lnSpc>
              <a:buFont typeface="Wingdings" charset="2"/>
              <a:buNone/>
            </a:pPr>
            <a:endParaRPr lang="en-US" altLang="x-none" sz="2400" dirty="0">
              <a:latin typeface="Marker Felt Thin" charset="0"/>
              <a:ea typeface="Marker Felt Thin" charset="0"/>
              <a:cs typeface="Marker Felt Thin" charset="0"/>
            </a:endParaRPr>
          </a:p>
        </p:txBody>
      </p:sp>
      <p:sp>
        <p:nvSpPr>
          <p:cNvPr id="6" name="Rectangle 3"/>
          <p:cNvSpPr txBox="1">
            <a:spLocks noChangeArrowheads="1"/>
          </p:cNvSpPr>
          <p:nvPr/>
        </p:nvSpPr>
        <p:spPr>
          <a:xfrm>
            <a:off x="6513810" y="1360485"/>
            <a:ext cx="5263830" cy="515321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20000"/>
              </a:lnSpc>
              <a:buFont typeface="Wingdings" charset="2"/>
              <a:buNone/>
            </a:pPr>
            <a:r>
              <a:rPr lang="en-US" altLang="x-none" sz="4400">
                <a:solidFill>
                  <a:srgbClr val="FF0000"/>
                </a:solidFill>
                <a:latin typeface="Marker Felt Thin" charset="0"/>
                <a:ea typeface="Marker Felt Thin" charset="0"/>
                <a:cs typeface="Marker Felt Thin" charset="0"/>
              </a:rPr>
              <a:t>Clues!</a:t>
            </a:r>
          </a:p>
          <a:p>
            <a:pPr algn="ctr">
              <a:lnSpc>
                <a:spcPct val="120000"/>
              </a:lnSpc>
              <a:buFont typeface="Wingdings" charset="2"/>
              <a:buNone/>
            </a:pPr>
            <a:endParaRPr lang="en-US" altLang="x-none" sz="4400" dirty="0">
              <a:solidFill>
                <a:srgbClr val="FF0000"/>
              </a:solidFill>
              <a:latin typeface="Marker Felt Thin" charset="0"/>
              <a:ea typeface="Marker Felt Thin" charset="0"/>
              <a:cs typeface="Marker Felt Thin" charset="0"/>
            </a:endParaRPr>
          </a:p>
          <a:p>
            <a:pPr marL="742950" indent="-742950" algn="ctr">
              <a:lnSpc>
                <a:spcPct val="120000"/>
              </a:lnSpc>
              <a:buFont typeface="Wingdings" charset="2"/>
              <a:buAutoNum type="arabicPeriod"/>
            </a:pPr>
            <a:r>
              <a:rPr lang="en-US" altLang="x-none" sz="3600" dirty="0">
                <a:latin typeface="Marker Felt Thin" charset="0"/>
                <a:ea typeface="Marker Felt Thin" charset="0"/>
                <a:cs typeface="Marker Felt Thin" charset="0"/>
              </a:rPr>
              <a:t>Small creature</a:t>
            </a:r>
          </a:p>
          <a:p>
            <a:pPr marL="742950" indent="-742950" algn="ctr">
              <a:lnSpc>
                <a:spcPct val="120000"/>
              </a:lnSpc>
              <a:buFont typeface="Wingdings" charset="2"/>
              <a:buAutoNum type="arabicPeriod"/>
            </a:pPr>
            <a:r>
              <a:rPr lang="en-US" altLang="x-none" sz="3600" dirty="0">
                <a:latin typeface="Marker Felt Thin" charset="0"/>
                <a:ea typeface="Marker Felt Thin" charset="0"/>
                <a:cs typeface="Marker Felt Thin" charset="0"/>
              </a:rPr>
              <a:t>Win at chess</a:t>
            </a:r>
          </a:p>
          <a:p>
            <a:pPr marL="742950" indent="-742950" algn="ctr">
              <a:lnSpc>
                <a:spcPct val="120000"/>
              </a:lnSpc>
              <a:buFont typeface="Wingdings" charset="2"/>
              <a:buAutoNum type="arabicPeriod"/>
            </a:pPr>
            <a:r>
              <a:rPr lang="en-US" altLang="x-none" sz="3600" dirty="0">
                <a:latin typeface="Marker Felt Thin" charset="0"/>
                <a:ea typeface="Marker Felt Thin" charset="0"/>
                <a:cs typeface="Marker Felt Thin" charset="0"/>
              </a:rPr>
              <a:t>Floor coverage</a:t>
            </a:r>
          </a:p>
          <a:p>
            <a:pPr algn="ctr">
              <a:lnSpc>
                <a:spcPct val="120000"/>
              </a:lnSpc>
              <a:buFont typeface="Wingdings" charset="2"/>
              <a:buNone/>
            </a:pPr>
            <a:endParaRPr lang="en-US" altLang="x-none" sz="2400" dirty="0">
              <a:latin typeface="Marker Felt Thin" charset="0"/>
              <a:ea typeface="Marker Felt Thin" charset="0"/>
              <a:cs typeface="Marker Felt Thin" charset="0"/>
            </a:endParaRPr>
          </a:p>
        </p:txBody>
      </p:sp>
    </p:spTree>
    <p:extLst>
      <p:ext uri="{BB962C8B-B14F-4D97-AF65-F5344CB8AC3E}">
        <p14:creationId xmlns:p14="http://schemas.microsoft.com/office/powerpoint/2010/main" val="7863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468157" y="153896"/>
            <a:ext cx="1154967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x-none" sz="6600" b="1" u="sng" dirty="0">
                <a:latin typeface="Amatic SC" charset="0"/>
                <a:ea typeface="Amatic SC" charset="0"/>
                <a:cs typeface="Amatic SC" charset="0"/>
                <a:sym typeface="PT Sans Bold" charset="-52"/>
              </a:rPr>
              <a:t>Starter</a:t>
            </a:r>
            <a:r>
              <a:rPr lang="en-US" altLang="x-none" sz="6600" b="1" u="sng">
                <a:latin typeface="Amatic SC" charset="0"/>
                <a:ea typeface="Amatic SC" charset="0"/>
                <a:cs typeface="Amatic SC" charset="0"/>
                <a:sym typeface="PT Sans Bold" charset="-52"/>
              </a:rPr>
              <a:t>:</a:t>
            </a:r>
            <a:r>
              <a:rPr lang="en-US" altLang="x-none" sz="4000" b="1">
                <a:latin typeface="Amatic SC" charset="0"/>
                <a:ea typeface="Amatic SC" charset="0"/>
                <a:cs typeface="Amatic SC" charset="0"/>
                <a:sym typeface="PT Sans Bold" charset="-52"/>
              </a:rPr>
              <a:t> </a:t>
            </a:r>
          </a:p>
          <a:p>
            <a:r>
              <a:rPr lang="en-US" altLang="x-none" sz="4000" b="1" dirty="0">
                <a:latin typeface="Amatic SC" charset="0"/>
                <a:ea typeface="Amatic SC" charset="0"/>
                <a:cs typeface="Amatic SC" charset="0"/>
                <a:sym typeface="PT Sans Bold" charset="-52"/>
              </a:rPr>
              <a:t>Who were the main countries in the Triple Alliance and the Triple Entente?  </a:t>
            </a:r>
          </a:p>
        </p:txBody>
      </p:sp>
      <p:pic>
        <p:nvPicPr>
          <p:cNvPr id="6" name="Picture 2" descr="irst World War timeline | Timetoast timelines"/>
          <p:cNvPicPr>
            <a:picLocks noChangeAspect="1" noChangeArrowheads="1"/>
          </p:cNvPicPr>
          <p:nvPr/>
        </p:nvPicPr>
        <p:blipFill rotWithShape="1">
          <a:blip r:embed="rId2">
            <a:extLst>
              <a:ext uri="{28A0092B-C50C-407E-A947-70E740481C1C}">
                <a14:useLocalDpi xmlns:a14="http://schemas.microsoft.com/office/drawing/2010/main" val="0"/>
              </a:ext>
            </a:extLst>
          </a:blip>
          <a:srcRect t="24675" b="14597"/>
          <a:stretch/>
        </p:blipFill>
        <p:spPr bwMode="auto">
          <a:xfrm>
            <a:off x="0" y="2328622"/>
            <a:ext cx="12192000" cy="433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37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897" t="2928" r="6112" b="7102"/>
          <a:stretch/>
        </p:blipFill>
        <p:spPr>
          <a:xfrm>
            <a:off x="0" y="0"/>
            <a:ext cx="12192000" cy="6858000"/>
          </a:xfrm>
          <a:prstGeom prst="rect">
            <a:avLst/>
          </a:prstGeom>
        </p:spPr>
      </p:pic>
      <p:sp>
        <p:nvSpPr>
          <p:cNvPr id="5" name="TextBox 4"/>
          <p:cNvSpPr txBox="1"/>
          <p:nvPr/>
        </p:nvSpPr>
        <p:spPr>
          <a:xfrm>
            <a:off x="156118" y="25598"/>
            <a:ext cx="11463452" cy="7186583"/>
          </a:xfrm>
          <a:prstGeom prst="rect">
            <a:avLst/>
          </a:prstGeom>
          <a:noFill/>
        </p:spPr>
        <p:txBody>
          <a:bodyPr wrap="square" rtlCol="0">
            <a:spAutoFit/>
          </a:bodyPr>
          <a:lstStyle/>
          <a:p>
            <a:r>
              <a:rPr lang="en-US" sz="11500" b="1" dirty="0">
                <a:latin typeface="Amatic SC" charset="0"/>
                <a:ea typeface="Amatic SC" charset="0"/>
                <a:cs typeface="Amatic SC" charset="0"/>
              </a:rPr>
              <a:t>Conflict and Canada: WWI</a:t>
            </a:r>
          </a:p>
          <a:p>
            <a:endParaRPr lang="en-US" sz="8800" b="1" dirty="0">
              <a:latin typeface="Amatic SC" charset="0"/>
              <a:ea typeface="Amatic SC" charset="0"/>
              <a:cs typeface="Amatic SC" charset="0"/>
            </a:endParaRPr>
          </a:p>
          <a:p>
            <a:r>
              <a:rPr lang="en-US" sz="8000" b="1" dirty="0">
                <a:solidFill>
                  <a:srgbClr val="DEC6AB"/>
                </a:solidFill>
                <a:latin typeface="Amatic SC" charset="0"/>
                <a:ea typeface="Amatic SC" charset="0"/>
                <a:cs typeface="Amatic SC" charset="0"/>
              </a:rPr>
              <a:t>Lesson 2: </a:t>
            </a:r>
          </a:p>
          <a:p>
            <a:r>
              <a:rPr lang="en-US" sz="8000" b="1" dirty="0">
                <a:solidFill>
                  <a:srgbClr val="DEC6AB"/>
                </a:solidFill>
                <a:latin typeface="Amatic SC" charset="0"/>
                <a:ea typeface="Amatic SC" charset="0"/>
                <a:cs typeface="Amatic SC" charset="0"/>
              </a:rPr>
              <a:t>The Causes of WWI </a:t>
            </a:r>
          </a:p>
          <a:p>
            <a:r>
              <a:rPr lang="en-US" sz="8000" b="1" dirty="0">
                <a:solidFill>
                  <a:srgbClr val="DEC6AB"/>
                </a:solidFill>
                <a:latin typeface="Amatic SC" charset="0"/>
                <a:ea typeface="Amatic SC" charset="0"/>
                <a:cs typeface="Amatic SC" charset="0"/>
              </a:rPr>
              <a:t>Part 1 - MANIA</a:t>
            </a:r>
            <a:endParaRPr lang="en-US" sz="2400" dirty="0">
              <a:solidFill>
                <a:srgbClr val="DEC6AB"/>
              </a:solidFill>
            </a:endParaRPr>
          </a:p>
          <a:p>
            <a:endParaRPr lang="en-US" dirty="0"/>
          </a:p>
        </p:txBody>
      </p:sp>
    </p:spTree>
    <p:extLst>
      <p:ext uri="{BB962C8B-B14F-4D97-AF65-F5344CB8AC3E}">
        <p14:creationId xmlns:p14="http://schemas.microsoft.com/office/powerpoint/2010/main" val="31572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897" t="2928" r="6112" b="7102"/>
          <a:stretch/>
        </p:blipFill>
        <p:spPr>
          <a:xfrm>
            <a:off x="0" y="0"/>
            <a:ext cx="12192000" cy="6858000"/>
          </a:xfrm>
          <a:prstGeom prst="rect">
            <a:avLst/>
          </a:prstGeom>
        </p:spPr>
      </p:pic>
      <p:sp>
        <p:nvSpPr>
          <p:cNvPr id="5" name="TextBox 4"/>
          <p:cNvSpPr txBox="1"/>
          <p:nvPr/>
        </p:nvSpPr>
        <p:spPr>
          <a:xfrm>
            <a:off x="156118" y="25598"/>
            <a:ext cx="11775687" cy="6924973"/>
          </a:xfrm>
          <a:prstGeom prst="rect">
            <a:avLst/>
          </a:prstGeom>
          <a:noFill/>
        </p:spPr>
        <p:txBody>
          <a:bodyPr wrap="square" rtlCol="0">
            <a:spAutoFit/>
          </a:bodyPr>
          <a:lstStyle/>
          <a:p>
            <a:r>
              <a:rPr lang="en-US" sz="8000" b="1" dirty="0">
                <a:latin typeface="Amatic SC" charset="0"/>
                <a:ea typeface="Amatic SC" charset="0"/>
                <a:cs typeface="Amatic SC" charset="0"/>
              </a:rPr>
              <a:t>Lesson 2: The Causes of WWI - MANIA</a:t>
            </a:r>
          </a:p>
          <a:p>
            <a:endParaRPr lang="en-US" sz="8800" b="1" dirty="0">
              <a:latin typeface="Amatic SC" charset="0"/>
              <a:ea typeface="Amatic SC" charset="0"/>
              <a:cs typeface="Amatic SC" charset="0"/>
            </a:endParaRPr>
          </a:p>
          <a:p>
            <a:endParaRPr lang="en-US" sz="6600" b="1" u="sng" dirty="0">
              <a:solidFill>
                <a:srgbClr val="DEC6AB"/>
              </a:solidFill>
              <a:latin typeface="Amatic SC" charset="0"/>
              <a:ea typeface="Amatic SC" charset="0"/>
              <a:cs typeface="Amatic SC" charset="0"/>
            </a:endParaRPr>
          </a:p>
          <a:p>
            <a:r>
              <a:rPr lang="en-US" sz="6600" b="1" u="sng" dirty="0">
                <a:solidFill>
                  <a:srgbClr val="DEC6AB"/>
                </a:solidFill>
                <a:latin typeface="Amatic SC" charset="0"/>
                <a:ea typeface="Amatic SC" charset="0"/>
                <a:cs typeface="Amatic SC" charset="0"/>
              </a:rPr>
              <a:t>Aims: </a:t>
            </a:r>
          </a:p>
          <a:p>
            <a:r>
              <a:rPr lang="en-US" sz="4800" b="1" dirty="0">
                <a:solidFill>
                  <a:srgbClr val="DEC6AB"/>
                </a:solidFill>
                <a:latin typeface="Amatic SC" charset="0"/>
                <a:ea typeface="Amatic SC" charset="0"/>
                <a:cs typeface="Amatic SC" charset="0"/>
              </a:rPr>
              <a:t>✓ Recall the main players in WWI. </a:t>
            </a:r>
          </a:p>
          <a:p>
            <a:r>
              <a:rPr lang="en-US" sz="4800" b="1" dirty="0">
                <a:solidFill>
                  <a:srgbClr val="DEC6AB"/>
                </a:solidFill>
                <a:latin typeface="Amatic SC" charset="0"/>
                <a:ea typeface="Amatic SC" charset="0"/>
                <a:cs typeface="Amatic SC" charset="0"/>
              </a:rPr>
              <a:t>✓ Understand the M.A.N.I.A ACRONYM. </a:t>
            </a:r>
          </a:p>
          <a:p>
            <a:r>
              <a:rPr lang="en-US" sz="4800" b="1" dirty="0">
                <a:solidFill>
                  <a:srgbClr val="DEC6AB"/>
                </a:solidFill>
                <a:latin typeface="Amatic SC" charset="0"/>
                <a:ea typeface="Amatic SC" charset="0"/>
                <a:cs typeface="Amatic SC" charset="0"/>
              </a:rPr>
              <a:t>✓ Explain FIVE MAIN CAUSES OF WWI. </a:t>
            </a:r>
          </a:p>
        </p:txBody>
      </p:sp>
    </p:spTree>
    <p:extLst>
      <p:ext uri="{BB962C8B-B14F-4D97-AF65-F5344CB8AC3E}">
        <p14:creationId xmlns:p14="http://schemas.microsoft.com/office/powerpoint/2010/main" val="11274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5" y="71470"/>
            <a:ext cx="10515600" cy="1325563"/>
          </a:xfrm>
        </p:spPr>
        <p:txBody>
          <a:bodyPr>
            <a:normAutofit/>
          </a:bodyPr>
          <a:lstStyle/>
          <a:p>
            <a:r>
              <a:rPr lang="en-US" sz="7200" b="1" dirty="0">
                <a:latin typeface="Amatic SC" charset="0"/>
                <a:ea typeface="Amatic SC" charset="0"/>
                <a:cs typeface="Amatic SC" charset="0"/>
              </a:rPr>
              <a:t>Read this Scenario</a:t>
            </a:r>
            <a:r>
              <a:rPr lang="mr-IN" sz="7200" b="1" dirty="0">
                <a:latin typeface="Amatic SC" charset="0"/>
                <a:ea typeface="Amatic SC" charset="0"/>
                <a:cs typeface="Amatic SC" charset="0"/>
              </a:rPr>
              <a:t>…</a:t>
            </a:r>
            <a:r>
              <a:rPr lang="en-US" sz="7200" b="1" dirty="0">
                <a:latin typeface="Amatic SC" charset="0"/>
                <a:ea typeface="Amatic SC" charset="0"/>
                <a:cs typeface="Amatic SC" charset="0"/>
              </a:rPr>
              <a:t> </a:t>
            </a:r>
          </a:p>
        </p:txBody>
      </p:sp>
      <p:sp>
        <p:nvSpPr>
          <p:cNvPr id="3" name="Content Placeholder 2"/>
          <p:cNvSpPr>
            <a:spLocks noGrp="1"/>
          </p:cNvSpPr>
          <p:nvPr>
            <p:ph idx="1"/>
          </p:nvPr>
        </p:nvSpPr>
        <p:spPr>
          <a:xfrm>
            <a:off x="166394" y="1397033"/>
            <a:ext cx="11776789" cy="5134396"/>
          </a:xfrm>
        </p:spPr>
        <p:txBody>
          <a:bodyPr>
            <a:normAutofit lnSpcReduction="10000"/>
          </a:bodyPr>
          <a:lstStyle/>
          <a:p>
            <a:pPr marL="0" lvl="0" indent="0">
              <a:lnSpc>
                <a:spcPct val="100000"/>
              </a:lnSpc>
              <a:spcBef>
                <a:spcPts val="0"/>
              </a:spcBef>
              <a:buNone/>
            </a:pPr>
            <a:r>
              <a:rPr lang="en-US" dirty="0">
                <a:latin typeface="Century Gothic" charset="0"/>
                <a:ea typeface="Century Gothic" charset="0"/>
                <a:cs typeface="Century Gothic" charset="0"/>
              </a:rPr>
              <a:t>Gary is a new kid in school. He is very proud and has been trying to get as many friends as he can, partly to have friends, but also so he has someone to help him out if he gets into a fight (which he often does). Gary is also taking steroids and has been lifting weights in the gym every day. Gary’s closest friends are Adrian and Ian. </a:t>
            </a:r>
          </a:p>
          <a:p>
            <a:pPr marL="0" lvl="0" indent="0">
              <a:lnSpc>
                <a:spcPct val="100000"/>
              </a:lnSpc>
              <a:spcBef>
                <a:spcPts val="0"/>
              </a:spcBef>
              <a:buNone/>
            </a:pPr>
            <a:endParaRPr lang="en-US" dirty="0">
              <a:latin typeface="Century Gothic" charset="0"/>
              <a:ea typeface="Century Gothic" charset="0"/>
              <a:cs typeface="Century Gothic" charset="0"/>
            </a:endParaRPr>
          </a:p>
          <a:p>
            <a:pPr marL="0" lvl="0" indent="0">
              <a:lnSpc>
                <a:spcPct val="100000"/>
              </a:lnSpc>
              <a:spcBef>
                <a:spcPts val="0"/>
              </a:spcBef>
              <a:buNone/>
            </a:pPr>
            <a:endParaRPr lang="en-US" dirty="0">
              <a:latin typeface="Century Gothic" charset="0"/>
              <a:ea typeface="Century Gothic" charset="0"/>
              <a:cs typeface="Century Gothic" charset="0"/>
            </a:endParaRPr>
          </a:p>
          <a:p>
            <a:pPr marL="0" lvl="0" indent="0">
              <a:lnSpc>
                <a:spcPct val="100000"/>
              </a:lnSpc>
              <a:spcBef>
                <a:spcPts val="0"/>
              </a:spcBef>
              <a:buNone/>
            </a:pPr>
            <a:r>
              <a:rPr lang="en-US" dirty="0">
                <a:latin typeface="Century Gothic" charset="0"/>
                <a:ea typeface="Century Gothic" charset="0"/>
                <a:cs typeface="Century Gothic" charset="0"/>
              </a:rPr>
              <a:t>Frank is a guy in school that has been there for years, he is popular and well known throughout the school. Frank is on the football team, so he is just a strong as Gary, but he isn’t on steroids so he’s not as aggressive. Frank is close friends with Russell, Sebastian, and Gabe.</a:t>
            </a:r>
            <a:endParaRPr lang="en-US" dirty="0"/>
          </a:p>
        </p:txBody>
      </p:sp>
    </p:spTree>
    <p:extLst>
      <p:ext uri="{BB962C8B-B14F-4D97-AF65-F5344CB8AC3E}">
        <p14:creationId xmlns:p14="http://schemas.microsoft.com/office/powerpoint/2010/main" val="68968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5" y="71470"/>
            <a:ext cx="10515600" cy="1325563"/>
          </a:xfrm>
        </p:spPr>
        <p:txBody>
          <a:bodyPr>
            <a:normAutofit/>
          </a:bodyPr>
          <a:lstStyle/>
          <a:p>
            <a:r>
              <a:rPr lang="en-US" sz="7200" b="1" dirty="0">
                <a:latin typeface="Amatic SC" charset="0"/>
                <a:ea typeface="Amatic SC" charset="0"/>
                <a:cs typeface="Amatic SC" charset="0"/>
              </a:rPr>
              <a:t>Read this Scenario</a:t>
            </a:r>
            <a:r>
              <a:rPr lang="mr-IN" sz="7200" b="1" dirty="0">
                <a:latin typeface="Amatic SC" charset="0"/>
                <a:ea typeface="Amatic SC" charset="0"/>
                <a:cs typeface="Amatic SC" charset="0"/>
              </a:rPr>
              <a:t>…</a:t>
            </a:r>
            <a:r>
              <a:rPr lang="en-US" sz="7200" b="1" dirty="0">
                <a:latin typeface="Amatic SC" charset="0"/>
                <a:ea typeface="Amatic SC" charset="0"/>
                <a:cs typeface="Amatic SC" charset="0"/>
              </a:rPr>
              <a:t> </a:t>
            </a:r>
          </a:p>
        </p:txBody>
      </p:sp>
      <p:sp>
        <p:nvSpPr>
          <p:cNvPr id="3" name="Content Placeholder 2"/>
          <p:cNvSpPr>
            <a:spLocks noGrp="1"/>
          </p:cNvSpPr>
          <p:nvPr>
            <p:ph idx="1"/>
          </p:nvPr>
        </p:nvSpPr>
        <p:spPr>
          <a:xfrm>
            <a:off x="166394" y="1397033"/>
            <a:ext cx="11776789" cy="5134396"/>
          </a:xfrm>
        </p:spPr>
        <p:txBody>
          <a:bodyPr>
            <a:normAutofit/>
          </a:bodyPr>
          <a:lstStyle/>
          <a:p>
            <a:pPr marL="0" lvl="0" indent="0">
              <a:lnSpc>
                <a:spcPct val="100000"/>
              </a:lnSpc>
              <a:spcBef>
                <a:spcPts val="0"/>
              </a:spcBef>
              <a:buNone/>
            </a:pPr>
            <a:endParaRPr lang="en-US" dirty="0">
              <a:latin typeface="Century Gothic" charset="0"/>
              <a:ea typeface="Century Gothic" charset="0"/>
              <a:cs typeface="Century Gothic" charset="0"/>
            </a:endParaRPr>
          </a:p>
          <a:p>
            <a:pPr marL="0" lvl="0" indent="0">
              <a:lnSpc>
                <a:spcPct val="100000"/>
              </a:lnSpc>
              <a:spcBef>
                <a:spcPts val="0"/>
              </a:spcBef>
              <a:buNone/>
            </a:pPr>
            <a:r>
              <a:rPr lang="en-US" dirty="0">
                <a:latin typeface="Century Gothic" charset="0"/>
                <a:ea typeface="Century Gothic" charset="0"/>
                <a:cs typeface="Century Gothic" charset="0"/>
              </a:rPr>
              <a:t>Gary is trying out for the football team and wants Frank’s position as quarterback. Although they do not show it, both Gary and Frank want each other out of the school. To hurt each other socially, Frank is trying to become friends with Gary’s friends and Gary has been doing the same. Both are spreading rumors about the other. </a:t>
            </a:r>
          </a:p>
          <a:p>
            <a:pPr marL="0" lvl="0" indent="0">
              <a:lnSpc>
                <a:spcPct val="100000"/>
              </a:lnSpc>
              <a:spcBef>
                <a:spcPts val="0"/>
              </a:spcBef>
              <a:buNone/>
            </a:pPr>
            <a:endParaRPr lang="en-US" dirty="0">
              <a:latin typeface="Century Gothic" charset="0"/>
              <a:ea typeface="Century Gothic" charset="0"/>
              <a:cs typeface="Century Gothic" charset="0"/>
            </a:endParaRPr>
          </a:p>
          <a:p>
            <a:pPr marL="0" lvl="0" indent="0">
              <a:lnSpc>
                <a:spcPct val="100000"/>
              </a:lnSpc>
              <a:spcBef>
                <a:spcPts val="0"/>
              </a:spcBef>
              <a:buNone/>
            </a:pPr>
            <a:endParaRPr lang="en-US" dirty="0">
              <a:latin typeface="Century Gothic" charset="0"/>
              <a:ea typeface="Century Gothic" charset="0"/>
              <a:cs typeface="Century Gothic" charset="0"/>
            </a:endParaRPr>
          </a:p>
          <a:p>
            <a:pPr marL="0" lvl="0" indent="0">
              <a:lnSpc>
                <a:spcPct val="100000"/>
              </a:lnSpc>
              <a:spcBef>
                <a:spcPts val="0"/>
              </a:spcBef>
              <a:buNone/>
            </a:pPr>
            <a:r>
              <a:rPr lang="en-US" dirty="0">
                <a:latin typeface="Century Gothic" charset="0"/>
                <a:ea typeface="Century Gothic" charset="0"/>
                <a:cs typeface="Century Gothic" charset="0"/>
              </a:rPr>
              <a:t>One day after practice, Adrian made fun of Sebastian’s family. Sebastian, being very proud of his family took a swing at Adrian and gave him a bloody nose… </a:t>
            </a:r>
          </a:p>
        </p:txBody>
      </p:sp>
    </p:spTree>
    <p:extLst>
      <p:ext uri="{BB962C8B-B14F-4D97-AF65-F5344CB8AC3E}">
        <p14:creationId xmlns:p14="http://schemas.microsoft.com/office/powerpoint/2010/main" val="75613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5" y="71470"/>
            <a:ext cx="10515600" cy="1325563"/>
          </a:xfrm>
        </p:spPr>
        <p:txBody>
          <a:bodyPr>
            <a:normAutofit/>
          </a:bodyPr>
          <a:lstStyle/>
          <a:p>
            <a:r>
              <a:rPr lang="en-US" sz="7200" b="1" dirty="0">
                <a:latin typeface="Amatic SC" charset="0"/>
                <a:ea typeface="Amatic SC" charset="0"/>
                <a:cs typeface="Amatic SC" charset="0"/>
              </a:rPr>
              <a:t>Scenario Questions</a:t>
            </a:r>
            <a:r>
              <a:rPr lang="mr-IN" sz="7200" b="1" dirty="0">
                <a:latin typeface="Amatic SC" charset="0"/>
                <a:ea typeface="Amatic SC" charset="0"/>
                <a:cs typeface="Amatic SC" charset="0"/>
              </a:rPr>
              <a:t>…</a:t>
            </a:r>
            <a:r>
              <a:rPr lang="en-US" sz="7200" b="1" dirty="0">
                <a:latin typeface="Amatic SC" charset="0"/>
                <a:ea typeface="Amatic SC" charset="0"/>
                <a:cs typeface="Amatic SC" charset="0"/>
              </a:rPr>
              <a:t> </a:t>
            </a:r>
          </a:p>
        </p:txBody>
      </p:sp>
      <p:sp>
        <p:nvSpPr>
          <p:cNvPr id="3" name="Content Placeholder 2"/>
          <p:cNvSpPr>
            <a:spLocks noGrp="1"/>
          </p:cNvSpPr>
          <p:nvPr>
            <p:ph idx="1"/>
          </p:nvPr>
        </p:nvSpPr>
        <p:spPr>
          <a:xfrm>
            <a:off x="166394" y="2369975"/>
            <a:ext cx="11776789" cy="4161453"/>
          </a:xfrm>
        </p:spPr>
        <p:txBody>
          <a:bodyPr>
            <a:normAutofit/>
          </a:bodyPr>
          <a:lstStyle/>
          <a:p>
            <a:pPr marL="514350" lvl="0" indent="-514350">
              <a:lnSpc>
                <a:spcPct val="150000"/>
              </a:lnSpc>
              <a:spcBef>
                <a:spcPts val="0"/>
              </a:spcBef>
              <a:buFont typeface="+mj-lt"/>
              <a:buAutoNum type="arabicPeriod"/>
            </a:pPr>
            <a:r>
              <a:rPr lang="en-US" dirty="0">
                <a:latin typeface="Century Gothic" charset="0"/>
                <a:ea typeface="Century Gothic" charset="0"/>
                <a:cs typeface="Century Gothic" charset="0"/>
              </a:rPr>
              <a:t>Is Gary a threat to Frank’s status in school? If so, how? </a:t>
            </a:r>
          </a:p>
          <a:p>
            <a:pPr marL="514350" lvl="0" indent="-514350">
              <a:lnSpc>
                <a:spcPct val="150000"/>
              </a:lnSpc>
              <a:spcBef>
                <a:spcPts val="0"/>
              </a:spcBef>
              <a:buFont typeface="+mj-lt"/>
              <a:buAutoNum type="arabicPeriod"/>
            </a:pPr>
            <a:r>
              <a:rPr lang="en-US" dirty="0">
                <a:latin typeface="Century Gothic" charset="0"/>
                <a:ea typeface="Century Gothic" charset="0"/>
                <a:cs typeface="Century Gothic" charset="0"/>
              </a:rPr>
              <a:t>What actions are putting Gary and Frank against each other? </a:t>
            </a:r>
          </a:p>
          <a:p>
            <a:pPr marL="514350" lvl="0" indent="-514350">
              <a:lnSpc>
                <a:spcPct val="150000"/>
              </a:lnSpc>
              <a:spcBef>
                <a:spcPts val="0"/>
              </a:spcBef>
              <a:buFont typeface="+mj-lt"/>
              <a:buAutoNum type="arabicPeriod"/>
            </a:pPr>
            <a:r>
              <a:rPr lang="en-US" dirty="0">
                <a:latin typeface="Century Gothic" charset="0"/>
                <a:ea typeface="Century Gothic" charset="0"/>
                <a:cs typeface="Century Gothic" charset="0"/>
              </a:rPr>
              <a:t>How do you think the incident between Adrian and Sebastian is going to effect Frank, Gary, Ian and Russell?</a:t>
            </a:r>
          </a:p>
          <a:p>
            <a:pPr marL="514350" lvl="0" indent="-514350">
              <a:lnSpc>
                <a:spcPct val="150000"/>
              </a:lnSpc>
              <a:spcBef>
                <a:spcPts val="0"/>
              </a:spcBef>
              <a:buFont typeface="+mj-lt"/>
              <a:buAutoNum type="arabicPeriod"/>
            </a:pPr>
            <a:r>
              <a:rPr lang="en-US" dirty="0">
                <a:solidFill>
                  <a:srgbClr val="FF0000"/>
                </a:solidFill>
                <a:latin typeface="Century Gothic" charset="0"/>
                <a:ea typeface="Century Gothic" charset="0"/>
                <a:cs typeface="Century Gothic" charset="0"/>
              </a:rPr>
              <a:t>What do you think would happen if a similar incident happened between a group of countries?</a:t>
            </a:r>
          </a:p>
        </p:txBody>
      </p:sp>
      <p:sp>
        <p:nvSpPr>
          <p:cNvPr id="4" name="Explosion 2 3"/>
          <p:cNvSpPr/>
          <p:nvPr/>
        </p:nvSpPr>
        <p:spPr>
          <a:xfrm>
            <a:off x="1869440" y="1930400"/>
            <a:ext cx="8046720" cy="4104640"/>
          </a:xfrm>
          <a:prstGeom prst="irregularSeal2">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solidFill>
                  <a:schemeClr val="tx1"/>
                </a:solidFill>
                <a:latin typeface="Amatic SC" charset="0"/>
                <a:ea typeface="Amatic SC" charset="0"/>
                <a:cs typeface="Amatic SC" charset="0"/>
              </a:rPr>
              <a:t>War!</a:t>
            </a:r>
          </a:p>
        </p:txBody>
      </p:sp>
    </p:spTree>
    <p:extLst>
      <p:ext uri="{BB962C8B-B14F-4D97-AF65-F5344CB8AC3E}">
        <p14:creationId xmlns:p14="http://schemas.microsoft.com/office/powerpoint/2010/main" val="90565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897" t="2928" r="6112" b="7102"/>
          <a:stretch/>
        </p:blipFill>
        <p:spPr>
          <a:xfrm>
            <a:off x="0" y="0"/>
            <a:ext cx="12192000" cy="6858000"/>
          </a:xfrm>
          <a:prstGeom prst="rect">
            <a:avLst/>
          </a:prstGeom>
        </p:spPr>
      </p:pic>
      <p:sp>
        <p:nvSpPr>
          <p:cNvPr id="6146" name="Rectangle 2"/>
          <p:cNvSpPr>
            <a:spLocks noGrp="1" noChangeArrowheads="1"/>
          </p:cNvSpPr>
          <p:nvPr>
            <p:ph type="ctrTitle"/>
          </p:nvPr>
        </p:nvSpPr>
        <p:spPr>
          <a:xfrm>
            <a:off x="166586" y="452876"/>
            <a:ext cx="9629078" cy="914400"/>
          </a:xfrm>
        </p:spPr>
        <p:txBody>
          <a:bodyPr>
            <a:noAutofit/>
          </a:bodyPr>
          <a:lstStyle/>
          <a:p>
            <a:pPr algn="l" eaLnBrk="1" hangingPunct="1">
              <a:defRPr/>
            </a:pPr>
            <a:r>
              <a:rPr lang="en-US" sz="8000" b="1" dirty="0">
                <a:latin typeface="Amatic SC" charset="0"/>
                <a:ea typeface="Amatic SC" charset="0"/>
                <a:cs typeface="Amatic SC" charset="0"/>
              </a:rPr>
              <a:t>Causes of WWI – </a:t>
            </a:r>
            <a:r>
              <a:rPr lang="en-US" sz="8000" b="1" u="sng" dirty="0">
                <a:latin typeface="Amatic SC" charset="0"/>
                <a:ea typeface="Amatic SC" charset="0"/>
                <a:cs typeface="Amatic SC" charset="0"/>
              </a:rPr>
              <a:t>MANIA</a:t>
            </a:r>
            <a:r>
              <a:rPr lang="en-US" sz="8000" b="1" dirty="0">
                <a:latin typeface="Amatic SC" charset="0"/>
                <a:ea typeface="Amatic SC" charset="0"/>
                <a:cs typeface="Amatic SC" charset="0"/>
              </a:rPr>
              <a:t>!</a:t>
            </a:r>
          </a:p>
        </p:txBody>
      </p:sp>
      <p:sp>
        <p:nvSpPr>
          <p:cNvPr id="2" name="Subtitle 1"/>
          <p:cNvSpPr>
            <a:spLocks noGrp="1"/>
          </p:cNvSpPr>
          <p:nvPr>
            <p:ph type="subTitle" idx="1"/>
          </p:nvPr>
        </p:nvSpPr>
        <p:spPr>
          <a:xfrm>
            <a:off x="4003040" y="1773238"/>
            <a:ext cx="7945120" cy="2981642"/>
          </a:xfrm>
        </p:spPr>
        <p:txBody>
          <a:bodyPr>
            <a:normAutofit fontScale="92500" lnSpcReduction="20000"/>
          </a:bodyPr>
          <a:lstStyle/>
          <a:p>
            <a:r>
              <a:rPr lang="en-US" sz="6000" b="1" dirty="0">
                <a:latin typeface="Amatic SC" charset="0"/>
                <a:ea typeface="Amatic SC" charset="0"/>
                <a:cs typeface="Amatic SC" charset="0"/>
              </a:rPr>
              <a:t>We can use the acronym MANIA to remember the main causes of WWI.</a:t>
            </a:r>
          </a:p>
          <a:p>
            <a:endParaRPr lang="en-US" sz="6000" b="1" dirty="0">
              <a:latin typeface="Amatic SC" charset="0"/>
              <a:ea typeface="Amatic SC" charset="0"/>
              <a:cs typeface="Amatic SC" charset="0"/>
            </a:endParaRPr>
          </a:p>
          <a:p>
            <a:r>
              <a:rPr lang="en-US" sz="6000" b="1" dirty="0">
                <a:solidFill>
                  <a:srgbClr val="DEC6AB"/>
                </a:solidFill>
                <a:latin typeface="Amatic SC" charset="0"/>
                <a:ea typeface="Amatic SC" charset="0"/>
                <a:cs typeface="Amatic SC" charset="0"/>
              </a:rPr>
              <a:t> What does each letter stand for? </a:t>
            </a:r>
          </a:p>
        </p:txBody>
      </p:sp>
    </p:spTree>
    <p:extLst>
      <p:ext uri="{BB962C8B-B14F-4D97-AF65-F5344CB8AC3E}">
        <p14:creationId xmlns:p14="http://schemas.microsoft.com/office/powerpoint/2010/main" val="890512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1754</Words>
  <Application>Microsoft Macintosh PowerPoint</Application>
  <PresentationFormat>Widescreen</PresentationFormat>
  <Paragraphs>160</Paragraphs>
  <Slides>18</Slides>
  <Notes>13</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ＭＳ Ｐゴシック</vt:lpstr>
      <vt:lpstr>Amatic SC</vt:lpstr>
      <vt:lpstr>American Typewriter</vt:lpstr>
      <vt:lpstr>Arial</vt:lpstr>
      <vt:lpstr>Calibri</vt:lpstr>
      <vt:lpstr>Calibri Light</vt:lpstr>
      <vt:lpstr>Century Gothic</vt:lpstr>
      <vt:lpstr>Corbel</vt:lpstr>
      <vt:lpstr>Garamond</vt:lpstr>
      <vt:lpstr>Marker Felt Thin</vt:lpstr>
      <vt:lpstr>PT Sans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Read this Scenario… </vt:lpstr>
      <vt:lpstr>Read this Scenario… </vt:lpstr>
      <vt:lpstr>Scenario Questions… </vt:lpstr>
      <vt:lpstr>Causes of WWI – MANIA!</vt:lpstr>
      <vt:lpstr>Causes of WWI – MANIA!</vt:lpstr>
      <vt:lpstr>Causes of WWI – Scavenger Hunt</vt:lpstr>
      <vt:lpstr>M - Militarism</vt:lpstr>
      <vt:lpstr>A - Alliances</vt:lpstr>
      <vt:lpstr>N - Nationalism</vt:lpstr>
      <vt:lpstr>I - Imperialism</vt:lpstr>
      <vt:lpstr>A - Assassination</vt:lpstr>
      <vt:lpstr>Assassination    The Final Straw! </vt:lpstr>
      <vt:lpstr>Review: Find it!!  Hard - Find 5 different political cartoons which represent the 5 aspects of MANIA.   Medium - Find 5 different political cartoons which represent the 5 aspects of MANIA.  Easy - Find 5 different political cartoons which represent the 5 aspects of MANIA.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Prankerd</dc:creator>
  <cp:lastModifiedBy>ncparsons@outlook.com</cp:lastModifiedBy>
  <cp:revision>30</cp:revision>
  <dcterms:created xsi:type="dcterms:W3CDTF">2019-11-08T21:48:28Z</dcterms:created>
  <dcterms:modified xsi:type="dcterms:W3CDTF">2025-02-04T22:41:47Z</dcterms:modified>
</cp:coreProperties>
</file>