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3"/>
  </p:notesMasterIdLst>
  <p:sldIdLst>
    <p:sldId id="308" r:id="rId2"/>
    <p:sldId id="307" r:id="rId3"/>
    <p:sldId id="309" r:id="rId4"/>
    <p:sldId id="256" r:id="rId5"/>
    <p:sldId id="306" r:id="rId6"/>
    <p:sldId id="257" r:id="rId7"/>
    <p:sldId id="271" r:id="rId8"/>
    <p:sldId id="272" r:id="rId9"/>
    <p:sldId id="273" r:id="rId10"/>
    <p:sldId id="275" r:id="rId11"/>
    <p:sldId id="276" r:id="rId12"/>
    <p:sldId id="277" r:id="rId13"/>
    <p:sldId id="278" r:id="rId14"/>
    <p:sldId id="274" r:id="rId15"/>
    <p:sldId id="286" r:id="rId16"/>
    <p:sldId id="285" r:id="rId17"/>
    <p:sldId id="284" r:id="rId18"/>
    <p:sldId id="310" r:id="rId19"/>
    <p:sldId id="287" r:id="rId20"/>
    <p:sldId id="279" r:id="rId21"/>
    <p:sldId id="289" r:id="rId22"/>
    <p:sldId id="290" r:id="rId23"/>
    <p:sldId id="291" r:id="rId24"/>
    <p:sldId id="292" r:id="rId25"/>
    <p:sldId id="293" r:id="rId26"/>
    <p:sldId id="294" r:id="rId27"/>
    <p:sldId id="295" r:id="rId28"/>
    <p:sldId id="296" r:id="rId29"/>
    <p:sldId id="311" r:id="rId30"/>
    <p:sldId id="297" r:id="rId31"/>
    <p:sldId id="30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p:restoredTop sz="86364"/>
  </p:normalViewPr>
  <p:slideViewPr>
    <p:cSldViewPr>
      <p:cViewPr varScale="1">
        <p:scale>
          <a:sx n="108" d="100"/>
          <a:sy n="108" d="100"/>
        </p:scale>
        <p:origin x="1536" y="19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2656"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BAB60-F815-9047-95AE-E8AD142F2898}" type="datetimeFigureOut">
              <a:rPr lang="en-US" smtClean="0"/>
              <a:t>10/19/23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7792-9B4D-4C41-98C7-FF4F938B28AB}" type="slidenum">
              <a:rPr lang="en-US" smtClean="0"/>
              <a:t>‹#›</a:t>
            </a:fld>
            <a:endParaRPr lang="en-US"/>
          </a:p>
        </p:txBody>
      </p:sp>
    </p:spTree>
    <p:extLst>
      <p:ext uri="{BB962C8B-B14F-4D97-AF65-F5344CB8AC3E}">
        <p14:creationId xmlns:p14="http://schemas.microsoft.com/office/powerpoint/2010/main" val="14154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ted.com/lessons/how-containerization-shaped-the-modern-world#watc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Map</a:t>
            </a:r>
            <a:r>
              <a:rPr lang="en-US" baseline="0" dirty="0"/>
              <a:t> </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2</a:t>
            </a:fld>
            <a:endParaRPr lang="en-US"/>
          </a:p>
        </p:txBody>
      </p:sp>
    </p:spTree>
    <p:extLst>
      <p:ext uri="{BB962C8B-B14F-4D97-AF65-F5344CB8AC3E}">
        <p14:creationId xmlns:p14="http://schemas.microsoft.com/office/powerpoint/2010/main" val="65193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https://ed.ted.com/lessons/how-containerization-shaped-the-modern-world#watch</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28</a:t>
            </a:fld>
            <a:endParaRPr lang="en-US"/>
          </a:p>
        </p:txBody>
      </p:sp>
    </p:spTree>
    <p:extLst>
      <p:ext uri="{BB962C8B-B14F-4D97-AF65-F5344CB8AC3E}">
        <p14:creationId xmlns:p14="http://schemas.microsoft.com/office/powerpoint/2010/main" val="951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29</a:t>
            </a:fld>
            <a:endParaRPr lang="en-US"/>
          </a:p>
        </p:txBody>
      </p:sp>
    </p:spTree>
    <p:extLst>
      <p:ext uri="{BB962C8B-B14F-4D97-AF65-F5344CB8AC3E}">
        <p14:creationId xmlns:p14="http://schemas.microsoft.com/office/powerpoint/2010/main" val="123231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Map</a:t>
            </a:r>
            <a:r>
              <a:rPr lang="en-US" baseline="0" dirty="0"/>
              <a:t> </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3</a:t>
            </a:fld>
            <a:endParaRPr lang="en-US"/>
          </a:p>
        </p:txBody>
      </p:sp>
    </p:spTree>
    <p:extLst>
      <p:ext uri="{BB962C8B-B14F-4D97-AF65-F5344CB8AC3E}">
        <p14:creationId xmlns:p14="http://schemas.microsoft.com/office/powerpoint/2010/main" val="128084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07792-9B4D-4C41-98C7-FF4F938B28AB}" type="slidenum">
              <a:rPr lang="en-US" smtClean="0"/>
              <a:t>6</a:t>
            </a:fld>
            <a:endParaRPr lang="en-US"/>
          </a:p>
        </p:txBody>
      </p:sp>
    </p:spTree>
    <p:extLst>
      <p:ext uri="{BB962C8B-B14F-4D97-AF65-F5344CB8AC3E}">
        <p14:creationId xmlns:p14="http://schemas.microsoft.com/office/powerpoint/2010/main" val="43611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Lesson 1 World</a:t>
            </a:r>
            <a:r>
              <a:rPr lang="en-US" baseline="0" dirty="0"/>
              <a:t> Map </a:t>
            </a:r>
          </a:p>
          <a:p>
            <a:endParaRPr lang="en-US" baseline="0" dirty="0"/>
          </a:p>
          <a:p>
            <a:r>
              <a:rPr lang="en-US" baseline="0" dirty="0"/>
              <a:t>Source </a:t>
            </a:r>
            <a:r>
              <a:rPr lang="en-US" baseline="0" dirty="0" err="1"/>
              <a:t>PrintableWorldMap.net</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15</a:t>
            </a:fld>
            <a:endParaRPr lang="en-US"/>
          </a:p>
        </p:txBody>
      </p:sp>
    </p:spTree>
    <p:extLst>
      <p:ext uri="{BB962C8B-B14F-4D97-AF65-F5344CB8AC3E}">
        <p14:creationId xmlns:p14="http://schemas.microsoft.com/office/powerpoint/2010/main" val="11812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responses to the previous task with students </a:t>
            </a:r>
          </a:p>
          <a:p>
            <a:endParaRPr lang="en-US" dirty="0"/>
          </a:p>
          <a:p>
            <a:r>
              <a:rPr lang="en-US" dirty="0"/>
              <a:t>Source: Designed by </a:t>
            </a:r>
            <a:r>
              <a:rPr lang="en-US" dirty="0" err="1"/>
              <a:t>Freepik.com</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16</a:t>
            </a:fld>
            <a:endParaRPr lang="en-US"/>
          </a:p>
        </p:txBody>
      </p:sp>
    </p:spTree>
    <p:extLst>
      <p:ext uri="{BB962C8B-B14F-4D97-AF65-F5344CB8AC3E}">
        <p14:creationId xmlns:p14="http://schemas.microsoft.com/office/powerpoint/2010/main" val="3355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Lesson 1 Canada and US</a:t>
            </a:r>
            <a:r>
              <a:rPr lang="en-US" baseline="0" dirty="0"/>
              <a:t> Factsheet </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17</a:t>
            </a:fld>
            <a:endParaRPr lang="en-US"/>
          </a:p>
        </p:txBody>
      </p:sp>
    </p:spTree>
    <p:extLst>
      <p:ext uri="{BB962C8B-B14F-4D97-AF65-F5344CB8AC3E}">
        <p14:creationId xmlns:p14="http://schemas.microsoft.com/office/powerpoint/2010/main" val="192772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
            </a:r>
            <a:r>
              <a:rPr lang="en-US" dirty="0" err="1"/>
              <a:t>Containerisation</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25</a:t>
            </a:fld>
            <a:endParaRPr lang="en-US"/>
          </a:p>
        </p:txBody>
      </p:sp>
    </p:spTree>
    <p:extLst>
      <p:ext uri="{BB962C8B-B14F-4D97-AF65-F5344CB8AC3E}">
        <p14:creationId xmlns:p14="http://schemas.microsoft.com/office/powerpoint/2010/main" val="62273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 </a:t>
            </a:r>
            <a:r>
              <a:rPr lang="en-US" dirty="0" err="1"/>
              <a:t>Containerisation</a:t>
            </a:r>
            <a:endParaRPr lang="en-US" dirty="0"/>
          </a:p>
          <a:p>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26</a:t>
            </a:fld>
            <a:endParaRPr lang="en-US"/>
          </a:p>
        </p:txBody>
      </p:sp>
    </p:spTree>
    <p:extLst>
      <p:ext uri="{BB962C8B-B14F-4D97-AF65-F5344CB8AC3E}">
        <p14:creationId xmlns:p14="http://schemas.microsoft.com/office/powerpoint/2010/main" val="211577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 </a:t>
            </a:r>
            <a:r>
              <a:rPr lang="en-US" dirty="0" err="1"/>
              <a:t>Containerisation</a:t>
            </a:r>
            <a:endParaRPr lang="en-US" dirty="0"/>
          </a:p>
          <a:p>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27</a:t>
            </a:fld>
            <a:endParaRPr lang="en-US"/>
          </a:p>
        </p:txBody>
      </p:sp>
    </p:spTree>
    <p:extLst>
      <p:ext uri="{BB962C8B-B14F-4D97-AF65-F5344CB8AC3E}">
        <p14:creationId xmlns:p14="http://schemas.microsoft.com/office/powerpoint/2010/main" val="1640701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rtlCol="0" anchor="b">
            <a:normAutofit/>
          </a:bodyPr>
          <a:lstStyle>
            <a:lvl1pPr algn="l">
              <a:defRPr sz="4050"/>
            </a:lvl1pPr>
          </a:lstStyle>
          <a:p>
            <a:pPr rtl="0"/>
            <a:r>
              <a:rPr lang="en-US"/>
              <a:t>Click to edit Master title style</a:t>
            </a:r>
            <a:endParaRPr/>
          </a:p>
        </p:txBody>
      </p:sp>
      <p:sp>
        <p:nvSpPr>
          <p:cNvPr id="3" name="Subtitle 2"/>
          <p:cNvSpPr>
            <a:spLocks noGrp="1"/>
          </p:cNvSpPr>
          <p:nvPr>
            <p:ph type="subTitle" idx="1"/>
          </p:nvPr>
        </p:nvSpPr>
        <p:spPr>
          <a:xfrm>
            <a:off x="3199207" y="3733800"/>
            <a:ext cx="5143502" cy="914400"/>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a:t>Click to edit Master subtitle style</a:t>
            </a:r>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99661" y="421594"/>
            <a:ext cx="1714500" cy="1885508"/>
          </a:xfrm>
        </p:spPr>
        <p:txBody>
          <a:bodyPr rtlCol="0">
            <a:normAutofit/>
          </a:bodyPr>
          <a:lstStyle>
            <a:lvl1pPr>
              <a:defRPr sz="1800"/>
            </a:lvl1pPr>
          </a:lstStyle>
          <a:p>
            <a:pPr rtl="0"/>
            <a:r>
              <a:rPr lang="en-US"/>
              <a:t>Click to edit Master title style</a:t>
            </a:r>
            <a:endParaRPr lang="x-none"/>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630596" y="1020193"/>
            <a:ext cx="2914650" cy="4572000"/>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112" name="Group 111"/>
          <p:cNvGrpSpPr/>
          <p:nvPr/>
        </p:nvGrpSpPr>
        <p:grpSpPr>
          <a:xfrm>
            <a:off x="3991867" y="32456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126" name="Text Placeholder 3"/>
          <p:cNvSpPr>
            <a:spLocks noGrp="1"/>
          </p:cNvSpPr>
          <p:nvPr>
            <p:ph type="body" sz="half" idx="21"/>
          </p:nvPr>
        </p:nvSpPr>
        <p:spPr>
          <a:xfrm>
            <a:off x="6799661" y="2484993"/>
            <a:ext cx="1714500" cy="3248729"/>
          </a:xfrm>
        </p:spPr>
        <p:txBody>
          <a:bodyPr rtlCol="0"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pPr>
              <a:defRPr/>
            </a:pPr>
            <a:fld id="{66CDD6CE-306A-49E9-A8D9-2CD9BAFE094B}" type="slidenum">
              <a:rPr lang="en-US" smtClean="0"/>
              <a:pPr>
                <a:defRPr/>
              </a:pPr>
              <a:t>‹#›</a:t>
            </a:fld>
            <a:endParaRPr lang="en-US"/>
          </a:p>
        </p:txBody>
      </p:sp>
      <p:sp>
        <p:nvSpPr>
          <p:cNvPr id="7" name="Footer Placeholder 6"/>
          <p:cNvSpPr>
            <a:spLocks noGrp="1"/>
          </p:cNvSpPr>
          <p:nvPr>
            <p:ph type="ftr" sz="quarter" idx="11"/>
          </p:nvPr>
        </p:nvSpPr>
        <p:spPr/>
        <p:txBody>
          <a:bodyPr rtlCol="0"/>
          <a:lstStyle/>
          <a:p>
            <a:pPr>
              <a:defRPr/>
            </a:pPr>
            <a:endParaRPr lang="en-US"/>
          </a:p>
        </p:txBody>
      </p:sp>
      <p:sp>
        <p:nvSpPr>
          <p:cNvPr id="6" name="Date Placeholder 5"/>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rtlCol="0" anchor="b">
            <a:normAutofit/>
          </a:bodyPr>
          <a:lstStyle>
            <a:lvl1pPr>
              <a:defRPr sz="2700"/>
            </a:lvl1pPr>
          </a:lstStyle>
          <a:p>
            <a:pPr rtl="0"/>
            <a:r>
              <a:rPr lang="en-US"/>
              <a:t>Click to edit Master title style</a:t>
            </a:r>
            <a:endParaRPr dirty="0"/>
          </a:p>
        </p:txBody>
      </p:sp>
      <p:sp>
        <p:nvSpPr>
          <p:cNvPr id="3" name="Content Placeholder 2"/>
          <p:cNvSpPr>
            <a:spLocks noGrp="1"/>
          </p:cNvSpPr>
          <p:nvPr>
            <p:ph idx="1"/>
          </p:nvPr>
        </p:nvSpPr>
        <p:spPr>
          <a:xfrm>
            <a:off x="627460" y="914400"/>
            <a:ext cx="4629151" cy="5029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5633799" y="3555524"/>
            <a:ext cx="2880360" cy="238807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a:xfrm>
            <a:off x="798910" y="6019801"/>
            <a:ext cx="571500" cy="228600"/>
          </a:xfrm>
        </p:spPr>
        <p:txBody>
          <a:bodyPr rtlCol="0"/>
          <a:lstStyle>
            <a:lvl1pPr algn="l">
              <a:defRPr/>
            </a:lvl1pPr>
          </a:lstStyle>
          <a:p>
            <a:pPr>
              <a:defRPr/>
            </a:pPr>
            <a:fld id="{311F638D-C491-42B3-B216-BB139A776CE0}" type="slidenum">
              <a:rPr lang="en-US" smtClean="0"/>
              <a:pPr>
                <a:defRPr/>
              </a:pPr>
              <a:t>‹#›</a:t>
            </a:fld>
            <a:endParaRPr lang="en-US"/>
          </a:p>
        </p:txBody>
      </p:sp>
      <p:sp>
        <p:nvSpPr>
          <p:cNvPr id="6" name="Footer Placeholder 5"/>
          <p:cNvSpPr>
            <a:spLocks noGrp="1"/>
          </p:cNvSpPr>
          <p:nvPr>
            <p:ph type="ftr" sz="quarter" idx="11"/>
          </p:nvPr>
        </p:nvSpPr>
        <p:spPr/>
        <p:txBody>
          <a:bodyPr rtlCol="0"/>
          <a:lstStyle/>
          <a:p>
            <a:pPr>
              <a:defRPr/>
            </a:pPr>
            <a:endParaRPr lang="en-US"/>
          </a:p>
        </p:txBody>
      </p:sp>
      <p:sp>
        <p:nvSpPr>
          <p:cNvPr id="5" name="Date Placeholder 4"/>
          <p:cNvSpPr>
            <a:spLocks noGrp="1"/>
          </p:cNvSpPr>
          <p:nvPr>
            <p:ph type="dt" sz="half" idx="10"/>
          </p:nvPr>
        </p:nvSpPr>
        <p:spPr>
          <a:xfrm>
            <a:off x="6056708" y="6019801"/>
            <a:ext cx="1047195" cy="228600"/>
          </a:xfrm>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19668" y="1330347"/>
            <a:ext cx="2880360" cy="2103120"/>
          </a:xfrm>
        </p:spPr>
        <p:txBody>
          <a:bodyPr rtlCol="0" anchor="b">
            <a:normAutofit/>
          </a:bodyPr>
          <a:lstStyle>
            <a:lvl1pPr>
              <a:defRPr sz="2700"/>
            </a:lvl1pPr>
          </a:lstStyle>
          <a:p>
            <a:pPr rtl="0"/>
            <a:r>
              <a:rPr lang="en-US"/>
              <a:t>Click to edit Master title style</a:t>
            </a:r>
            <a:endParaRPr dirty="0"/>
          </a:p>
        </p:txBody>
      </p:sp>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en-US"/>
              <a:t>Drag picture to placeholder or click icon to add</a:t>
            </a:r>
            <a:endParaRPr dirty="0"/>
          </a:p>
        </p:txBody>
      </p:sp>
      <p:sp>
        <p:nvSpPr>
          <p:cNvPr id="4" name="Text Placeholder 3"/>
          <p:cNvSpPr>
            <a:spLocks noGrp="1"/>
          </p:cNvSpPr>
          <p:nvPr>
            <p:ph type="body" sz="half" idx="2"/>
          </p:nvPr>
        </p:nvSpPr>
        <p:spPr>
          <a:xfrm>
            <a:off x="5619668" y="3555522"/>
            <a:ext cx="2880360" cy="216851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p:txBody>
          <a:bodyPr rtlCol="0"/>
          <a:lstStyle/>
          <a:p>
            <a:pPr>
              <a:defRPr/>
            </a:pPr>
            <a:fld id="{1F792085-DE63-41F5-8BE5-B35C08D9D920}" type="slidenum">
              <a:rPr lang="en-US" smtClean="0"/>
              <a:pPr>
                <a:defRPr/>
              </a:pPr>
              <a:t>‹#›</a:t>
            </a:fld>
            <a:endParaRPr lang="en-US"/>
          </a:p>
        </p:txBody>
      </p:sp>
      <p:sp>
        <p:nvSpPr>
          <p:cNvPr id="6" name="Footer Placeholder 5"/>
          <p:cNvSpPr>
            <a:spLocks noGrp="1"/>
          </p:cNvSpPr>
          <p:nvPr>
            <p:ph type="ftr" sz="quarter" idx="11"/>
          </p:nvPr>
        </p:nvSpPr>
        <p:spPr/>
        <p:txBody>
          <a:bodyPr rtlCol="0"/>
          <a:lstStyle/>
          <a:p>
            <a:pPr>
              <a:defRPr/>
            </a:pPr>
            <a:endParaRPr lang="en-US"/>
          </a:p>
        </p:txBody>
      </p:sp>
      <p:sp>
        <p:nvSpPr>
          <p:cNvPr id="5" name="Date Placeholder 4"/>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pPr>
              <a:defRPr/>
            </a:pPr>
            <a:fld id="{95DFD63C-3005-4603-9CB3-4091AF175CA7}" type="slidenum">
              <a:rPr lang="en-US" smtClean="0"/>
              <a:pPr>
                <a:defRPr/>
              </a:pPr>
              <a:t>‹#›</a:t>
            </a:fld>
            <a:endParaRPr lang="en-US"/>
          </a:p>
        </p:txBody>
      </p:sp>
      <p:sp>
        <p:nvSpPr>
          <p:cNvPr id="5" name="Footer Placeholder 4"/>
          <p:cNvSpPr>
            <a:spLocks noGrp="1"/>
          </p:cNvSpPr>
          <p:nvPr>
            <p:ph type="ftr" sz="quarter" idx="11"/>
          </p:nvPr>
        </p:nvSpPr>
        <p:spPr/>
        <p:txBody>
          <a:bodyPr rtlCol="0"/>
          <a:lstStyle/>
          <a:p>
            <a:pPr>
              <a:defRPr/>
            </a:pPr>
            <a:endParaRPr lang="en-US"/>
          </a:p>
        </p:txBody>
      </p:sp>
      <p:sp>
        <p:nvSpPr>
          <p:cNvPr id="4" name="Date Placeholder 3"/>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pPr>
              <a:defRPr/>
            </a:pPr>
            <a:fld id="{4BE3C397-1F40-496B-8BDD-430F1B36981F}" type="slidenum">
              <a:rPr lang="en-US" smtClean="0"/>
              <a:pPr>
                <a:defRPr/>
              </a:pPr>
              <a:t>‹#›</a:t>
            </a:fld>
            <a:endParaRPr lang="en-US"/>
          </a:p>
        </p:txBody>
      </p:sp>
      <p:sp>
        <p:nvSpPr>
          <p:cNvPr id="5" name="Footer Placeholder 4"/>
          <p:cNvSpPr>
            <a:spLocks noGrp="1"/>
          </p:cNvSpPr>
          <p:nvPr>
            <p:ph type="ftr" sz="quarter" idx="11"/>
          </p:nvPr>
        </p:nvSpPr>
        <p:spPr/>
        <p:txBody>
          <a:bodyPr rtlCol="0"/>
          <a:lstStyle/>
          <a:p>
            <a:pPr>
              <a:defRPr/>
            </a:pPr>
            <a:endParaRPr lang="en-US"/>
          </a:p>
        </p:txBody>
      </p:sp>
      <p:sp>
        <p:nvSpPr>
          <p:cNvPr id="4" name="Date Placeholder 3"/>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7924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3"/>
          <p:cNvSpPr>
            <a:spLocks noGrp="1"/>
          </p:cNvSpPr>
          <p:nvPr>
            <p:ph type="dt" sz="half" idx="10"/>
          </p:nvPr>
        </p:nvSpPr>
        <p:spPr/>
        <p:txBody>
          <a:bodyPr/>
          <a:lstStyle>
            <a:lvl1pPr>
              <a:defRPr/>
            </a:lvl1pPr>
          </a:lstStyle>
          <a:p>
            <a:pPr>
              <a:defRPr/>
            </a:pPr>
            <a:fld id="{0718B7B4-EAC2-2348-A513-3EC3B6D52405}" type="datetime1">
              <a:rPr lang="en-US" altLang="en-US"/>
              <a:pPr>
                <a:defRPr/>
              </a:pPr>
              <a:t>10/19/23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411C900-9408-374A-9536-837A3D42B68C}" type="slidenum">
              <a:rPr lang="en-US" altLang="en-US"/>
              <a:pPr/>
              <a:t>‹#›</a:t>
            </a:fld>
            <a:endParaRPr lang="en-US" altLang="en-US"/>
          </a:p>
        </p:txBody>
      </p:sp>
    </p:spTree>
    <p:extLst>
      <p:ext uri="{BB962C8B-B14F-4D97-AF65-F5344CB8AC3E}">
        <p14:creationId xmlns:p14="http://schemas.microsoft.com/office/powerpoint/2010/main" val="150818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pPr>
              <a:defRPr/>
            </a:pPr>
            <a:fld id="{404A9919-B618-43B1-9D7C-6ABF63372644}" type="slidenum">
              <a:rPr lang="en-US" smtClean="0"/>
              <a:pPr>
                <a:defRPr/>
              </a:pPr>
              <a:t>‹#›</a:t>
            </a:fld>
            <a:endParaRPr lang="en-US"/>
          </a:p>
        </p:txBody>
      </p:sp>
      <p:sp>
        <p:nvSpPr>
          <p:cNvPr id="5" name="Footer Placeholder 4"/>
          <p:cNvSpPr>
            <a:spLocks noGrp="1"/>
          </p:cNvSpPr>
          <p:nvPr>
            <p:ph type="ftr" sz="quarter" idx="11"/>
          </p:nvPr>
        </p:nvSpPr>
        <p:spPr/>
        <p:txBody>
          <a:bodyPr rtlCol="0"/>
          <a:lstStyle/>
          <a:p>
            <a:pPr>
              <a:defRPr/>
            </a:pPr>
            <a:endParaRPr lang="en-US"/>
          </a:p>
        </p:txBody>
      </p:sp>
      <p:sp>
        <p:nvSpPr>
          <p:cNvPr id="4" name="Date Placeholder 3"/>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rtlCol="0" anchor="b">
            <a:normAutofit/>
          </a:bodyPr>
          <a:lstStyle>
            <a:lvl1pPr>
              <a:defRPr sz="3300"/>
            </a:lvl1pPr>
          </a:lstStyle>
          <a:p>
            <a:pPr rtl="0"/>
            <a:r>
              <a:rPr lang="en-US"/>
              <a:t>Click to edit Master title style</a:t>
            </a:r>
            <a:endParaRPr/>
          </a:p>
        </p:txBody>
      </p:sp>
      <p:sp>
        <p:nvSpPr>
          <p:cNvPr id="3" name="Text Placeholder 2"/>
          <p:cNvSpPr>
            <a:spLocks noGrp="1"/>
          </p:cNvSpPr>
          <p:nvPr>
            <p:ph type="body" idx="1"/>
          </p:nvPr>
        </p:nvSpPr>
        <p:spPr>
          <a:xfrm>
            <a:off x="3199207" y="3733800"/>
            <a:ext cx="5143502" cy="91440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798909" y="1825625"/>
            <a:ext cx="3715941"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4629150" y="1825625"/>
            <a:ext cx="3713561"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pPr>
              <a:defRPr/>
            </a:pPr>
            <a:fld id="{CC7EF8CF-2EFE-494F-B086-4DCD3A0AF847}" type="slidenum">
              <a:rPr lang="en-US" smtClean="0"/>
              <a:pPr>
                <a:defRPr/>
              </a:pPr>
              <a:t>‹#›</a:t>
            </a:fld>
            <a:endParaRPr lang="en-US"/>
          </a:p>
        </p:txBody>
      </p:sp>
      <p:sp>
        <p:nvSpPr>
          <p:cNvPr id="6" name="Footer Placeholder 5"/>
          <p:cNvSpPr>
            <a:spLocks noGrp="1"/>
          </p:cNvSpPr>
          <p:nvPr>
            <p:ph type="ftr" sz="quarter" idx="11"/>
          </p:nvPr>
        </p:nvSpPr>
        <p:spPr/>
        <p:txBody>
          <a:bodyPr rtlCol="0"/>
          <a:lstStyle/>
          <a:p>
            <a:pPr>
              <a:defRPr/>
            </a:pPr>
            <a:endParaRPr lang="en-US"/>
          </a:p>
        </p:txBody>
      </p:sp>
      <p:sp>
        <p:nvSpPr>
          <p:cNvPr id="5" name="Date Placeholder 4"/>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802386" y="1681163"/>
            <a:ext cx="3717036"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4" name="Content Placeholder 3"/>
          <p:cNvSpPr>
            <a:spLocks noGrp="1"/>
          </p:cNvSpPr>
          <p:nvPr>
            <p:ph sz="half" idx="2"/>
          </p:nvPr>
        </p:nvSpPr>
        <p:spPr>
          <a:xfrm>
            <a:off x="802386" y="2505076"/>
            <a:ext cx="3717036"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4629150" y="1681163"/>
            <a:ext cx="3717036"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6" name="Content Placeholder 5"/>
          <p:cNvSpPr>
            <a:spLocks noGrp="1"/>
          </p:cNvSpPr>
          <p:nvPr>
            <p:ph sz="quarter" idx="4"/>
          </p:nvPr>
        </p:nvSpPr>
        <p:spPr>
          <a:xfrm>
            <a:off x="4629150" y="2505076"/>
            <a:ext cx="3717036"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pPr>
              <a:defRPr/>
            </a:pPr>
            <a:fld id="{8216551B-C3EB-44DE-8891-C0871CA90D6E}" type="slidenum">
              <a:rPr lang="en-US" smtClean="0"/>
              <a:pPr>
                <a:defRPr/>
              </a:pPr>
              <a:t>‹#›</a:t>
            </a:fld>
            <a:endParaRPr lang="en-US"/>
          </a:p>
        </p:txBody>
      </p:sp>
      <p:sp>
        <p:nvSpPr>
          <p:cNvPr id="8" name="Footer Placeholder 7"/>
          <p:cNvSpPr>
            <a:spLocks noGrp="1"/>
          </p:cNvSpPr>
          <p:nvPr>
            <p:ph type="ftr" sz="quarter" idx="11"/>
          </p:nvPr>
        </p:nvSpPr>
        <p:spPr/>
        <p:txBody>
          <a:bodyPr rtlCol="0"/>
          <a:lstStyle/>
          <a:p>
            <a:pPr>
              <a:defRPr/>
            </a:pPr>
            <a:endParaRPr lang="en-US"/>
          </a:p>
        </p:txBody>
      </p:sp>
      <p:sp>
        <p:nvSpPr>
          <p:cNvPr id="7" name="Date Placeholder 6"/>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pPr>
              <a:defRPr/>
            </a:pPr>
            <a:fld id="{05E2218B-D6B4-459B-987C-1E22CFC31148}" type="slidenum">
              <a:rPr lang="en-US" smtClean="0"/>
              <a:pPr>
                <a:defRPr/>
              </a:pPr>
              <a:t>‹#›</a:t>
            </a:fld>
            <a:endParaRPr lang="en-US"/>
          </a:p>
        </p:txBody>
      </p:sp>
      <p:sp>
        <p:nvSpPr>
          <p:cNvPr id="4" name="Footer Placeholder 3"/>
          <p:cNvSpPr>
            <a:spLocks noGrp="1"/>
          </p:cNvSpPr>
          <p:nvPr>
            <p:ph type="ftr" sz="quarter" idx="11"/>
          </p:nvPr>
        </p:nvSpPr>
        <p:spPr/>
        <p:txBody>
          <a:bodyPr rtlCol="0"/>
          <a:lstStyle/>
          <a:p>
            <a:pPr>
              <a:defRPr/>
            </a:pPr>
            <a:endParaRPr lang="en-US"/>
          </a:p>
        </p:txBody>
      </p:sp>
      <p:sp>
        <p:nvSpPr>
          <p:cNvPr id="3" name="Date Placeholder 2"/>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a:defRPr/>
            </a:pPr>
            <a:fld id="{930D0F7B-B563-459C-AC49-52ABCABCECC1}" type="slidenum">
              <a:rPr lang="en-US" smtClean="0"/>
              <a:pPr>
                <a:defRPr/>
              </a:pPr>
              <a:t>‹#›</a:t>
            </a:fld>
            <a:endParaRPr lang="en-US"/>
          </a:p>
        </p:txBody>
      </p:sp>
      <p:sp>
        <p:nvSpPr>
          <p:cNvPr id="3" name="Footer Placeholder 2"/>
          <p:cNvSpPr>
            <a:spLocks noGrp="1"/>
          </p:cNvSpPr>
          <p:nvPr>
            <p:ph type="ftr" sz="quarter" idx="11"/>
          </p:nvPr>
        </p:nvSpPr>
        <p:spPr/>
        <p:txBody>
          <a:bodyPr rtlCol="0"/>
          <a:lstStyle/>
          <a:p>
            <a:pPr>
              <a:defRPr/>
            </a:pPr>
            <a:endParaRPr lang="en-US"/>
          </a:p>
        </p:txBody>
      </p:sp>
      <p:sp>
        <p:nvSpPr>
          <p:cNvPr id="2" name="Date Placeholder 1"/>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798909" y="304799"/>
            <a:ext cx="7543802" cy="1216152"/>
          </a:xfrm>
        </p:spPr>
        <p:txBody>
          <a:bodyPr rtlCol="0"/>
          <a:lstStyle>
            <a:lvl1pPr>
              <a:defRPr/>
            </a:lvl1pPr>
          </a:lstStyle>
          <a:p>
            <a:pPr rtl="0"/>
            <a:r>
              <a:rPr lang="en-US"/>
              <a:t>Click to edit Master title style</a:t>
            </a:r>
            <a:endParaRPr lang="x-none"/>
          </a:p>
        </p:txBody>
      </p:sp>
      <p:grpSp>
        <p:nvGrpSpPr>
          <p:cNvPr id="9" name="Group 8"/>
          <p:cNvGrpSpPr/>
          <p:nvPr/>
        </p:nvGrpSpPr>
        <p:grpSpPr>
          <a:xfrm>
            <a:off x="789317" y="1733550"/>
            <a:ext cx="3270377"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39" name="Text Placeholder 3"/>
          <p:cNvSpPr>
            <a:spLocks noGrp="1"/>
          </p:cNvSpPr>
          <p:nvPr>
            <p:ph type="body" sz="half" idx="2"/>
          </p:nvPr>
        </p:nvSpPr>
        <p:spPr>
          <a:xfrm>
            <a:off x="789317" y="4935990"/>
            <a:ext cx="3276735"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22" name="Group 21"/>
          <p:cNvGrpSpPr/>
          <p:nvPr/>
        </p:nvGrpSpPr>
        <p:grpSpPr>
          <a:xfrm>
            <a:off x="5072334" y="1733550"/>
            <a:ext cx="3270377"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40" name="Text Placeholder 3"/>
          <p:cNvSpPr>
            <a:spLocks noGrp="1"/>
          </p:cNvSpPr>
          <p:nvPr>
            <p:ph type="body" sz="half" idx="19"/>
          </p:nvPr>
        </p:nvSpPr>
        <p:spPr>
          <a:xfrm>
            <a:off x="5057181" y="4935990"/>
            <a:ext cx="3276735"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pPr>
              <a:defRPr/>
            </a:pPr>
            <a:fld id="{66CDD6CE-306A-49E9-A8D9-2CD9BAFE094B}" type="slidenum">
              <a:rPr lang="en-US" smtClean="0"/>
              <a:pPr>
                <a:defRPr/>
              </a:pPr>
              <a:t>‹#›</a:t>
            </a:fld>
            <a:endParaRPr lang="en-US"/>
          </a:p>
        </p:txBody>
      </p:sp>
      <p:sp>
        <p:nvSpPr>
          <p:cNvPr id="7" name="Footer Placeholder 6"/>
          <p:cNvSpPr>
            <a:spLocks noGrp="1"/>
          </p:cNvSpPr>
          <p:nvPr>
            <p:ph type="ftr" sz="quarter" idx="11"/>
          </p:nvPr>
        </p:nvSpPr>
        <p:spPr/>
        <p:txBody>
          <a:bodyPr rtlCol="0"/>
          <a:lstStyle/>
          <a:p>
            <a:pPr>
              <a:defRPr/>
            </a:pPr>
            <a:endParaRPr lang="en-US"/>
          </a:p>
        </p:txBody>
      </p:sp>
      <p:sp>
        <p:nvSpPr>
          <p:cNvPr id="6" name="Date Placeholder 5"/>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x-none"/>
          </a:p>
        </p:txBody>
      </p:sp>
      <p:grpSp>
        <p:nvGrpSpPr>
          <p:cNvPr id="52" name="Group 51"/>
          <p:cNvGrpSpPr>
            <a:grpSpLocks noChangeAspect="1"/>
          </p:cNvGrpSpPr>
          <p:nvPr/>
        </p:nvGrpSpPr>
        <p:grpSpPr>
          <a:xfrm rot="5400000">
            <a:off x="393436" y="2064321"/>
            <a:ext cx="3123347" cy="2317298"/>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936876" y="1824285"/>
            <a:ext cx="2036467"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1" name="Text Placeholder 3"/>
          <p:cNvSpPr>
            <a:spLocks noGrp="1"/>
          </p:cNvSpPr>
          <p:nvPr>
            <p:ph type="body" sz="half" idx="2"/>
          </p:nvPr>
        </p:nvSpPr>
        <p:spPr>
          <a:xfrm>
            <a:off x="926409" y="4947405"/>
            <a:ext cx="20574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84" name="Group 83"/>
          <p:cNvGrpSpPr>
            <a:grpSpLocks noChangeAspect="1"/>
          </p:cNvGrpSpPr>
          <p:nvPr/>
        </p:nvGrpSpPr>
        <p:grpSpPr>
          <a:xfrm rot="5400000">
            <a:off x="2997433" y="2064321"/>
            <a:ext cx="3123347" cy="2317298"/>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3540693" y="1824285"/>
            <a:ext cx="2036826"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2" name="Text Placeholder 3"/>
          <p:cNvSpPr>
            <a:spLocks noGrp="1"/>
          </p:cNvSpPr>
          <p:nvPr>
            <p:ph type="body" sz="half" idx="21"/>
          </p:nvPr>
        </p:nvSpPr>
        <p:spPr>
          <a:xfrm>
            <a:off x="3530406" y="4947405"/>
            <a:ext cx="20574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97" name="Group 96"/>
          <p:cNvGrpSpPr>
            <a:grpSpLocks noChangeAspect="1"/>
          </p:cNvGrpSpPr>
          <p:nvPr/>
        </p:nvGrpSpPr>
        <p:grpSpPr>
          <a:xfrm rot="5400000">
            <a:off x="5623839" y="2064321"/>
            <a:ext cx="3123347" cy="2317298"/>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6167099" y="1824285"/>
            <a:ext cx="2036826"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3" name="Text Placeholder 3"/>
          <p:cNvSpPr>
            <a:spLocks noGrp="1"/>
          </p:cNvSpPr>
          <p:nvPr>
            <p:ph type="body" sz="half" idx="22"/>
          </p:nvPr>
        </p:nvSpPr>
        <p:spPr>
          <a:xfrm>
            <a:off x="6156812" y="4947405"/>
            <a:ext cx="20574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pPr>
              <a:defRPr/>
            </a:pPr>
            <a:fld id="{66CDD6CE-306A-49E9-A8D9-2CD9BAFE094B}" type="slidenum">
              <a:rPr lang="en-US" smtClean="0"/>
              <a:pPr>
                <a:defRPr/>
              </a:pPr>
              <a:t>‹#›</a:t>
            </a:fld>
            <a:endParaRPr lang="en-US"/>
          </a:p>
        </p:txBody>
      </p:sp>
      <p:sp>
        <p:nvSpPr>
          <p:cNvPr id="7" name="Footer Placeholder 6"/>
          <p:cNvSpPr>
            <a:spLocks noGrp="1"/>
          </p:cNvSpPr>
          <p:nvPr>
            <p:ph type="ftr" sz="quarter" idx="11"/>
          </p:nvPr>
        </p:nvSpPr>
        <p:spPr/>
        <p:txBody>
          <a:bodyPr rtlCol="0"/>
          <a:lstStyle/>
          <a:p>
            <a:pPr>
              <a:defRPr/>
            </a:pPr>
            <a:endParaRPr lang="en-US"/>
          </a:p>
        </p:txBody>
      </p:sp>
      <p:sp>
        <p:nvSpPr>
          <p:cNvPr id="6" name="Date Placeholder 5"/>
          <p:cNvSpPr>
            <a:spLocks noGrp="1"/>
          </p:cNvSpPr>
          <p:nvPr>
            <p:ph type="dt" sz="half" idx="10"/>
          </p:nvPr>
        </p:nvSpPr>
        <p:spPr/>
        <p:txBody>
          <a:bodyPr rtlCol="0"/>
          <a:lstStyle/>
          <a:p>
            <a:pPr>
              <a:defRPr/>
            </a:pP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825">
                <a:solidFill>
                  <a:schemeClr val="tx1"/>
                </a:solidFill>
              </a:defRPr>
            </a:lvl1pPr>
          </a:lstStyle>
          <a:p>
            <a:pPr>
              <a:defRPr/>
            </a:pPr>
            <a:fld id="{66CDD6CE-306A-49E9-A8D9-2CD9BAFE094B}" type="slidenum">
              <a:rPr lang="en-US" smtClean="0"/>
              <a:pPr>
                <a:defRPr/>
              </a:pPr>
              <a:t>‹#›</a:t>
            </a:fld>
            <a:endParaRPr lang="en-US"/>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825">
                <a:solidFill>
                  <a:schemeClr val="tx1"/>
                </a:solidFill>
              </a:defRPr>
            </a:lvl1pPr>
          </a:lstStyle>
          <a:p>
            <a:pPr>
              <a:defRPr/>
            </a:pPr>
            <a:endParaRPr lang="en-US"/>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825">
                <a:solidFill>
                  <a:schemeClr val="tx1"/>
                </a:solidFill>
              </a:defRPr>
            </a:lvl1pPr>
          </a:lstStyle>
          <a:p>
            <a:pPr>
              <a:defRPr/>
            </a:pPr>
            <a:endParaRPr lang="en-US"/>
          </a:p>
        </p:txBody>
      </p:sp>
    </p:spTree>
    <p:extLst>
      <p:ext uri="{BB962C8B-B14F-4D97-AF65-F5344CB8AC3E}">
        <p14:creationId xmlns:p14="http://schemas.microsoft.com/office/powerpoint/2010/main" val="21098802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c.gc.ca/app/scr/tdst/tdo/crtr.html?naArea=9999&amp;searchType=All&amp;customYears=2015&amp;productType=HS6&amp;reportType=TI&amp;timePeriod=|Custom+Years&amp;currency=CDN&amp;toFromCountry=CDN&amp;countryList=TOP&amp;grouped=GROUPED&amp;runReport=true" TargetMode="External"/><Relationship Id="rId2" Type="http://schemas.openxmlformats.org/officeDocument/2006/relationships/hyperlink" Target="https://www.ic.gc.ca/app/scr/tdst/tdo/crtr.html?naArea=9999&amp;searchType=All&amp;customYears=2015&amp;productType=HS6&amp;reportType=TE&amp;timePeriod=|Custom+Years&amp;currency=CDN&amp;toFromCountry=CDN&amp;countryList=TOP&amp;grouped=GROUPED&amp;runReport=tru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a.gov/library/publications/the-world-factbook/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ic.gc.ca/epic/site/tdo-dcd.nsf/en/Hom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14632" y="0"/>
            <a:ext cx="6777648" cy="609600"/>
          </a:xfrm>
        </p:spPr>
        <p:txBody>
          <a:bodyPr/>
          <a:lstStyle/>
          <a:p>
            <a:pPr eaLnBrk="1" hangingPunct="1"/>
            <a:r>
              <a:rPr lang="en-US" altLang="x-none">
                <a:latin typeface="American Typewriter" charset="0"/>
                <a:ea typeface="American Typewriter" charset="0"/>
                <a:cs typeface="American Typewriter" charset="0"/>
              </a:rPr>
              <a:t>Notes for Presentation</a:t>
            </a:r>
          </a:p>
        </p:txBody>
      </p:sp>
      <p:sp>
        <p:nvSpPr>
          <p:cNvPr id="15363" name="TextBox 2"/>
          <p:cNvSpPr txBox="1">
            <a:spLocks noChangeArrowheads="1"/>
          </p:cNvSpPr>
          <p:nvPr/>
        </p:nvSpPr>
        <p:spPr bwMode="auto">
          <a:xfrm>
            <a:off x="314632" y="1196752"/>
            <a:ext cx="8604623"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sz="1600" dirty="0"/>
              <a:t>		</a:t>
            </a:r>
            <a:r>
              <a:rPr lang="en-US" altLang="x-none" sz="1600" dirty="0">
                <a:latin typeface="American Typewriter" charset="0"/>
                <a:ea typeface="American Typewriter" charset="0"/>
                <a:cs typeface="American Typewriter" charset="0"/>
              </a:rPr>
              <a:t>I include this on slides where I would like my students to write </a:t>
            </a:r>
          </a:p>
          <a:p>
            <a:r>
              <a:rPr lang="en-US" altLang="x-none" sz="1600" dirty="0">
                <a:latin typeface="American Typewriter" charset="0"/>
                <a:ea typeface="American Typewriter" charset="0"/>
                <a:cs typeface="American Typewriter" charset="0"/>
              </a:rPr>
              <a:t>		down the information into their notes. Use this at your discretion. </a:t>
            </a:r>
          </a:p>
          <a:p>
            <a:endParaRPr lang="en-US" altLang="x-none" sz="1600" dirty="0">
              <a:latin typeface="American Typewriter" charset="0"/>
              <a:ea typeface="American Typewriter" charset="0"/>
              <a:cs typeface="American Typewriter" charset="0"/>
            </a:endParaRPr>
          </a:p>
          <a:p>
            <a:endParaRPr lang="en-US" altLang="x-none" sz="1600" dirty="0">
              <a:latin typeface="American Typewriter" charset="0"/>
              <a:ea typeface="American Typewriter" charset="0"/>
              <a:cs typeface="American Typewriter" charset="0"/>
            </a:endParaRPr>
          </a:p>
          <a:p>
            <a:r>
              <a:rPr lang="en-US" altLang="x-none" b="1" dirty="0">
                <a:solidFill>
                  <a:srgbClr val="00B0F0"/>
                </a:solidFill>
                <a:latin typeface="American Typewriter" charset="0"/>
                <a:ea typeface="American Typewriter" charset="0"/>
                <a:cs typeface="American Typewriter" charset="0"/>
              </a:rPr>
              <a:t>Class/paired/individual task	</a:t>
            </a:r>
            <a:r>
              <a:rPr lang="en-US" altLang="x-none" sz="1600" dirty="0">
                <a:latin typeface="American Typewriter" charset="0"/>
                <a:ea typeface="American Typewriter" charset="0"/>
                <a:cs typeface="American Typewriter" charset="0"/>
              </a:rPr>
              <a:t>Tasks for students are denoted in blue. </a:t>
            </a:r>
          </a:p>
          <a:p>
            <a:endParaRPr lang="en-US" altLang="x-none" dirty="0">
              <a:latin typeface="American Typewriter" charset="0"/>
              <a:ea typeface="American Typewriter" charset="0"/>
              <a:cs typeface="American Typewriter" charset="0"/>
            </a:endParaRPr>
          </a:p>
          <a:p>
            <a:r>
              <a:rPr lang="en-US" altLang="x-none" b="1" dirty="0">
                <a:solidFill>
                  <a:srgbClr val="00B050"/>
                </a:solidFill>
                <a:latin typeface="American Typewriter" charset="0"/>
                <a:ea typeface="American Typewriter" charset="0"/>
                <a:cs typeface="American Typewriter" charset="0"/>
              </a:rPr>
              <a:t>Class Brainstorm</a:t>
            </a:r>
            <a:r>
              <a:rPr lang="en-US" altLang="x-none" dirty="0">
                <a:latin typeface="American Typewriter" charset="0"/>
                <a:ea typeface="American Typewriter" charset="0"/>
                <a:cs typeface="American Typewriter" charset="0"/>
              </a:rPr>
              <a:t>		</a:t>
            </a:r>
            <a:r>
              <a:rPr lang="en-US" altLang="x-none" sz="1600" dirty="0">
                <a:latin typeface="American Typewriter" charset="0"/>
                <a:ea typeface="American Typewriter" charset="0"/>
                <a:cs typeface="American Typewriter" charset="0"/>
              </a:rPr>
              <a:t>Class discussion tasks are denoted in green</a:t>
            </a:r>
            <a:endParaRPr lang="en-US" altLang="x-none" sz="1600" b="1" dirty="0">
              <a:latin typeface="American Typewriter" charset="0"/>
              <a:ea typeface="American Typewriter" charset="0"/>
              <a:cs typeface="American Typewriter" charset="0"/>
            </a:endParaRPr>
          </a:p>
          <a:p>
            <a:endParaRPr lang="en-US" altLang="x-none" sz="1600" dirty="0">
              <a:latin typeface="American Typewriter" charset="0"/>
              <a:ea typeface="American Typewriter" charset="0"/>
              <a:cs typeface="American Typewriter" charset="0"/>
            </a:endParaRPr>
          </a:p>
          <a:p>
            <a:r>
              <a:rPr lang="en-US" altLang="x-none" b="1" dirty="0">
                <a:solidFill>
                  <a:srgbClr val="7030A0"/>
                </a:solidFill>
                <a:latin typeface="American Typewriter" charset="0"/>
                <a:ea typeface="American Typewriter" charset="0"/>
                <a:cs typeface="American Typewriter" charset="0"/>
              </a:rPr>
              <a:t>Personalized information 	</a:t>
            </a:r>
            <a:r>
              <a:rPr lang="en-US" altLang="x-none" sz="1600" dirty="0">
                <a:latin typeface="American Typewriter" charset="0"/>
                <a:ea typeface="American Typewriter" charset="0"/>
                <a:cs typeface="American Typewriter" charset="0"/>
              </a:rPr>
              <a:t>Information that is personal to my 						class/local area are denoted in purple 						and will need amending. </a:t>
            </a:r>
          </a:p>
          <a:p>
            <a:endParaRPr lang="en-US" altLang="x-none" b="1" dirty="0">
              <a:solidFill>
                <a:srgbClr val="7030A0"/>
              </a:solidFill>
              <a:latin typeface="American Typewriter" charset="0"/>
              <a:ea typeface="American Typewriter" charset="0"/>
              <a:cs typeface="American Typewriter" charset="0"/>
            </a:endParaRPr>
          </a:p>
          <a:p>
            <a:r>
              <a:rPr lang="en-US" altLang="x-none" b="1" dirty="0">
                <a:solidFill>
                  <a:srgbClr val="FF0000"/>
                </a:solidFill>
                <a:latin typeface="American Typewriter" charset="0"/>
                <a:ea typeface="American Typewriter" charset="0"/>
                <a:cs typeface="American Typewriter" charset="0"/>
              </a:rPr>
              <a:t>Key Words 	</a:t>
            </a:r>
            <a:r>
              <a:rPr lang="en-US" altLang="x-none" b="1" dirty="0">
                <a:solidFill>
                  <a:srgbClr val="7030A0"/>
                </a:solidFill>
                <a:latin typeface="American Typewriter" charset="0"/>
                <a:ea typeface="American Typewriter" charset="0"/>
                <a:cs typeface="American Typewriter" charset="0"/>
              </a:rPr>
              <a:t>		</a:t>
            </a:r>
            <a:r>
              <a:rPr lang="en-US" altLang="x-none" sz="1600" dirty="0">
                <a:latin typeface="American Typewriter" charset="0"/>
                <a:ea typeface="American Typewriter" charset="0"/>
                <a:cs typeface="American Typewriter" charset="0"/>
              </a:rPr>
              <a:t>Key words pertinent to the course 						are denoted in red. </a:t>
            </a:r>
          </a:p>
          <a:p>
            <a:endParaRPr lang="en-US" altLang="x-none" sz="1600" dirty="0">
              <a:latin typeface="American Typewriter" charset="0"/>
              <a:ea typeface="American Typewriter" charset="0"/>
              <a:cs typeface="American Typewriter" charset="0"/>
            </a:endParaRPr>
          </a:p>
          <a:p>
            <a:r>
              <a:rPr lang="en-US" altLang="x-none" sz="1600" dirty="0">
                <a:solidFill>
                  <a:schemeClr val="tx2"/>
                </a:solidFill>
                <a:latin typeface="American Typewriter" charset="0"/>
                <a:ea typeface="American Typewriter" charset="0"/>
                <a:cs typeface="American Typewriter" charset="0"/>
              </a:rPr>
              <a:t>Notes Section</a:t>
            </a:r>
            <a:r>
              <a:rPr lang="en-US" altLang="x-none" sz="1600" dirty="0">
                <a:latin typeface="American Typewriter" charset="0"/>
                <a:ea typeface="American Typewriter" charset="0"/>
                <a:cs typeface="American Typewriter" charset="0"/>
              </a:rPr>
              <a:t>			Under each slide prompts for 						resource files needed for particular tasks, 					and any other additional information for 					the teacher will be given. </a:t>
            </a:r>
          </a:p>
          <a:p>
            <a:r>
              <a:rPr lang="en-US" altLang="x-none" dirty="0"/>
              <a:t>	</a:t>
            </a:r>
          </a:p>
        </p:txBody>
      </p:sp>
      <p:pic>
        <p:nvPicPr>
          <p:cNvPr id="6" name="Picture 2" descr="C:\Users\tv36426.TVNET\AppData\Local\Microsoft\Windows\INetCache\IE\MDJOD7TD\pencil-311818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49907">
            <a:off x="612822" y="1147673"/>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History of Canadian Trade</a:t>
            </a:r>
            <a:endParaRPr lang="en-CA" sz="3200" dirty="0"/>
          </a:p>
        </p:txBody>
      </p:sp>
      <p:sp>
        <p:nvSpPr>
          <p:cNvPr id="3" name="Content Placeholder 2"/>
          <p:cNvSpPr>
            <a:spLocks noGrp="1"/>
          </p:cNvSpPr>
          <p:nvPr>
            <p:ph idx="1"/>
          </p:nvPr>
        </p:nvSpPr>
        <p:spPr/>
        <p:txBody>
          <a:bodyPr>
            <a:normAutofit/>
          </a:bodyPr>
          <a:lstStyle/>
          <a:p>
            <a:pPr marL="0" indent="0">
              <a:buNone/>
            </a:pPr>
            <a:r>
              <a:rPr lang="en-US" sz="2800" b="1" dirty="0"/>
              <a:t>United States</a:t>
            </a:r>
          </a:p>
          <a:p>
            <a:pPr>
              <a:spcAft>
                <a:spcPts val="600"/>
              </a:spcAft>
            </a:pPr>
            <a:r>
              <a:rPr lang="en-US" sz="2000" dirty="0"/>
              <a:t>Became independent from Britain in late 1700’s</a:t>
            </a:r>
            <a:r>
              <a:rPr lang="en-CA" sz="2000" dirty="0"/>
              <a:t>, had to become self-reliant</a:t>
            </a:r>
          </a:p>
          <a:p>
            <a:pPr>
              <a:spcAft>
                <a:spcPts val="600"/>
              </a:spcAft>
            </a:pPr>
            <a:r>
              <a:rPr lang="en-US" sz="2000" dirty="0"/>
              <a:t>Inventions such as the steam engine (1775) led to the growth of American industry, including population growth.</a:t>
            </a:r>
          </a:p>
          <a:p>
            <a:pPr>
              <a:spcAft>
                <a:spcPts val="600"/>
              </a:spcAft>
            </a:pPr>
            <a:r>
              <a:rPr lang="en-US" sz="2000" dirty="0"/>
              <a:t>Canada supplied raw materials to U.S.</a:t>
            </a:r>
          </a:p>
          <a:p>
            <a:pPr>
              <a:spcAft>
                <a:spcPts val="600"/>
              </a:spcAft>
            </a:pPr>
            <a:r>
              <a:rPr lang="en-US" sz="2000" dirty="0"/>
              <a:t>U.S. continues to be our largest trading partner</a:t>
            </a:r>
          </a:p>
        </p:txBody>
      </p:sp>
    </p:spTree>
    <p:extLst>
      <p:ext uri="{BB962C8B-B14F-4D97-AF65-F5344CB8AC3E}">
        <p14:creationId xmlns:p14="http://schemas.microsoft.com/office/powerpoint/2010/main" val="4138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History of Canadian Trade</a:t>
            </a:r>
            <a:endParaRPr lang="en-CA" sz="3200" dirty="0"/>
          </a:p>
        </p:txBody>
      </p:sp>
      <p:sp>
        <p:nvSpPr>
          <p:cNvPr id="3" name="Content Placeholder 2"/>
          <p:cNvSpPr>
            <a:spLocks noGrp="1"/>
          </p:cNvSpPr>
          <p:nvPr>
            <p:ph idx="1"/>
          </p:nvPr>
        </p:nvSpPr>
        <p:spPr/>
        <p:txBody>
          <a:bodyPr>
            <a:normAutofit/>
          </a:bodyPr>
          <a:lstStyle/>
          <a:p>
            <a:pPr marL="0" indent="0">
              <a:buNone/>
            </a:pPr>
            <a:r>
              <a:rPr lang="en-US" sz="3200" b="1" dirty="0"/>
              <a:t>Asia</a:t>
            </a:r>
          </a:p>
          <a:p>
            <a:r>
              <a:rPr lang="en-US" sz="2000" dirty="0"/>
              <a:t>Started after WWII, late 1940’s as Japan’s industries were rebuilt</a:t>
            </a:r>
          </a:p>
          <a:p>
            <a:r>
              <a:rPr lang="en-US" sz="2000" dirty="0"/>
              <a:t>Japan produces high-quality electronics, automobiles and equipment</a:t>
            </a:r>
          </a:p>
          <a:p>
            <a:r>
              <a:rPr lang="en-US" sz="2000" dirty="0"/>
              <a:t>China emerging in last 30 years as a major economic force due to liberalization of communist policies</a:t>
            </a:r>
          </a:p>
          <a:p>
            <a:r>
              <a:rPr lang="en-US" sz="2000" dirty="0"/>
              <a:t>China and Japan in Canada’s top 5 trading partners</a:t>
            </a:r>
          </a:p>
          <a:p>
            <a:endParaRPr lang="en-CA" dirty="0"/>
          </a:p>
        </p:txBody>
      </p:sp>
    </p:spTree>
    <p:extLst>
      <p:ext uri="{BB962C8B-B14F-4D97-AF65-F5344CB8AC3E}">
        <p14:creationId xmlns:p14="http://schemas.microsoft.com/office/powerpoint/2010/main" val="19202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History of Canadian Trade </a:t>
            </a:r>
            <a:endParaRPr lang="en-CA" sz="3200" b="1" dirty="0"/>
          </a:p>
        </p:txBody>
      </p:sp>
      <p:sp>
        <p:nvSpPr>
          <p:cNvPr id="3" name="Content Placeholder 2"/>
          <p:cNvSpPr>
            <a:spLocks noGrp="1"/>
          </p:cNvSpPr>
          <p:nvPr>
            <p:ph idx="1"/>
          </p:nvPr>
        </p:nvSpPr>
        <p:spPr/>
        <p:txBody>
          <a:bodyPr>
            <a:normAutofit/>
          </a:bodyPr>
          <a:lstStyle/>
          <a:p>
            <a:pPr marL="0" indent="0">
              <a:buNone/>
            </a:pPr>
            <a:r>
              <a:rPr lang="en-US" sz="3200" b="1" dirty="0"/>
              <a:t>Mexico</a:t>
            </a:r>
          </a:p>
          <a:p>
            <a:r>
              <a:rPr lang="en-US" sz="2400" dirty="0"/>
              <a:t>North American Free Trade Agreement (NAFTA) signed in 1993</a:t>
            </a:r>
          </a:p>
          <a:p>
            <a:r>
              <a:rPr lang="en-US" sz="2400" dirty="0"/>
              <a:t>Goods made in Canada, U.S. and Mexico cross borders duty-free (a duty or tariff is a tax placed on imports in order to make domestic goods competitive)</a:t>
            </a:r>
          </a:p>
          <a:p>
            <a:r>
              <a:rPr lang="en-US" sz="2400" dirty="0"/>
              <a:t>Trade has increased greatly since NAFTA.</a:t>
            </a:r>
            <a:endParaRPr lang="en-CA" sz="2400" dirty="0"/>
          </a:p>
        </p:txBody>
      </p:sp>
    </p:spTree>
    <p:extLst>
      <p:ext uri="{BB962C8B-B14F-4D97-AF65-F5344CB8AC3E}">
        <p14:creationId xmlns:p14="http://schemas.microsoft.com/office/powerpoint/2010/main" val="415083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Emerging Markets</a:t>
            </a:r>
            <a:endParaRPr lang="en-CA" sz="3200" dirty="0"/>
          </a:p>
        </p:txBody>
      </p:sp>
      <p:sp>
        <p:nvSpPr>
          <p:cNvPr id="3" name="Content Placeholder 2"/>
          <p:cNvSpPr>
            <a:spLocks noGrp="1"/>
          </p:cNvSpPr>
          <p:nvPr>
            <p:ph idx="1"/>
          </p:nvPr>
        </p:nvSpPr>
        <p:spPr/>
        <p:txBody>
          <a:bodyPr>
            <a:normAutofit/>
          </a:bodyPr>
          <a:lstStyle/>
          <a:p>
            <a:r>
              <a:rPr lang="en-US" sz="2400" dirty="0"/>
              <a:t>Future markets emerge as potential trading partners grow such as:</a:t>
            </a:r>
          </a:p>
          <a:p>
            <a:pPr lvl="1"/>
            <a:r>
              <a:rPr lang="en-US" sz="1800" dirty="0"/>
              <a:t>Middle East</a:t>
            </a:r>
          </a:p>
          <a:p>
            <a:pPr lvl="1"/>
            <a:r>
              <a:rPr lang="en-US" sz="1800" dirty="0"/>
              <a:t>India</a:t>
            </a:r>
          </a:p>
          <a:p>
            <a:pPr lvl="1"/>
            <a:r>
              <a:rPr lang="en-US" sz="1800" dirty="0"/>
              <a:t>Africa</a:t>
            </a:r>
          </a:p>
        </p:txBody>
      </p:sp>
    </p:spTree>
    <p:extLst>
      <p:ext uri="{BB962C8B-B14F-4D97-AF65-F5344CB8AC3E}">
        <p14:creationId xmlns:p14="http://schemas.microsoft.com/office/powerpoint/2010/main" val="18292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891952"/>
          </a:xfrm>
        </p:spPr>
        <p:txBody>
          <a:bodyPr>
            <a:normAutofit/>
          </a:bodyPr>
          <a:lstStyle/>
          <a:p>
            <a:r>
              <a:rPr lang="en-US" dirty="0"/>
              <a:t>Canada’s Top 10 Trading Partners</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2587545873"/>
              </p:ext>
            </p:extLst>
          </p:nvPr>
        </p:nvGraphicFramePr>
        <p:xfrm>
          <a:off x="5004048" y="1788191"/>
          <a:ext cx="3600400" cy="4532795"/>
        </p:xfrm>
        <a:graphic>
          <a:graphicData uri="http://schemas.openxmlformats.org/drawingml/2006/table">
            <a:tbl>
              <a:tblPr/>
              <a:tblGrid>
                <a:gridCol w="2453549">
                  <a:extLst>
                    <a:ext uri="{9D8B030D-6E8A-4147-A177-3AD203B41FA5}">
                      <a16:colId xmlns:a16="http://schemas.microsoft.com/office/drawing/2014/main" val="20000"/>
                    </a:ext>
                  </a:extLst>
                </a:gridCol>
                <a:gridCol w="1146851">
                  <a:extLst>
                    <a:ext uri="{9D8B030D-6E8A-4147-A177-3AD203B41FA5}">
                      <a16:colId xmlns:a16="http://schemas.microsoft.com/office/drawing/2014/main" val="20001"/>
                    </a:ext>
                  </a:extLst>
                </a:gridCol>
              </a:tblGrid>
              <a:tr h="585068">
                <a:tc gridSpan="2">
                  <a:txBody>
                    <a:bodyPr/>
                    <a:lstStyle/>
                    <a:p>
                      <a:pPr algn="ctr"/>
                      <a:r>
                        <a:rPr lang="en-US" b="1" dirty="0">
                          <a:hlinkClick r:id="rId2"/>
                        </a:rPr>
                        <a:t>Exports </a:t>
                      </a:r>
                      <a:r>
                        <a:rPr lang="en-CA" dirty="0">
                          <a:solidFill>
                            <a:srgbClr val="333333"/>
                          </a:solidFill>
                          <a:effectLst/>
                        </a:rPr>
                        <a:t>2015 (millions)</a:t>
                      </a:r>
                    </a:p>
                  </a:txBody>
                  <a:tcPr marL="28575" marR="28575" marT="9525" marB="95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hMerge="1">
                  <a:txBody>
                    <a:bodyPr/>
                    <a:lstStyle/>
                    <a:p>
                      <a:pPr algn="l"/>
                      <a:endParaRPr lang="en-CA" dirty="0">
                        <a:solidFill>
                          <a:srgbClr val="333333"/>
                        </a:solidFill>
                        <a:effectLst/>
                      </a:endParaRPr>
                    </a:p>
                  </a:txBody>
                  <a:tcPr marL="28575" marR="28575" marT="9525" marB="9525" anchor="ctr">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384377">
                <a:tc>
                  <a:txBody>
                    <a:bodyPr/>
                    <a:lstStyle/>
                    <a:p>
                      <a:pPr algn="r" fontAlgn="t"/>
                      <a:r>
                        <a:rPr lang="en-CA">
                          <a:effectLst/>
                        </a:rPr>
                        <a:t>United States</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402,173</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6335">
                <a:tc>
                  <a:txBody>
                    <a:bodyPr/>
                    <a:lstStyle/>
                    <a:p>
                      <a:pPr algn="r" fontAlgn="t"/>
                      <a:r>
                        <a:rPr lang="en-CA">
                          <a:effectLst/>
                        </a:rPr>
                        <a:t>China</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20,221</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6335">
                <a:tc>
                  <a:txBody>
                    <a:bodyPr/>
                    <a:lstStyle/>
                    <a:p>
                      <a:pPr algn="r" fontAlgn="t"/>
                      <a:r>
                        <a:rPr lang="en-CA">
                          <a:effectLst/>
                        </a:rPr>
                        <a:t>United Kingdom</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15,952</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6335">
                <a:tc>
                  <a:txBody>
                    <a:bodyPr/>
                    <a:lstStyle/>
                    <a:p>
                      <a:pPr algn="r" fontAlgn="t"/>
                      <a:r>
                        <a:rPr lang="en-CA">
                          <a:effectLst/>
                        </a:rPr>
                        <a:t>Japan</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9,772</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6335">
                <a:tc>
                  <a:txBody>
                    <a:bodyPr/>
                    <a:lstStyle/>
                    <a:p>
                      <a:pPr algn="r" fontAlgn="t"/>
                      <a:r>
                        <a:rPr lang="en-CA">
                          <a:effectLst/>
                        </a:rPr>
                        <a:t>Mexico</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6,594</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6335">
                <a:tc>
                  <a:txBody>
                    <a:bodyPr/>
                    <a:lstStyle/>
                    <a:p>
                      <a:pPr algn="r" fontAlgn="t"/>
                      <a:r>
                        <a:rPr lang="en-CA">
                          <a:effectLst/>
                        </a:rPr>
                        <a:t>India</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4,321</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56335">
                <a:tc>
                  <a:txBody>
                    <a:bodyPr/>
                    <a:lstStyle/>
                    <a:p>
                      <a:pPr algn="r" fontAlgn="t"/>
                      <a:r>
                        <a:rPr lang="en-CA">
                          <a:effectLst/>
                        </a:rPr>
                        <a:t>Korea, South</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4,027</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6335">
                <a:tc>
                  <a:txBody>
                    <a:bodyPr/>
                    <a:lstStyle/>
                    <a:p>
                      <a:pPr algn="r" fontAlgn="t"/>
                      <a:r>
                        <a:rPr lang="en-CA">
                          <a:effectLst/>
                        </a:rPr>
                        <a:t>Hong Kong</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3,914</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6335">
                <a:tc>
                  <a:txBody>
                    <a:bodyPr/>
                    <a:lstStyle/>
                    <a:p>
                      <a:pPr algn="r" fontAlgn="t"/>
                      <a:r>
                        <a:rPr lang="en-CA">
                          <a:effectLst/>
                        </a:rPr>
                        <a:t>Germany</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3,612</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56335">
                <a:tc>
                  <a:txBody>
                    <a:bodyPr/>
                    <a:lstStyle/>
                    <a:p>
                      <a:pPr algn="r" fontAlgn="t"/>
                      <a:r>
                        <a:rPr lang="en-CA">
                          <a:effectLst/>
                        </a:rPr>
                        <a:t>Netherlands</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dirty="0">
                          <a:effectLst/>
                        </a:rPr>
                        <a:t>3,556</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56335">
                <a:tc>
                  <a:txBody>
                    <a:bodyPr/>
                    <a:lstStyle/>
                    <a:p>
                      <a:pPr algn="r" fontAlgn="t"/>
                      <a:r>
                        <a:rPr lang="en-CA" dirty="0">
                          <a:effectLst/>
                        </a:rPr>
                        <a:t>Total All Countries</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dirty="0">
                          <a:effectLst/>
                        </a:rPr>
                        <a:t>524,049</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80977000"/>
              </p:ext>
            </p:extLst>
          </p:nvPr>
        </p:nvGraphicFramePr>
        <p:xfrm>
          <a:off x="683568" y="1844829"/>
          <a:ext cx="3645222" cy="4539790"/>
        </p:xfrm>
        <a:graphic>
          <a:graphicData uri="http://schemas.openxmlformats.org/drawingml/2006/table">
            <a:tbl>
              <a:tblPr/>
              <a:tblGrid>
                <a:gridCol w="234907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543237">
                <a:tc gridSpan="2">
                  <a:txBody>
                    <a:bodyPr/>
                    <a:lstStyle/>
                    <a:p>
                      <a:pPr algn="ctr"/>
                      <a:r>
                        <a:rPr lang="en-US" b="1" dirty="0">
                          <a:solidFill>
                            <a:srgbClr val="333333"/>
                          </a:solidFill>
                          <a:effectLst/>
                          <a:hlinkClick r:id="rId3"/>
                        </a:rPr>
                        <a:t>Imports</a:t>
                      </a:r>
                      <a:r>
                        <a:rPr lang="en-CA" b="1" baseline="0" dirty="0">
                          <a:solidFill>
                            <a:srgbClr val="333333"/>
                          </a:solidFill>
                          <a:effectLst/>
                          <a:hlinkClick r:id="rId3"/>
                        </a:rPr>
                        <a:t> </a:t>
                      </a:r>
                      <a:r>
                        <a:rPr lang="en-CA" dirty="0">
                          <a:solidFill>
                            <a:srgbClr val="333333"/>
                          </a:solidFill>
                          <a:effectLst/>
                        </a:rPr>
                        <a:t>2015 (millions)</a:t>
                      </a:r>
                    </a:p>
                  </a:txBody>
                  <a:tcPr marL="28575" marR="28575" marT="9525" marB="95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hMerge="1">
                  <a:txBody>
                    <a:bodyPr/>
                    <a:lstStyle/>
                    <a:p>
                      <a:pPr algn="l"/>
                      <a:endParaRPr lang="en-CA" dirty="0">
                        <a:solidFill>
                          <a:srgbClr val="333333"/>
                        </a:solidFill>
                        <a:effectLst/>
                      </a:endParaRPr>
                    </a:p>
                  </a:txBody>
                  <a:tcPr marL="28575" marR="28575" marT="9525" marB="9525" anchor="ctr">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363323">
                <a:tc>
                  <a:txBody>
                    <a:bodyPr/>
                    <a:lstStyle/>
                    <a:p>
                      <a:pPr algn="r" fontAlgn="t"/>
                      <a:r>
                        <a:rPr lang="en-CA">
                          <a:effectLst/>
                        </a:rPr>
                        <a:t>United States</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285,200</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3323">
                <a:tc>
                  <a:txBody>
                    <a:bodyPr/>
                    <a:lstStyle/>
                    <a:p>
                      <a:pPr algn="r" fontAlgn="t"/>
                      <a:r>
                        <a:rPr lang="en-CA">
                          <a:effectLst/>
                        </a:rPr>
                        <a:t>China</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65,650</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3323">
                <a:tc>
                  <a:txBody>
                    <a:bodyPr/>
                    <a:lstStyle/>
                    <a:p>
                      <a:pPr algn="r" fontAlgn="t"/>
                      <a:r>
                        <a:rPr lang="en-CA">
                          <a:effectLst/>
                        </a:rPr>
                        <a:t>Mexico</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31,197</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3323">
                <a:tc>
                  <a:txBody>
                    <a:bodyPr/>
                    <a:lstStyle/>
                    <a:p>
                      <a:pPr algn="r" fontAlgn="t"/>
                      <a:r>
                        <a:rPr lang="en-CA">
                          <a:effectLst/>
                        </a:rPr>
                        <a:t>Germany</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17,341</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3323">
                <a:tc>
                  <a:txBody>
                    <a:bodyPr/>
                    <a:lstStyle/>
                    <a:p>
                      <a:pPr algn="r" fontAlgn="t"/>
                      <a:r>
                        <a:rPr lang="en-CA">
                          <a:effectLst/>
                        </a:rPr>
                        <a:t>Japan</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14,776</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3323">
                <a:tc>
                  <a:txBody>
                    <a:bodyPr/>
                    <a:lstStyle/>
                    <a:p>
                      <a:pPr algn="r" fontAlgn="t"/>
                      <a:r>
                        <a:rPr lang="en-CA">
                          <a:effectLst/>
                        </a:rPr>
                        <a:t>United Kingdom</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9,195</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3323">
                <a:tc>
                  <a:txBody>
                    <a:bodyPr/>
                    <a:lstStyle/>
                    <a:p>
                      <a:pPr algn="r" fontAlgn="t"/>
                      <a:r>
                        <a:rPr lang="en-CA">
                          <a:effectLst/>
                        </a:rPr>
                        <a:t>Korea, South</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7,877</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3323">
                <a:tc>
                  <a:txBody>
                    <a:bodyPr/>
                    <a:lstStyle/>
                    <a:p>
                      <a:pPr algn="r" fontAlgn="t"/>
                      <a:r>
                        <a:rPr lang="en-US" dirty="0">
                          <a:effectLst/>
                        </a:rPr>
                        <a:t>Italy</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a:effectLst/>
                        </a:rPr>
                        <a:t>7,372</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63323">
                <a:tc>
                  <a:txBody>
                    <a:bodyPr/>
                    <a:lstStyle/>
                    <a:p>
                      <a:pPr algn="r" fontAlgn="t"/>
                      <a:r>
                        <a:rPr lang="en-CA" dirty="0">
                          <a:effectLst/>
                        </a:rPr>
                        <a:t>France</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dirty="0">
                          <a:effectLst/>
                        </a:rPr>
                        <a:t>6,804</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63323">
                <a:tc>
                  <a:txBody>
                    <a:bodyPr/>
                    <a:lstStyle/>
                    <a:p>
                      <a:pPr algn="r" fontAlgn="t"/>
                      <a:r>
                        <a:rPr lang="en-CA">
                          <a:effectLst/>
                        </a:rPr>
                        <a:t>Taiwan</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r" fontAlgn="t"/>
                      <a:r>
                        <a:rPr lang="en-CA" dirty="0">
                          <a:effectLst/>
                        </a:rPr>
                        <a:t>5,457</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63323">
                <a:tc>
                  <a:txBody>
                    <a:bodyPr/>
                    <a:lstStyle/>
                    <a:p>
                      <a:pPr algn="r" fontAlgn="t"/>
                      <a:r>
                        <a:rPr lang="en-CA" dirty="0">
                          <a:effectLst/>
                        </a:rPr>
                        <a:t>Total All Countries</a:t>
                      </a:r>
                    </a:p>
                  </a:txBody>
                  <a:tcPr marL="47625" marR="47625" marT="47625" marB="47625">
                    <a:lnL w="9525"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r" fontAlgn="t"/>
                      <a:r>
                        <a:rPr lang="en-CA" dirty="0">
                          <a:effectLst/>
                        </a:rPr>
                        <a:t>535,604</a:t>
                      </a:r>
                    </a:p>
                  </a:txBody>
                  <a:tcPr marL="47625" marR="47625" marT="47625" marB="47625">
                    <a:lnL w="12700"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9288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rgbClr val="00B0F0"/>
                </a:solidFill>
              </a:rPr>
              <a:t>Individual Task: </a:t>
            </a:r>
            <a:r>
              <a:rPr lang="en-US" sz="3200" dirty="0"/>
              <a:t>Where is it made…</a:t>
            </a:r>
          </a:p>
        </p:txBody>
      </p:sp>
      <p:sp>
        <p:nvSpPr>
          <p:cNvPr id="6" name="Content Placeholder 5"/>
          <p:cNvSpPr>
            <a:spLocks noGrp="1"/>
          </p:cNvSpPr>
          <p:nvPr>
            <p:ph idx="1"/>
          </p:nvPr>
        </p:nvSpPr>
        <p:spPr/>
        <p:txBody>
          <a:bodyPr>
            <a:normAutofit/>
          </a:bodyPr>
          <a:lstStyle/>
          <a:p>
            <a:r>
              <a:rPr lang="en-US" sz="2400" dirty="0"/>
              <a:t>Choose 10-20 manufactured items in your possession and record where they were made on the blank world map given. </a:t>
            </a:r>
          </a:p>
        </p:txBody>
      </p:sp>
    </p:spTree>
    <p:extLst>
      <p:ext uri="{BB962C8B-B14F-4D97-AF65-F5344CB8AC3E}">
        <p14:creationId xmlns:p14="http://schemas.microsoft.com/office/powerpoint/2010/main" val="14959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A5EBE-C172-6940-809D-AC15D8DCFDDF}"/>
              </a:ext>
            </a:extLst>
          </p:cNvPr>
          <p:cNvPicPr>
            <a:picLocks noChangeAspect="1"/>
          </p:cNvPicPr>
          <p:nvPr/>
        </p:nvPicPr>
        <p:blipFill rotWithShape="1">
          <a:blip r:embed="rId3">
            <a:extLst>
              <a:ext uri="{28A0092B-C50C-407E-A947-70E740481C1C}">
                <a14:useLocalDpi xmlns:a14="http://schemas.microsoft.com/office/drawing/2010/main" val="0"/>
              </a:ext>
            </a:extLst>
          </a:blip>
          <a:srcRect l="1400" t="21004" r="1984" b="20888"/>
          <a:stretch/>
        </p:blipFill>
        <p:spPr>
          <a:xfrm>
            <a:off x="12551" y="620688"/>
            <a:ext cx="9099036" cy="5472608"/>
          </a:xfrm>
          <a:prstGeom prst="rect">
            <a:avLst/>
          </a:prstGeom>
        </p:spPr>
      </p:pic>
    </p:spTree>
    <p:extLst>
      <p:ext uri="{BB962C8B-B14F-4D97-AF65-F5344CB8AC3E}">
        <p14:creationId xmlns:p14="http://schemas.microsoft.com/office/powerpoint/2010/main" val="8634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rgbClr val="00B0F0"/>
                </a:solidFill>
              </a:rPr>
              <a:t>Individual Task: </a:t>
            </a:r>
            <a:r>
              <a:rPr lang="en-US" sz="3200" dirty="0"/>
              <a:t>Canada vs. USA</a:t>
            </a:r>
            <a:endParaRPr lang="en-CA" sz="3200" dirty="0"/>
          </a:p>
        </p:txBody>
      </p:sp>
      <p:sp>
        <p:nvSpPr>
          <p:cNvPr id="6" name="Content Placeholder 5"/>
          <p:cNvSpPr>
            <a:spLocks noGrp="1"/>
          </p:cNvSpPr>
          <p:nvPr>
            <p:ph idx="1"/>
          </p:nvPr>
        </p:nvSpPr>
        <p:spPr>
          <a:xfrm>
            <a:off x="798910" y="1752600"/>
            <a:ext cx="7949553" cy="4772744"/>
          </a:xfrm>
        </p:spPr>
        <p:txBody>
          <a:bodyPr>
            <a:normAutofit lnSpcReduction="10000"/>
          </a:bodyPr>
          <a:lstStyle/>
          <a:p>
            <a:r>
              <a:rPr lang="en-US" sz="2400" dirty="0"/>
              <a:t>Compare statistics of Canada vs. the United States of America using the handout provided</a:t>
            </a:r>
          </a:p>
          <a:p>
            <a:r>
              <a:rPr lang="en-US" sz="2400" dirty="0"/>
              <a:t>Be able to make some observations about the statistics collected!</a:t>
            </a:r>
          </a:p>
          <a:p>
            <a:endParaRPr lang="en-US" sz="2400" dirty="0"/>
          </a:p>
          <a:p>
            <a:r>
              <a:rPr lang="en-CA" sz="2400" dirty="0"/>
              <a:t>Use the CIA World </a:t>
            </a:r>
            <a:r>
              <a:rPr lang="en-CA" sz="2400" dirty="0" err="1"/>
              <a:t>Factbook</a:t>
            </a:r>
            <a:r>
              <a:rPr lang="en-CA" sz="2400" dirty="0"/>
              <a:t> </a:t>
            </a:r>
            <a:r>
              <a:rPr lang="en-CA" sz="2400" u="sng" dirty="0">
                <a:hlinkClick r:id="rId3"/>
              </a:rPr>
              <a:t>https://www.cia.gov/library/publications/the-world-factbook/index.html</a:t>
            </a:r>
            <a:r>
              <a:rPr lang="en-CA" sz="2400" dirty="0"/>
              <a:t>   </a:t>
            </a:r>
          </a:p>
          <a:p>
            <a:r>
              <a:rPr lang="en-CA" sz="2400" dirty="0"/>
              <a:t>Canadian trade data online </a:t>
            </a:r>
            <a:r>
              <a:rPr lang="en-CA" sz="2400" u="sng" dirty="0">
                <a:hlinkClick r:id="rId4"/>
              </a:rPr>
              <a:t>http://www.ic.gc.ca/epic/site/tdo-dcd.nsf/en/Home</a:t>
            </a:r>
            <a:r>
              <a:rPr lang="en-CA" sz="2400" dirty="0"/>
              <a:t>  </a:t>
            </a:r>
          </a:p>
          <a:p>
            <a:endParaRPr lang="en-CA" sz="2400" dirty="0"/>
          </a:p>
        </p:txBody>
      </p:sp>
    </p:spTree>
    <p:extLst>
      <p:ext uri="{BB962C8B-B14F-4D97-AF65-F5344CB8AC3E}">
        <p14:creationId xmlns:p14="http://schemas.microsoft.com/office/powerpoint/2010/main" val="195580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a:t>
            </a:r>
            <a:r>
              <a:rPr lang="en-US" sz="3200" dirty="0" err="1"/>
              <a:t>Globalisation</a:t>
            </a:r>
            <a:endParaRPr lang="en-CA" sz="3200" dirty="0"/>
          </a:p>
        </p:txBody>
      </p:sp>
      <p:sp>
        <p:nvSpPr>
          <p:cNvPr id="5" name="Content Placeholder 4"/>
          <p:cNvSpPr>
            <a:spLocks noGrp="1"/>
          </p:cNvSpPr>
          <p:nvPr>
            <p:ph idx="1"/>
          </p:nvPr>
        </p:nvSpPr>
        <p:spPr>
          <a:xfrm>
            <a:off x="798911" y="2276872"/>
            <a:ext cx="7543800" cy="3704828"/>
          </a:xfrm>
        </p:spPr>
        <p:txBody>
          <a:bodyPr>
            <a:normAutofit/>
          </a:bodyPr>
          <a:lstStyle/>
          <a:p>
            <a:r>
              <a:rPr lang="en-US" sz="2800" dirty="0"/>
              <a:t>“The process by which businesses or other organizations develop international influence or start operating on an international scale.”</a:t>
            </a:r>
            <a:endParaRPr lang="en-CA" sz="2000" dirty="0"/>
          </a:p>
        </p:txBody>
      </p:sp>
      <p:pic>
        <p:nvPicPr>
          <p:cNvPr id="4" name="Picture 2" descr="C:\Users\tv36426.TVNET\AppData\Local\Microsoft\Windows\INetCache\IE\MDJOD7TD\pencil-311818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49907">
            <a:off x="7205099" y="721567"/>
            <a:ext cx="1473458" cy="73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8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rmAutofit/>
          </a:bodyPr>
          <a:lstStyle/>
          <a:p>
            <a:pPr eaLnBrk="1" hangingPunct="1">
              <a:defRPr/>
            </a:pPr>
            <a:r>
              <a:rPr lang="en-US" altLang="en-US" sz="4000" cap="none" dirty="0"/>
              <a:t>What is </a:t>
            </a:r>
            <a:r>
              <a:rPr lang="en-US" altLang="en-US" sz="4000" cap="none" dirty="0" err="1"/>
              <a:t>Globalisation</a:t>
            </a:r>
            <a:r>
              <a:rPr lang="en-US" altLang="en-US" sz="4000" cap="none" dirty="0"/>
              <a:t>?</a:t>
            </a:r>
          </a:p>
        </p:txBody>
      </p:sp>
      <p:sp>
        <p:nvSpPr>
          <p:cNvPr id="3" name="Content Placeholder 2"/>
          <p:cNvSpPr>
            <a:spLocks noGrp="1"/>
          </p:cNvSpPr>
          <p:nvPr>
            <p:ph idx="1"/>
          </p:nvPr>
        </p:nvSpPr>
        <p:spPr>
          <a:xfrm>
            <a:off x="609600" y="1988840"/>
            <a:ext cx="7924800" cy="3726160"/>
          </a:xfrm>
          <a:prstGeom prst="rect">
            <a:avLst/>
          </a:prstGeom>
        </p:spPr>
        <p:txBody>
          <a:bodyPr wrap="square" numCol="1" anchor="t" anchorCtr="0" compatLnSpc="1">
            <a:prstTxWarp prst="textNoShape">
              <a:avLst/>
            </a:prstTxWarp>
            <a:normAutofit fontScale="92500" lnSpcReduction="20000"/>
          </a:bodyPr>
          <a:lstStyle/>
          <a:p>
            <a:pPr eaLnBrk="1" hangingPunct="1">
              <a:lnSpc>
                <a:spcPct val="90000"/>
              </a:lnSpc>
              <a:buFont typeface="Arial" pitchFamily="34" charset="0"/>
              <a:buChar char="•"/>
              <a:defRPr/>
            </a:pPr>
            <a:r>
              <a:rPr lang="en-US" altLang="en-US" sz="3200" dirty="0"/>
              <a:t>A buzzword that describes International Trade</a:t>
            </a:r>
          </a:p>
          <a:p>
            <a:pPr eaLnBrk="1" hangingPunct="1">
              <a:lnSpc>
                <a:spcPct val="90000"/>
              </a:lnSpc>
              <a:buFont typeface="Arial" pitchFamily="34" charset="0"/>
              <a:buChar char="•"/>
              <a:defRPr/>
            </a:pPr>
            <a:r>
              <a:rPr lang="en-US" altLang="en-US" sz="3200" dirty="0"/>
              <a:t>There have been many changes over the past 25 years in the way we do business</a:t>
            </a:r>
          </a:p>
          <a:p>
            <a:pPr lvl="1" eaLnBrk="1" hangingPunct="1">
              <a:lnSpc>
                <a:spcPct val="90000"/>
              </a:lnSpc>
              <a:buFont typeface="Arial" pitchFamily="34" charset="0"/>
              <a:buChar char="•"/>
              <a:defRPr/>
            </a:pPr>
            <a:r>
              <a:rPr lang="en-US" altLang="en-US" sz="3200" dirty="0"/>
              <a:t>Reduction in trade barriers</a:t>
            </a:r>
          </a:p>
          <a:p>
            <a:pPr lvl="2" eaLnBrk="1" hangingPunct="1">
              <a:lnSpc>
                <a:spcPct val="90000"/>
              </a:lnSpc>
              <a:buFont typeface="Arial" pitchFamily="34" charset="0"/>
              <a:buChar char="•"/>
              <a:defRPr/>
            </a:pPr>
            <a:r>
              <a:rPr lang="en-US" altLang="en-US" sz="2800" dirty="0"/>
              <a:t>EU – 1993</a:t>
            </a:r>
          </a:p>
          <a:p>
            <a:pPr lvl="2" eaLnBrk="1" hangingPunct="1">
              <a:lnSpc>
                <a:spcPct val="90000"/>
              </a:lnSpc>
              <a:buFont typeface="Arial" pitchFamily="34" charset="0"/>
              <a:buChar char="•"/>
              <a:defRPr/>
            </a:pPr>
            <a:r>
              <a:rPr lang="en-US" altLang="en-US" sz="2800" dirty="0"/>
              <a:t>NAFTA – 1994</a:t>
            </a:r>
          </a:p>
          <a:p>
            <a:pPr lvl="2" eaLnBrk="1" hangingPunct="1">
              <a:lnSpc>
                <a:spcPct val="90000"/>
              </a:lnSpc>
              <a:buFont typeface="Arial" pitchFamily="34" charset="0"/>
              <a:buChar char="•"/>
              <a:defRPr/>
            </a:pPr>
            <a:r>
              <a:rPr lang="en-US" altLang="en-US" sz="2800" dirty="0"/>
              <a:t>WTO - 1995</a:t>
            </a:r>
          </a:p>
        </p:txBody>
      </p:sp>
    </p:spTree>
    <p:extLst>
      <p:ext uri="{BB962C8B-B14F-4D97-AF65-F5344CB8AC3E}">
        <p14:creationId xmlns:p14="http://schemas.microsoft.com/office/powerpoint/2010/main" val="5057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31440"/>
            <a:ext cx="5143502" cy="1828800"/>
          </a:xfrm>
        </p:spPr>
        <p:txBody>
          <a:bodyPr/>
          <a:lstStyle/>
          <a:p>
            <a:r>
              <a:rPr lang="en-US" dirty="0"/>
              <a:t>Riddle me this</a:t>
            </a:r>
            <a:r>
              <a:rPr lang="mr-IN" dirty="0"/>
              <a:t>…</a:t>
            </a:r>
            <a:endParaRPr lang="en-US" dirty="0"/>
          </a:p>
        </p:txBody>
      </p:sp>
      <p:sp>
        <p:nvSpPr>
          <p:cNvPr id="3" name="Subtitle 2"/>
          <p:cNvSpPr>
            <a:spLocks noGrp="1"/>
          </p:cNvSpPr>
          <p:nvPr>
            <p:ph type="subTitle" idx="1"/>
          </p:nvPr>
        </p:nvSpPr>
        <p:spPr>
          <a:xfrm>
            <a:off x="3039295" y="1772816"/>
            <a:ext cx="6192688" cy="3672408"/>
          </a:xfrm>
        </p:spPr>
        <p:txBody>
          <a:bodyPr>
            <a:normAutofit/>
          </a:bodyPr>
          <a:lstStyle/>
          <a:p>
            <a:r>
              <a:rPr lang="en-US" sz="2800" dirty="0"/>
              <a:t>I have roads, but no cars,</a:t>
            </a:r>
          </a:p>
          <a:p>
            <a:r>
              <a:rPr lang="en-US" sz="2800" dirty="0"/>
              <a:t>Forests, but no trees</a:t>
            </a:r>
            <a:r>
              <a:rPr lang="mr-IN" sz="2800" dirty="0"/>
              <a:t>…</a:t>
            </a:r>
            <a:endParaRPr lang="en-GB" sz="2800" dirty="0"/>
          </a:p>
          <a:p>
            <a:r>
              <a:rPr lang="en-GB" sz="2800" dirty="0"/>
              <a:t>There is no sand in my deserts, </a:t>
            </a:r>
          </a:p>
          <a:p>
            <a:r>
              <a:rPr lang="en-GB" sz="2800" dirty="0"/>
              <a:t>And no water in my seas. </a:t>
            </a:r>
          </a:p>
          <a:p>
            <a:endParaRPr lang="en-GB" sz="2800" dirty="0"/>
          </a:p>
          <a:p>
            <a:r>
              <a:rPr lang="en-GB" sz="2800" dirty="0"/>
              <a:t>What am I?</a:t>
            </a:r>
            <a:endParaRPr lang="en-US" sz="2800" dirty="0"/>
          </a:p>
          <a:p>
            <a:endParaRPr lang="en-US" dirty="0"/>
          </a:p>
          <a:p>
            <a:endParaRPr lang="en-US" dirty="0"/>
          </a:p>
        </p:txBody>
      </p:sp>
    </p:spTree>
    <p:extLst>
      <p:ext uri="{BB962C8B-B14F-4D97-AF65-F5344CB8AC3E}">
        <p14:creationId xmlns:p14="http://schemas.microsoft.com/office/powerpoint/2010/main" val="82598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Globalisation</a:t>
            </a:r>
            <a:endParaRPr lang="en-CA" sz="3200" dirty="0"/>
          </a:p>
        </p:txBody>
      </p:sp>
      <p:sp>
        <p:nvSpPr>
          <p:cNvPr id="5" name="Content Placeholder 4"/>
          <p:cNvSpPr>
            <a:spLocks noGrp="1"/>
          </p:cNvSpPr>
          <p:nvPr>
            <p:ph idx="1"/>
          </p:nvPr>
        </p:nvSpPr>
        <p:spPr/>
        <p:txBody>
          <a:bodyPr>
            <a:normAutofit/>
          </a:bodyPr>
          <a:lstStyle/>
          <a:p>
            <a:r>
              <a:rPr lang="en-CA" sz="2400" dirty="0"/>
              <a:t>Began after World War II with establishment of the United Nations</a:t>
            </a:r>
          </a:p>
          <a:p>
            <a:r>
              <a:rPr lang="en-CA" sz="2400" dirty="0"/>
              <a:t>Trade relations developed, and treaties negotiated</a:t>
            </a:r>
          </a:p>
          <a:p>
            <a:r>
              <a:rPr lang="en-CA" sz="2400" dirty="0"/>
              <a:t>Increased rapidly due to:</a:t>
            </a:r>
          </a:p>
          <a:p>
            <a:pPr lvl="1"/>
            <a:r>
              <a:rPr lang="en-CA" sz="1800" dirty="0"/>
              <a:t>New Technology and Communications</a:t>
            </a:r>
          </a:p>
          <a:p>
            <a:pPr lvl="1"/>
            <a:r>
              <a:rPr lang="en-CA" sz="1800" dirty="0"/>
              <a:t>Socio-Political Issues: developing economies, free trade agreements, etc.</a:t>
            </a:r>
          </a:p>
        </p:txBody>
      </p:sp>
      <p:pic>
        <p:nvPicPr>
          <p:cNvPr id="4" name="Picture 2" descr="C:\Users\tv36426.TVNET\AppData\Local\Microsoft\Windows\INetCache\IE\MDJOD7TD\pencil-311818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49907">
            <a:off x="7066163" y="749423"/>
            <a:ext cx="1473458" cy="73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2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altLang="en-US" sz="3600" cap="none" dirty="0">
                <a:latin typeface="+mn-lt"/>
              </a:rPr>
              <a:t>Changes over 25 years</a:t>
            </a:r>
            <a:br>
              <a:rPr lang="en-US" altLang="en-US" sz="3200" cap="none" dirty="0">
                <a:latin typeface="+mn-lt"/>
              </a:rPr>
            </a:br>
            <a:endParaRPr lang="en-US" altLang="en-US" sz="3200" cap="none" dirty="0">
              <a:latin typeface="+mn-lt"/>
            </a:endParaRPr>
          </a:p>
        </p:txBody>
      </p:sp>
      <p:sp>
        <p:nvSpPr>
          <p:cNvPr id="3" name="Content Placeholder 2"/>
          <p:cNvSpPr>
            <a:spLocks noGrp="1"/>
          </p:cNvSpPr>
          <p:nvPr>
            <p:ph idx="1"/>
          </p:nvPr>
        </p:nvSpPr>
        <p:spPr>
          <a:xfrm>
            <a:off x="609600" y="1600200"/>
            <a:ext cx="7924800" cy="4114800"/>
          </a:xfrm>
          <a:prstGeom prst="rect">
            <a:avLst/>
          </a:prstGeom>
        </p:spPr>
        <p:txBody>
          <a:bodyPr wrap="square" numCol="1" anchor="t" anchorCtr="0" compatLnSpc="1">
            <a:prstTxWarp prst="textNoShape">
              <a:avLst/>
            </a:prstTxWarp>
          </a:bodyPr>
          <a:lstStyle/>
          <a:p>
            <a:pPr eaLnBrk="1" hangingPunct="1">
              <a:buFont typeface="Arial" pitchFamily="34" charset="0"/>
              <a:buChar char="•"/>
              <a:defRPr/>
            </a:pPr>
            <a:r>
              <a:rPr lang="en-US" altLang="en-US" sz="3200" dirty="0"/>
              <a:t>New &amp; Improved telecommunications</a:t>
            </a:r>
            <a:endParaRPr lang="en-US" altLang="en-US" sz="2800" dirty="0"/>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2755900"/>
            <a:ext cx="187801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31464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3925" y="4330700"/>
            <a:ext cx="13843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1463" y="3279775"/>
            <a:ext cx="19129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3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blinds(horizontal)">
                                      <p:cBhvr>
                                        <p:cTn id="17" dur="1000"/>
                                        <p:tgtEl>
                                          <p:spTgt spid="8195"/>
                                        </p:tgtEl>
                                      </p:cBhvr>
                                    </p:animEffect>
                                  </p:childTnLst>
                                </p:cTn>
                              </p:par>
                              <p:par>
                                <p:cTn id="18" presetID="3" presetClass="entr" presetSubtype="10" fill="hold" nodeType="with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blinds(horizontal)">
                                      <p:cBhvr>
                                        <p:cTn id="20" dur="1000"/>
                                        <p:tgtEl>
                                          <p:spTgt spid="8196"/>
                                        </p:tgtEl>
                                      </p:cBhvr>
                                    </p:animEffect>
                                  </p:childTnLst>
                                </p:cTn>
                              </p:par>
                              <p:par>
                                <p:cTn id="21" presetID="3" presetClass="entr" presetSubtype="10" fill="hold" nodeType="with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blinds(horizontal)">
                                      <p:cBhvr>
                                        <p:cTn id="23" dur="1000"/>
                                        <p:tgtEl>
                                          <p:spTgt spid="8197"/>
                                        </p:tgtEl>
                                      </p:cBhvr>
                                    </p:animEffect>
                                  </p:childTnLst>
                                </p:cTn>
                              </p:par>
                              <p:par>
                                <p:cTn id="24" presetID="3" presetClass="entr" presetSubtype="10" fill="hold" nodeType="with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blinds(horizontal)">
                                      <p:cBhvr>
                                        <p:cTn id="26"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06026" y="556902"/>
            <a:ext cx="6060014" cy="637496"/>
          </a:xfrm>
        </p:spPr>
        <p:txBody>
          <a:bodyPr wrap="square" numCol="1" compatLnSpc="1">
            <a:prstTxWarp prst="textNoShape">
              <a:avLst/>
            </a:prstTxWarp>
            <a:normAutofit/>
          </a:bodyPr>
          <a:lstStyle/>
          <a:p>
            <a:pPr algn="ctr" eaLnBrk="1" hangingPunct="1">
              <a:defRPr/>
            </a:pPr>
            <a:r>
              <a:rPr lang="en-US" altLang="en-US" sz="2400" cap="none" dirty="0">
                <a:latin typeface="+mn-lt"/>
              </a:rPr>
              <a:t>Improvements in the past 100 years</a:t>
            </a:r>
          </a:p>
        </p:txBody>
      </p:sp>
      <p:sp>
        <p:nvSpPr>
          <p:cNvPr id="3" name="Content Placeholder 2"/>
          <p:cNvSpPr>
            <a:spLocks noGrp="1"/>
          </p:cNvSpPr>
          <p:nvPr>
            <p:ph idx="1"/>
          </p:nvPr>
        </p:nvSpPr>
        <p:spPr>
          <a:xfrm>
            <a:off x="609600" y="1600200"/>
            <a:ext cx="7924800" cy="4114800"/>
          </a:xfrm>
          <a:prstGeom prst="rect">
            <a:avLst/>
          </a:prstGeom>
        </p:spPr>
        <p:txBody>
          <a:bodyPr/>
          <a:lstStyle/>
          <a:p>
            <a:pPr eaLnBrk="1" fontAlgn="auto" hangingPunct="1">
              <a:buFont typeface="Arial" pitchFamily="34" charset="0"/>
              <a:buChar char="•"/>
              <a:defRPr/>
            </a:pPr>
            <a:endParaRPr lang="en-US">
              <a:ea typeface="+mn-ea"/>
            </a:endParaRPr>
          </a:p>
        </p:txBody>
      </p:sp>
      <p:grpSp>
        <p:nvGrpSpPr>
          <p:cNvPr id="9232" name="Group 16"/>
          <p:cNvGrpSpPr>
            <a:grpSpLocks/>
          </p:cNvGrpSpPr>
          <p:nvPr/>
        </p:nvGrpSpPr>
        <p:grpSpPr bwMode="auto">
          <a:xfrm>
            <a:off x="19592" y="1079500"/>
            <a:ext cx="7821612" cy="5778500"/>
            <a:chOff x="989" y="949"/>
            <a:chExt cx="5280" cy="3794"/>
          </a:xfrm>
        </p:grpSpPr>
        <p:graphicFrame>
          <p:nvGraphicFramePr>
            <p:cNvPr id="10245" name="Object 17"/>
            <p:cNvGraphicFramePr>
              <a:graphicFrameLocks noChangeAspect="1"/>
            </p:cNvGraphicFramePr>
            <p:nvPr/>
          </p:nvGraphicFramePr>
          <p:xfrm>
            <a:off x="989" y="949"/>
            <a:ext cx="5280" cy="3794"/>
          </p:xfrm>
          <a:graphic>
            <a:graphicData uri="http://schemas.openxmlformats.org/presentationml/2006/ole">
              <mc:AlternateContent xmlns:mc="http://schemas.openxmlformats.org/markup-compatibility/2006">
                <mc:Choice xmlns:v="urn:schemas-microsoft-com:vml" Requires="v">
                  <p:oleObj spid="_x0000_s4133" name="Chart" r:id="rId3" imgW="4581525" imgH="3657600" progId="Excel.Chart.8">
                    <p:embed/>
                  </p:oleObj>
                </mc:Choice>
                <mc:Fallback>
                  <p:oleObj name="Chart" r:id="rId3" imgW="4581525" imgH="36576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 y="949"/>
                          <a:ext cx="5280" cy="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6" name="Text Box 18"/>
            <p:cNvSpPr txBox="1">
              <a:spLocks noChangeArrowheads="1"/>
            </p:cNvSpPr>
            <p:nvPr/>
          </p:nvSpPr>
          <p:spPr bwMode="auto">
            <a:xfrm>
              <a:off x="1517" y="2533"/>
              <a:ext cx="1776"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9pPr>
            </a:lstStyle>
            <a:p>
              <a:pPr eaLnBrk="1" hangingPunct="1">
                <a:spcBef>
                  <a:spcPct val="50000"/>
                </a:spcBef>
                <a:spcAft>
                  <a:spcPct val="0"/>
                </a:spcAft>
                <a:buClrTx/>
                <a:buFontTx/>
                <a:buNone/>
              </a:pPr>
              <a:r>
                <a:rPr lang="en-CA" altLang="en-US" sz="1800" b="1">
                  <a:solidFill>
                    <a:schemeClr val="bg1"/>
                  </a:solidFill>
                  <a:latin typeface="Arial" charset="0"/>
                </a:rPr>
                <a:t>Avg charge for ocean freight &amp; port charges per ton.</a:t>
              </a:r>
              <a:endParaRPr lang="en-US" altLang="en-US" sz="1800" b="1">
                <a:solidFill>
                  <a:schemeClr val="bg1"/>
                </a:solidFill>
                <a:latin typeface="Arial" charset="0"/>
              </a:endParaRPr>
            </a:p>
          </p:txBody>
        </p:sp>
        <p:sp>
          <p:nvSpPr>
            <p:cNvPr id="10247" name="Line 19"/>
            <p:cNvSpPr>
              <a:spLocks noChangeShapeType="1"/>
            </p:cNvSpPr>
            <p:nvPr/>
          </p:nvSpPr>
          <p:spPr bwMode="auto">
            <a:xfrm flipV="1">
              <a:off x="1949" y="2293"/>
              <a:ext cx="240" cy="19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8" name="Text Box 20"/>
            <p:cNvSpPr txBox="1">
              <a:spLocks noChangeArrowheads="1"/>
            </p:cNvSpPr>
            <p:nvPr/>
          </p:nvSpPr>
          <p:spPr bwMode="auto">
            <a:xfrm>
              <a:off x="3005" y="1477"/>
              <a:ext cx="144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9pPr>
            </a:lstStyle>
            <a:p>
              <a:pPr eaLnBrk="1" hangingPunct="1">
                <a:spcBef>
                  <a:spcPct val="50000"/>
                </a:spcBef>
                <a:spcAft>
                  <a:spcPct val="0"/>
                </a:spcAft>
                <a:buClrTx/>
                <a:buFontTx/>
                <a:buNone/>
              </a:pPr>
              <a:r>
                <a:rPr lang="en-CA" altLang="en-US" sz="1800" b="1">
                  <a:solidFill>
                    <a:schemeClr val="bg1"/>
                  </a:solidFill>
                  <a:latin typeface="Arial" charset="0"/>
                </a:rPr>
                <a:t>Charges for using satellites</a:t>
              </a:r>
              <a:endParaRPr lang="en-US" altLang="en-US" sz="1800" b="1">
                <a:solidFill>
                  <a:schemeClr val="bg1"/>
                </a:solidFill>
                <a:latin typeface="Arial" charset="0"/>
              </a:endParaRPr>
            </a:p>
          </p:txBody>
        </p:sp>
        <p:sp>
          <p:nvSpPr>
            <p:cNvPr id="10249" name="Line 21"/>
            <p:cNvSpPr>
              <a:spLocks noChangeShapeType="1"/>
            </p:cNvSpPr>
            <p:nvPr/>
          </p:nvSpPr>
          <p:spPr bwMode="auto">
            <a:xfrm>
              <a:off x="4205" y="1717"/>
              <a:ext cx="432"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0" name="Text Box 22"/>
            <p:cNvSpPr txBox="1">
              <a:spLocks noChangeArrowheads="1"/>
            </p:cNvSpPr>
            <p:nvPr/>
          </p:nvSpPr>
          <p:spPr bwMode="auto">
            <a:xfrm>
              <a:off x="1564" y="3637"/>
              <a:ext cx="2257"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9pPr>
            </a:lstStyle>
            <a:p>
              <a:pPr eaLnBrk="1" hangingPunct="1">
                <a:spcBef>
                  <a:spcPct val="50000"/>
                </a:spcBef>
                <a:spcAft>
                  <a:spcPct val="0"/>
                </a:spcAft>
                <a:buClrTx/>
                <a:buFontTx/>
                <a:buNone/>
              </a:pPr>
              <a:r>
                <a:rPr lang="en-CA" altLang="en-US" sz="1800" b="1">
                  <a:solidFill>
                    <a:schemeClr val="bg1"/>
                  </a:solidFill>
                  <a:latin typeface="Arial" charset="0"/>
                </a:rPr>
                <a:t>Cost of a 3-minute telephone call from NY to London</a:t>
              </a:r>
              <a:endParaRPr lang="en-US" altLang="en-US" sz="1800" b="1">
                <a:solidFill>
                  <a:schemeClr val="bg1"/>
                </a:solidFill>
                <a:latin typeface="Arial" charset="0"/>
              </a:endParaRPr>
            </a:p>
          </p:txBody>
        </p:sp>
        <p:sp>
          <p:nvSpPr>
            <p:cNvPr id="10251" name="Line 23"/>
            <p:cNvSpPr>
              <a:spLocks noChangeShapeType="1"/>
            </p:cNvSpPr>
            <p:nvPr/>
          </p:nvSpPr>
          <p:spPr bwMode="auto">
            <a:xfrm flipV="1">
              <a:off x="3677" y="3589"/>
              <a:ext cx="192" cy="9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2" name="Text Box 24"/>
            <p:cNvSpPr txBox="1">
              <a:spLocks noChangeArrowheads="1"/>
            </p:cNvSpPr>
            <p:nvPr/>
          </p:nvSpPr>
          <p:spPr bwMode="auto">
            <a:xfrm>
              <a:off x="3437" y="2197"/>
              <a:ext cx="134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charset="0"/>
                  <a:ea typeface="ＭＳ Ｐゴシック" charset="-128"/>
                </a:defRPr>
              </a:lvl9pPr>
            </a:lstStyle>
            <a:p>
              <a:pPr eaLnBrk="1" hangingPunct="1">
                <a:spcBef>
                  <a:spcPct val="50000"/>
                </a:spcBef>
                <a:spcAft>
                  <a:spcPct val="0"/>
                </a:spcAft>
                <a:buClrTx/>
                <a:buFontTx/>
                <a:buNone/>
              </a:pPr>
              <a:r>
                <a:rPr lang="en-CA" altLang="en-US" sz="1800" b="1">
                  <a:solidFill>
                    <a:schemeClr val="bg1"/>
                  </a:solidFill>
                  <a:latin typeface="Arial" charset="0"/>
                </a:rPr>
                <a:t>Avg revenue per air transport passenger mile</a:t>
              </a:r>
              <a:endParaRPr lang="en-US" altLang="en-US" sz="1800" b="1">
                <a:solidFill>
                  <a:schemeClr val="bg1"/>
                </a:solidFill>
                <a:latin typeface="Arial" charset="0"/>
              </a:endParaRPr>
            </a:p>
          </p:txBody>
        </p:sp>
        <p:sp>
          <p:nvSpPr>
            <p:cNvPr id="10253" name="Line 25"/>
            <p:cNvSpPr>
              <a:spLocks noChangeShapeType="1"/>
            </p:cNvSpPr>
            <p:nvPr/>
          </p:nvSpPr>
          <p:spPr bwMode="auto">
            <a:xfrm flipH="1">
              <a:off x="4013" y="2773"/>
              <a:ext cx="0"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4" name="Title 1"/>
          <p:cNvSpPr txBox="1">
            <a:spLocks/>
          </p:cNvSpPr>
          <p:nvPr/>
        </p:nvSpPr>
        <p:spPr>
          <a:xfrm>
            <a:off x="300708" y="119701"/>
            <a:ext cx="7543802" cy="1219200"/>
          </a:xfrm>
          <a:prstGeom prst="rect">
            <a:avLst/>
          </a:prstGeom>
        </p:spPr>
        <p:txBody>
          <a:bodyPr wrap="square" numCol="1" compatLnSpc="1">
            <a:prstTxWarp prst="textNoShape">
              <a:avLst/>
            </a:prstTxWarp>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fontAlgn="auto">
              <a:spcAft>
                <a:spcPts val="0"/>
              </a:spcAft>
              <a:defRPr/>
            </a:pPr>
            <a:r>
              <a:rPr lang="en-US" altLang="en-US" sz="3600" dirty="0">
                <a:solidFill>
                  <a:srgbClr val="00B050"/>
                </a:solidFill>
                <a:latin typeface="+mn-lt"/>
              </a:rPr>
              <a:t>What do you notice about the following? </a:t>
            </a:r>
            <a:br>
              <a:rPr lang="en-US" altLang="en-US" sz="3200" dirty="0">
                <a:latin typeface="+mn-lt"/>
              </a:rPr>
            </a:br>
            <a:endParaRPr lang="en-US" altLang="en-US" sz="3200" dirty="0">
              <a:latin typeface="+mn-lt"/>
            </a:endParaRPr>
          </a:p>
        </p:txBody>
      </p:sp>
    </p:spTree>
    <p:extLst>
      <p:ext uri="{BB962C8B-B14F-4D97-AF65-F5344CB8AC3E}">
        <p14:creationId xmlns:p14="http://schemas.microsoft.com/office/powerpoint/2010/main" val="198673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32"/>
                                        </p:tgtEl>
                                        <p:attrNameLst>
                                          <p:attrName>style.visibility</p:attrName>
                                        </p:attrNameLst>
                                      </p:cBhvr>
                                      <p:to>
                                        <p:strVal val="visible"/>
                                      </p:to>
                                    </p:set>
                                    <p:animEffect transition="in" filter="blinds(horizontal)">
                                      <p:cBhvr>
                                        <p:cTn id="12" dur="1000"/>
                                        <p:tgtEl>
                                          <p:spTgt spid="92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8" y="1906917"/>
            <a:ext cx="9248775" cy="498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23528" y="332656"/>
            <a:ext cx="7543802" cy="1219200"/>
          </a:xfrm>
          <a:prstGeom prst="rect">
            <a:avLst/>
          </a:prstGeom>
        </p:spPr>
        <p:txBody>
          <a:bodyPr wrap="square" numCol="1" compatLnSpc="1">
            <a:prstTxWarp prst="textNoShape">
              <a:avLst/>
            </a:prstTxWarp>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fontAlgn="auto">
              <a:spcAft>
                <a:spcPts val="0"/>
              </a:spcAft>
              <a:defRPr/>
            </a:pPr>
            <a:r>
              <a:rPr lang="en-US" altLang="en-US" sz="3600" dirty="0">
                <a:solidFill>
                  <a:srgbClr val="00B050"/>
                </a:solidFill>
                <a:latin typeface="+mn-lt"/>
              </a:rPr>
              <a:t>What do you notice about the following? </a:t>
            </a:r>
            <a:br>
              <a:rPr lang="en-US" altLang="en-US" sz="3200" dirty="0">
                <a:latin typeface="+mn-lt"/>
              </a:rPr>
            </a:br>
            <a:endParaRPr lang="en-US" altLang="en-US" sz="3200" dirty="0">
              <a:latin typeface="+mn-lt"/>
            </a:endParaRPr>
          </a:p>
        </p:txBody>
      </p:sp>
    </p:spTree>
    <p:extLst>
      <p:ext uri="{BB962C8B-B14F-4D97-AF65-F5344CB8AC3E}">
        <p14:creationId xmlns:p14="http://schemas.microsoft.com/office/powerpoint/2010/main" val="191830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332656"/>
            <a:ext cx="5738936" cy="938572"/>
          </a:xfrm>
        </p:spPr>
        <p:txBody>
          <a:bodyPr wrap="square" numCol="1" compatLnSpc="1">
            <a:prstTxWarp prst="textNoShape">
              <a:avLst/>
            </a:prstTxWarp>
            <a:normAutofit/>
          </a:bodyPr>
          <a:lstStyle/>
          <a:p>
            <a:pPr algn="ctr" eaLnBrk="1" hangingPunct="1">
              <a:defRPr/>
            </a:pPr>
            <a:r>
              <a:rPr lang="en-US" altLang="en-US" sz="2800" cap="none" dirty="0">
                <a:latin typeface="+mn-lt"/>
              </a:rPr>
              <a:t>More Efficient Transportation</a:t>
            </a:r>
          </a:p>
        </p:txBody>
      </p:sp>
      <p:pic>
        <p:nvPicPr>
          <p:cNvPr id="102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2702" y="1411542"/>
            <a:ext cx="7854665" cy="544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280010" y="192342"/>
            <a:ext cx="7543802" cy="1219200"/>
          </a:xfrm>
          <a:prstGeom prst="rect">
            <a:avLst/>
          </a:prstGeom>
        </p:spPr>
        <p:txBody>
          <a:bodyPr wrap="square" numCol="1" compatLnSpc="1">
            <a:prstTxWarp prst="textNoShape">
              <a:avLst/>
            </a:prstTxWarp>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fontAlgn="auto">
              <a:spcAft>
                <a:spcPts val="0"/>
              </a:spcAft>
              <a:defRPr/>
            </a:pPr>
            <a:r>
              <a:rPr lang="en-US" altLang="en-US" sz="3600" dirty="0">
                <a:solidFill>
                  <a:srgbClr val="00B050"/>
                </a:solidFill>
                <a:latin typeface="+mn-lt"/>
              </a:rPr>
              <a:t>What do you notice about the following? </a:t>
            </a:r>
            <a:br>
              <a:rPr lang="en-US" altLang="en-US" sz="3200" dirty="0">
                <a:latin typeface="+mn-lt"/>
              </a:rPr>
            </a:br>
            <a:endParaRPr lang="en-US" altLang="en-US" sz="3200" dirty="0">
              <a:latin typeface="+mn-lt"/>
            </a:endParaRPr>
          </a:p>
        </p:txBody>
      </p:sp>
    </p:spTree>
    <p:extLst>
      <p:ext uri="{BB962C8B-B14F-4D97-AF65-F5344CB8AC3E}">
        <p14:creationId xmlns:p14="http://schemas.microsoft.com/office/powerpoint/2010/main" val="8305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linds(horizontal)">
                                      <p:cBhvr>
                                        <p:cTn id="12" dur="1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Rectangle 9"/>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algn="ctr" eaLnBrk="1" hangingPunct="1">
              <a:defRPr/>
            </a:pPr>
            <a:r>
              <a:rPr lang="en-US" altLang="en-US" sz="4000" cap="none">
                <a:latin typeface="Arial" pitchFamily="34" charset="0"/>
              </a:rPr>
              <a:t>Improvements in Transportation</a:t>
            </a:r>
          </a:p>
        </p:txBody>
      </p:sp>
      <p:pic>
        <p:nvPicPr>
          <p:cNvPr id="13314" name="Picture 4" descr="dsc_3833_edited-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 y="0"/>
            <a:ext cx="9132962" cy="6978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p:cNvSpPr txBox="1">
            <a:spLocks/>
          </p:cNvSpPr>
          <p:nvPr/>
        </p:nvSpPr>
        <p:spPr>
          <a:xfrm>
            <a:off x="395536" y="304800"/>
            <a:ext cx="7543802" cy="1219200"/>
          </a:xfrm>
          <a:prstGeom prst="rect">
            <a:avLst/>
          </a:prstGeom>
        </p:spPr>
        <p:style>
          <a:lnRef idx="2">
            <a:schemeClr val="accent3"/>
          </a:lnRef>
          <a:fillRef idx="1">
            <a:schemeClr val="lt1"/>
          </a:fillRef>
          <a:effectRef idx="0">
            <a:schemeClr val="accent3"/>
          </a:effectRef>
          <a:fontRef idx="minor">
            <a:schemeClr val="dk1"/>
          </a:fontRef>
        </p:style>
        <p:txBody>
          <a:bodyPr wrap="square" numCol="1" compatLnSpc="1">
            <a:prstTxWarp prst="textNoShape">
              <a:avLst/>
            </a:prstTxWarp>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fontAlgn="auto">
              <a:spcAft>
                <a:spcPts val="0"/>
              </a:spcAft>
              <a:defRPr/>
            </a:pPr>
            <a:r>
              <a:rPr lang="en-US" altLang="en-US" sz="3600">
                <a:solidFill>
                  <a:srgbClr val="00B050"/>
                </a:solidFill>
                <a:latin typeface="+mn-lt"/>
              </a:rPr>
              <a:t>What process </a:t>
            </a:r>
            <a:r>
              <a:rPr lang="en-US" altLang="en-US" sz="3600" dirty="0">
                <a:solidFill>
                  <a:srgbClr val="00B050"/>
                </a:solidFill>
                <a:latin typeface="+mn-lt"/>
              </a:rPr>
              <a:t>do the following photos show? </a:t>
            </a:r>
            <a:br>
              <a:rPr lang="en-US" altLang="en-US" sz="3200" dirty="0">
                <a:latin typeface="+mn-lt"/>
              </a:rPr>
            </a:br>
            <a:endParaRPr lang="en-US" altLang="en-US" sz="3200" dirty="0">
              <a:latin typeface="+mn-lt"/>
            </a:endParaRPr>
          </a:p>
        </p:txBody>
      </p:sp>
    </p:spTree>
    <p:extLst>
      <p:ext uri="{BB962C8B-B14F-4D97-AF65-F5344CB8AC3E}">
        <p14:creationId xmlns:p14="http://schemas.microsoft.com/office/powerpoint/2010/main" val="3560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bwMode="auto">
          <a:xfrm>
            <a:off x="0" y="1"/>
            <a:ext cx="913880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323528" y="260648"/>
            <a:ext cx="7543802" cy="1219200"/>
          </a:xfrm>
          <a:prstGeom prst="rect">
            <a:avLst/>
          </a:prstGeom>
        </p:spPr>
        <p:style>
          <a:lnRef idx="2">
            <a:schemeClr val="accent3"/>
          </a:lnRef>
          <a:fillRef idx="1">
            <a:schemeClr val="lt1"/>
          </a:fillRef>
          <a:effectRef idx="0">
            <a:schemeClr val="accent3"/>
          </a:effectRef>
          <a:fontRef idx="minor">
            <a:schemeClr val="dk1"/>
          </a:fontRef>
        </p:style>
        <p:txBody>
          <a:bodyPr wrap="square" numCol="1" compatLnSpc="1">
            <a:prstTxWarp prst="textNoShape">
              <a:avLst/>
            </a:prstTxWarp>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fontAlgn="auto">
              <a:spcAft>
                <a:spcPts val="0"/>
              </a:spcAft>
              <a:defRPr/>
            </a:pPr>
            <a:r>
              <a:rPr lang="en-US" altLang="en-US" sz="3600">
                <a:solidFill>
                  <a:srgbClr val="00B050"/>
                </a:solidFill>
                <a:latin typeface="+mn-lt"/>
              </a:rPr>
              <a:t>What process </a:t>
            </a:r>
            <a:r>
              <a:rPr lang="en-US" altLang="en-US" sz="3600" dirty="0">
                <a:solidFill>
                  <a:srgbClr val="00B050"/>
                </a:solidFill>
                <a:latin typeface="+mn-lt"/>
              </a:rPr>
              <a:t>do the following photos show? </a:t>
            </a:r>
            <a:br>
              <a:rPr lang="en-US" altLang="en-US" sz="3200" dirty="0">
                <a:latin typeface="+mn-lt"/>
              </a:rPr>
            </a:br>
            <a:endParaRPr lang="en-US" altLang="en-US" sz="3200" dirty="0">
              <a:latin typeface="+mn-lt"/>
            </a:endParaRPr>
          </a:p>
        </p:txBody>
      </p:sp>
    </p:spTree>
    <p:extLst>
      <p:ext uri="{BB962C8B-B14F-4D97-AF65-F5344CB8AC3E}">
        <p14:creationId xmlns:p14="http://schemas.microsoft.com/office/powerpoint/2010/main" val="174194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0" y="1764060"/>
            <a:ext cx="9101421" cy="5093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251520" y="332656"/>
            <a:ext cx="7543802" cy="1219200"/>
          </a:xfrm>
          <a:prstGeom prst="rect">
            <a:avLst/>
          </a:prstGeom>
        </p:spPr>
        <p:style>
          <a:lnRef idx="2">
            <a:schemeClr val="accent3"/>
          </a:lnRef>
          <a:fillRef idx="1">
            <a:schemeClr val="lt1"/>
          </a:fillRef>
          <a:effectRef idx="0">
            <a:schemeClr val="accent3"/>
          </a:effectRef>
          <a:fontRef idx="minor">
            <a:schemeClr val="dk1"/>
          </a:fontRef>
        </p:style>
        <p:txBody>
          <a:bodyPr wrap="square" numCol="1" compatLnSpc="1">
            <a:prstTxWarp prst="textNoShape">
              <a:avLst/>
            </a:prstTxWarp>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fontAlgn="auto">
              <a:spcAft>
                <a:spcPts val="0"/>
              </a:spcAft>
              <a:defRPr/>
            </a:pPr>
            <a:r>
              <a:rPr lang="en-US" altLang="en-US" sz="3600">
                <a:solidFill>
                  <a:srgbClr val="00B050"/>
                </a:solidFill>
                <a:latin typeface="+mn-lt"/>
              </a:rPr>
              <a:t>What process </a:t>
            </a:r>
            <a:r>
              <a:rPr lang="en-US" altLang="en-US" sz="3600" dirty="0">
                <a:solidFill>
                  <a:srgbClr val="00B050"/>
                </a:solidFill>
                <a:latin typeface="+mn-lt"/>
              </a:rPr>
              <a:t>do the following photos show? </a:t>
            </a:r>
            <a:br>
              <a:rPr lang="en-US" altLang="en-US" sz="3200" dirty="0">
                <a:latin typeface="+mn-lt"/>
              </a:rPr>
            </a:br>
            <a:endParaRPr lang="en-US" altLang="en-US" sz="3200" dirty="0">
              <a:latin typeface="+mn-lt"/>
            </a:endParaRPr>
          </a:p>
        </p:txBody>
      </p:sp>
    </p:spTree>
    <p:extLst>
      <p:ext uri="{BB962C8B-B14F-4D97-AF65-F5344CB8AC3E}">
        <p14:creationId xmlns:p14="http://schemas.microsoft.com/office/powerpoint/2010/main" val="2853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09600" y="404664"/>
            <a:ext cx="7949555" cy="83130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algn="ctr" eaLnBrk="1" hangingPunct="1">
              <a:defRPr/>
            </a:pPr>
            <a:r>
              <a:rPr lang="en-US" altLang="en-US" sz="4000" cap="none" dirty="0" err="1">
                <a:solidFill>
                  <a:srgbClr val="00B050"/>
                </a:solidFill>
                <a:latin typeface="+mn-lt"/>
              </a:rPr>
              <a:t>Containerisation</a:t>
            </a:r>
            <a:r>
              <a:rPr lang="en-US" altLang="en-US" sz="4000" dirty="0">
                <a:solidFill>
                  <a:srgbClr val="00B050"/>
                </a:solidFill>
                <a:latin typeface="+mn-lt"/>
              </a:rPr>
              <a:t> -</a:t>
            </a:r>
            <a:r>
              <a:rPr lang="en-US" altLang="en-US" sz="4000" cap="none" dirty="0">
                <a:solidFill>
                  <a:srgbClr val="00B050"/>
                </a:solidFill>
                <a:latin typeface="+mn-lt"/>
              </a:rPr>
              <a:t> What is it? </a:t>
            </a:r>
          </a:p>
        </p:txBody>
      </p:sp>
      <p:pic>
        <p:nvPicPr>
          <p:cNvPr id="16387" name="Picture 4" descr="Lichner_83_IH_refrigerated_box_truck_with_lift_gates_lar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60925" y="2571750"/>
            <a:ext cx="3395663" cy="2546350"/>
          </a:xfrm>
        </p:spPr>
      </p:pic>
      <p:pic>
        <p:nvPicPr>
          <p:cNvPr id="16388" name="Picture 7" descr="ima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9600" y="2566988"/>
            <a:ext cx="3886200" cy="2590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9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3408"/>
            <a:ext cx="7543802" cy="1219200"/>
          </a:xfrm>
        </p:spPr>
        <p:txBody>
          <a:bodyPr>
            <a:normAutofit/>
          </a:bodyPr>
          <a:lstStyle/>
          <a:p>
            <a:r>
              <a:rPr lang="en-US" sz="3600" dirty="0">
                <a:solidFill>
                  <a:srgbClr val="00B0F0"/>
                </a:solidFill>
              </a:rPr>
              <a:t>Individual Task – Infographic</a:t>
            </a:r>
          </a:p>
        </p:txBody>
      </p:sp>
      <p:sp>
        <p:nvSpPr>
          <p:cNvPr id="3" name="Content Placeholder 2"/>
          <p:cNvSpPr>
            <a:spLocks noGrp="1"/>
          </p:cNvSpPr>
          <p:nvPr>
            <p:ph sz="half" idx="1"/>
          </p:nvPr>
        </p:nvSpPr>
        <p:spPr>
          <a:xfrm>
            <a:off x="323528" y="1196752"/>
            <a:ext cx="8568952" cy="5445224"/>
          </a:xfrm>
        </p:spPr>
        <p:txBody>
          <a:bodyPr>
            <a:noAutofit/>
          </a:bodyPr>
          <a:lstStyle/>
          <a:p>
            <a:pPr marL="0" indent="0">
              <a:buNone/>
            </a:pPr>
            <a:r>
              <a:rPr lang="en-US" sz="2000" dirty="0" err="1"/>
              <a:t>Containerisation</a:t>
            </a:r>
            <a:r>
              <a:rPr lang="en-US" sz="2000" dirty="0"/>
              <a:t> fueled </a:t>
            </a:r>
            <a:r>
              <a:rPr lang="en-US" sz="2000" dirty="0" err="1"/>
              <a:t>globalisation</a:t>
            </a:r>
            <a:r>
              <a:rPr lang="en-US" sz="2000" dirty="0"/>
              <a:t>, and in the video that’s portrayed as a positive thing. </a:t>
            </a:r>
          </a:p>
          <a:p>
            <a:pPr marL="0" indent="0">
              <a:buNone/>
            </a:pPr>
            <a:r>
              <a:rPr lang="en-US" sz="2000" dirty="0"/>
              <a:t>But some people are concerned that these shipping containers might be contributing to some darker aspects of </a:t>
            </a:r>
            <a:r>
              <a:rPr lang="en-US" sz="2000" dirty="0" err="1"/>
              <a:t>globalisation</a:t>
            </a:r>
            <a:r>
              <a:rPr lang="en-US" sz="2000" dirty="0"/>
              <a:t>, like human trafficking and terrorism.</a:t>
            </a:r>
          </a:p>
          <a:p>
            <a:pPr marL="0" indent="0">
              <a:buNone/>
            </a:pPr>
            <a:br>
              <a:rPr lang="en-US" sz="2000" dirty="0"/>
            </a:br>
            <a:r>
              <a:rPr lang="en-US" sz="2000" dirty="0"/>
              <a:t>About 95% of the cargo that comes into the U.S. arrives by sea. Who’s checking it, and how? Is it possible to look after national security without significantly slowing down international trade? How do security measures at the docks compare with airports, train stations, and other places?</a:t>
            </a:r>
          </a:p>
          <a:p>
            <a:pPr marL="0" indent="0">
              <a:buNone/>
            </a:pPr>
            <a:br>
              <a:rPr lang="en-US" sz="2400" dirty="0">
                <a:solidFill>
                  <a:srgbClr val="00B0F0"/>
                </a:solidFill>
              </a:rPr>
            </a:br>
            <a:r>
              <a:rPr lang="en-US" sz="2400" dirty="0">
                <a:solidFill>
                  <a:srgbClr val="00B0F0"/>
                </a:solidFill>
              </a:rPr>
              <a:t>Conduct some research and create an infographic with your </a:t>
            </a:r>
            <a:r>
              <a:rPr lang="en-US" sz="2400">
                <a:solidFill>
                  <a:srgbClr val="00B0F0"/>
                </a:solidFill>
              </a:rPr>
              <a:t>answers. </a:t>
            </a:r>
            <a:endParaRPr lang="en-US" sz="2400" dirty="0">
              <a:solidFill>
                <a:srgbClr val="00B0F0"/>
              </a:solidFill>
            </a:endParaRPr>
          </a:p>
        </p:txBody>
      </p:sp>
    </p:spTree>
    <p:extLst>
      <p:ext uri="{BB962C8B-B14F-4D97-AF65-F5344CB8AC3E}">
        <p14:creationId xmlns:p14="http://schemas.microsoft.com/office/powerpoint/2010/main" val="3632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31440"/>
            <a:ext cx="5143502" cy="1828800"/>
          </a:xfrm>
        </p:spPr>
        <p:txBody>
          <a:bodyPr/>
          <a:lstStyle/>
          <a:p>
            <a:r>
              <a:rPr lang="en-GB" dirty="0"/>
              <a:t>Starter</a:t>
            </a:r>
            <a:r>
              <a:rPr lang="mr-IN" dirty="0"/>
              <a:t>…</a:t>
            </a:r>
            <a:endParaRPr lang="en-US" dirty="0"/>
          </a:p>
        </p:txBody>
      </p:sp>
      <p:sp>
        <p:nvSpPr>
          <p:cNvPr id="3" name="Subtitle 2"/>
          <p:cNvSpPr>
            <a:spLocks noGrp="1"/>
          </p:cNvSpPr>
          <p:nvPr>
            <p:ph type="subTitle" idx="1"/>
          </p:nvPr>
        </p:nvSpPr>
        <p:spPr>
          <a:xfrm>
            <a:off x="2514702" y="1772816"/>
            <a:ext cx="6192688" cy="3672408"/>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en-GB" sz="3600" dirty="0"/>
              <a:t>Key words for today’s lesson are </a:t>
            </a:r>
            <a:r>
              <a:rPr lang="en-GB" sz="3600" dirty="0">
                <a:solidFill>
                  <a:srgbClr val="FF0000"/>
                </a:solidFill>
              </a:rPr>
              <a:t>Globalisation</a:t>
            </a:r>
            <a:r>
              <a:rPr lang="en-GB" sz="3600" dirty="0"/>
              <a:t> and </a:t>
            </a:r>
            <a:r>
              <a:rPr lang="en-GB" sz="3600" dirty="0">
                <a:solidFill>
                  <a:srgbClr val="FF0000"/>
                </a:solidFill>
              </a:rPr>
              <a:t>Containerisation. </a:t>
            </a:r>
          </a:p>
          <a:p>
            <a:endParaRPr lang="en-GB" sz="3600" dirty="0"/>
          </a:p>
          <a:p>
            <a:r>
              <a:rPr lang="en-GB" sz="3600" dirty="0"/>
              <a:t>On your post-it notes, write down a definition for each and pin to the board. </a:t>
            </a:r>
            <a:endParaRPr lang="en-US" sz="3600" dirty="0"/>
          </a:p>
          <a:p>
            <a:endParaRPr lang="en-US" dirty="0"/>
          </a:p>
          <a:p>
            <a:endParaRPr lang="en-US" dirty="0"/>
          </a:p>
        </p:txBody>
      </p:sp>
    </p:spTree>
    <p:extLst>
      <p:ext uri="{BB962C8B-B14F-4D97-AF65-F5344CB8AC3E}">
        <p14:creationId xmlns:p14="http://schemas.microsoft.com/office/powerpoint/2010/main" val="7789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3" y="21095"/>
            <a:ext cx="7543802" cy="1219200"/>
          </a:xfrm>
        </p:spPr>
        <p:txBody>
          <a:bodyPr wrap="square" numCol="1" compatLnSpc="1">
            <a:prstTxWarp prst="textNoShape">
              <a:avLst/>
            </a:prstTxWarp>
            <a:normAutofit/>
          </a:bodyPr>
          <a:lstStyle/>
          <a:p>
            <a:pPr algn="ctr" eaLnBrk="1" hangingPunct="1">
              <a:defRPr/>
            </a:pPr>
            <a:r>
              <a:rPr lang="en-US" altLang="en-US" sz="4000" cap="none" dirty="0">
                <a:latin typeface="+mn-lt"/>
              </a:rPr>
              <a:t>Other changes in 25 years</a:t>
            </a:r>
          </a:p>
        </p:txBody>
      </p:sp>
      <p:sp>
        <p:nvSpPr>
          <p:cNvPr id="3" name="Content Placeholder 2"/>
          <p:cNvSpPr>
            <a:spLocks noGrp="1"/>
          </p:cNvSpPr>
          <p:nvPr>
            <p:ph idx="1"/>
          </p:nvPr>
        </p:nvSpPr>
        <p:spPr>
          <a:xfrm>
            <a:off x="609600" y="1600200"/>
            <a:ext cx="7924800" cy="4114800"/>
          </a:xfrm>
          <a:prstGeom prst="rect">
            <a:avLst/>
          </a:prstGeom>
        </p:spPr>
        <p:txBody>
          <a:bodyPr wrap="square" numCol="1" anchor="t" anchorCtr="0" compatLnSpc="1">
            <a:prstTxWarp prst="textNoShape">
              <a:avLst/>
            </a:prstTxWarp>
          </a:bodyPr>
          <a:lstStyle/>
          <a:p>
            <a:pPr eaLnBrk="1" hangingPunct="1">
              <a:buFont typeface="Arial" pitchFamily="34" charset="0"/>
              <a:buChar char="•"/>
              <a:defRPr/>
            </a:pPr>
            <a:r>
              <a:rPr lang="en-US" altLang="en-US" sz="2800" dirty="0"/>
              <a:t>The creation of new free-market economies</a:t>
            </a:r>
          </a:p>
          <a:p>
            <a:pPr lvl="1" eaLnBrk="1" hangingPunct="1">
              <a:buFont typeface="Arial" pitchFamily="34" charset="0"/>
              <a:buChar char="•"/>
              <a:defRPr/>
            </a:pPr>
            <a:r>
              <a:rPr lang="en-US" altLang="en-US" sz="2800" dirty="0"/>
              <a:t>Fall of communism in Eastern Europe</a:t>
            </a:r>
          </a:p>
          <a:p>
            <a:pPr lvl="1" eaLnBrk="1" hangingPunct="1">
              <a:buFont typeface="Arial" pitchFamily="34" charset="0"/>
              <a:buChar char="•"/>
              <a:defRPr/>
            </a:pPr>
            <a:r>
              <a:rPr lang="en-US" altLang="en-US" sz="2800" dirty="0"/>
              <a:t>Rise of China</a:t>
            </a:r>
          </a:p>
          <a:p>
            <a:pPr lvl="1" eaLnBrk="1" hangingPunct="1">
              <a:buFont typeface="Arial" pitchFamily="34" charset="0"/>
              <a:buChar char="•"/>
              <a:defRPr/>
            </a:pPr>
            <a:endParaRPr lang="en-US" altLang="en-US" sz="3200" dirty="0">
              <a:latin typeface="Arial" pitchFamily="34" charset="0"/>
            </a:endParaRPr>
          </a:p>
        </p:txBody>
      </p:sp>
    </p:spTree>
    <p:extLst>
      <p:ext uri="{BB962C8B-B14F-4D97-AF65-F5344CB8AC3E}">
        <p14:creationId xmlns:p14="http://schemas.microsoft.com/office/powerpoint/2010/main" val="12758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4" y="-152450"/>
            <a:ext cx="7946401" cy="1143001"/>
          </a:xfrm>
        </p:spPr>
        <p:txBody>
          <a:bodyPr wrap="square" numCol="1" compatLnSpc="1">
            <a:prstTxWarp prst="textNoShape">
              <a:avLst/>
            </a:prstTxWarp>
            <a:normAutofit/>
          </a:bodyPr>
          <a:lstStyle/>
          <a:p>
            <a:pPr eaLnBrk="1" hangingPunct="1">
              <a:defRPr/>
            </a:pPr>
            <a:r>
              <a:rPr lang="en-US" altLang="en-US" sz="2800" cap="none" dirty="0">
                <a:solidFill>
                  <a:srgbClr val="00B050"/>
                </a:solidFill>
                <a:latin typeface="Segoe Print" charset="0"/>
                <a:ea typeface="Segoe Print" charset="0"/>
                <a:cs typeface="Segoe Print" charset="0"/>
              </a:rPr>
              <a:t>Review: An Evolving World: Guess the six largest economies in each year</a:t>
            </a:r>
            <a:r>
              <a:rPr lang="mr-IN" altLang="en-US" sz="2800" cap="none" dirty="0">
                <a:solidFill>
                  <a:srgbClr val="00B050"/>
                </a:solidFill>
                <a:latin typeface="Segoe Print" charset="0"/>
                <a:ea typeface="Segoe Print" charset="0"/>
                <a:cs typeface="Segoe Print" charset="0"/>
              </a:rPr>
              <a:t>…</a:t>
            </a:r>
            <a:r>
              <a:rPr lang="en-US" altLang="en-US" sz="2800" cap="none" dirty="0">
                <a:solidFill>
                  <a:srgbClr val="00B050"/>
                </a:solidFill>
                <a:latin typeface="Segoe Print" charset="0"/>
                <a:ea typeface="Segoe Print" charset="0"/>
                <a:cs typeface="Segoe Print" charset="0"/>
              </a:rPr>
              <a:t> </a:t>
            </a:r>
          </a:p>
        </p:txBody>
      </p:sp>
      <p:graphicFrame>
        <p:nvGraphicFramePr>
          <p:cNvPr id="20544" name="Group 64"/>
          <p:cNvGraphicFramePr>
            <a:graphicFrameLocks noGrp="1"/>
          </p:cNvGraphicFramePr>
          <p:nvPr>
            <p:ph idx="1"/>
          </p:nvPr>
        </p:nvGraphicFramePr>
        <p:xfrm>
          <a:off x="609600" y="1033463"/>
          <a:ext cx="7924800" cy="5549903"/>
        </p:xfrm>
        <a:graphic>
          <a:graphicData uri="http://schemas.openxmlformats.org/drawingml/2006/table">
            <a:tbl>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701675">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Arial" charset="0"/>
                          <a:ea typeface="ＭＳ Ｐゴシック" charset="-128"/>
                        </a:rPr>
                        <a:t>Largest Economy in 2003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Arial" charset="0"/>
                          <a:ea typeface="ＭＳ Ｐゴシック" charset="-128"/>
                        </a:rPr>
                        <a:t>Largest Economy in 2025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Arial" charset="0"/>
                          <a:ea typeface="ＭＳ Ｐゴシック" charset="-128"/>
                        </a:rPr>
                        <a:t>Largest Economy in 2050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08038">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extLst>
                  <a:ext uri="{0D108BD9-81ED-4DB2-BD59-A6C34878D82A}">
                    <a16:rowId xmlns:a16="http://schemas.microsoft.com/office/drawing/2014/main" val="10001"/>
                  </a:ext>
                </a:extLst>
              </a:tr>
              <a:tr h="808038">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extLst>
                  <a:ext uri="{0D108BD9-81ED-4DB2-BD59-A6C34878D82A}">
                    <a16:rowId xmlns:a16="http://schemas.microsoft.com/office/drawing/2014/main" val="10002"/>
                  </a:ext>
                </a:extLst>
              </a:tr>
              <a:tr h="808038">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extLst>
                  <a:ext uri="{0D108BD9-81ED-4DB2-BD59-A6C34878D82A}">
                    <a16:rowId xmlns:a16="http://schemas.microsoft.com/office/drawing/2014/main" val="10003"/>
                  </a:ext>
                </a:extLst>
              </a:tr>
              <a:tr h="808038">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extLst>
                  <a:ext uri="{0D108BD9-81ED-4DB2-BD59-A6C34878D82A}">
                    <a16:rowId xmlns:a16="http://schemas.microsoft.com/office/drawing/2014/main" val="10004"/>
                  </a:ext>
                </a:extLst>
              </a:tr>
              <a:tr h="808038">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extLst>
                  <a:ext uri="{0D108BD9-81ED-4DB2-BD59-A6C34878D82A}">
                    <a16:rowId xmlns:a16="http://schemas.microsoft.com/office/drawing/2014/main" val="10005"/>
                  </a:ext>
                </a:extLst>
              </a:tr>
              <a:tr h="808038">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lvl1pPr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1pPr>
                      <a:lvl2pPr marL="742950" indent="-28575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2pPr>
                      <a:lvl3pPr marL="11430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3pPr>
                      <a:lvl4pPr marL="16002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4pPr>
                      <a:lvl5pPr marL="2057400" indent="-228600" eaLnBrk="0"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5pPr>
                      <a:lvl6pPr marL="25146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6pPr>
                      <a:lvl7pPr marL="29718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7pPr>
                      <a:lvl8pPr marL="34290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8pPr>
                      <a:lvl9pPr marL="3886200" indent="-228600" eaLnBrk="0" fontAlgn="base" hangingPunct="0">
                        <a:spcBef>
                          <a:spcPct val="20000"/>
                        </a:spcBef>
                        <a:spcAft>
                          <a:spcPts val="600"/>
                        </a:spcAft>
                        <a:buClr>
                          <a:schemeClr val="tx2"/>
                        </a:buClr>
                        <a:buFont typeface="Arial" charset="0"/>
                        <a:defRPr sz="1500">
                          <a:solidFill>
                            <a:schemeClr val="tx1"/>
                          </a:solidFill>
                          <a:latin typeface="Arial Narrow"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Narrow" charset="0"/>
                        <a:ea typeface="ＭＳ Ｐゴシック" charset="-128"/>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extLst>
                  <a:ext uri="{0D108BD9-81ED-4DB2-BD59-A6C34878D82A}">
                    <a16:rowId xmlns:a16="http://schemas.microsoft.com/office/drawing/2014/main" val="10006"/>
                  </a:ext>
                </a:extLst>
              </a:tr>
            </a:tbl>
          </a:graphicData>
        </a:graphic>
      </p:graphicFrame>
      <p:pic>
        <p:nvPicPr>
          <p:cNvPr id="205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2603500"/>
            <a:ext cx="9921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816100"/>
            <a:ext cx="860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2578100"/>
            <a:ext cx="10382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5008563"/>
            <a:ext cx="6572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32638" y="5046663"/>
            <a:ext cx="6635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1825625"/>
            <a:ext cx="862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2"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0388" y="2638425"/>
            <a:ext cx="862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778000"/>
            <a:ext cx="10382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4"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8788" y="3395663"/>
            <a:ext cx="9937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195763"/>
            <a:ext cx="9921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6"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3395663"/>
            <a:ext cx="6556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7"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66863" y="4275138"/>
            <a:ext cx="10810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8"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70388" y="5935663"/>
            <a:ext cx="10810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43738" y="5859463"/>
            <a:ext cx="946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0"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5813425"/>
            <a:ext cx="10382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1"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11313" y="3455988"/>
            <a:ext cx="9858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2" name="Picture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17988" y="4241800"/>
            <a:ext cx="9874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3" name="Picture 2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93863" y="4983163"/>
            <a:ext cx="62547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1778000"/>
            <a:ext cx="2666256" cy="4805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38872" y="1778000"/>
            <a:ext cx="2666256" cy="4805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868144" y="1778000"/>
            <a:ext cx="2666256" cy="4805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44"/>
                                        </p:tgtEl>
                                        <p:attrNameLst>
                                          <p:attrName>style.visibility</p:attrName>
                                        </p:attrNameLst>
                                      </p:cBhvr>
                                      <p:to>
                                        <p:strVal val="visible"/>
                                      </p:to>
                                    </p:set>
                                    <p:animEffect transition="in" filter="blinds(horizontal)">
                                      <p:cBhvr>
                                        <p:cTn id="12" dur="500"/>
                                        <p:tgtEl>
                                          <p:spTgt spid="20544"/>
                                        </p:tgtEl>
                                      </p:cBhvr>
                                    </p:animEffect>
                                  </p:childTnLst>
                                </p:cTn>
                              </p:par>
                              <p:par>
                                <p:cTn id="13" presetID="3" presetClass="entr" presetSubtype="10" fill="hold" nodeType="withEffect">
                                  <p:stCondLst>
                                    <p:cond delay="0"/>
                                  </p:stCondLst>
                                  <p:childTnLst>
                                    <p:set>
                                      <p:cBhvr>
                                        <p:cTn id="14" dur="1" fill="hold">
                                          <p:stCondLst>
                                            <p:cond delay="0"/>
                                          </p:stCondLst>
                                        </p:cTn>
                                        <p:tgtEl>
                                          <p:spTgt spid="20516"/>
                                        </p:tgtEl>
                                        <p:attrNameLst>
                                          <p:attrName>style.visibility</p:attrName>
                                        </p:attrNameLst>
                                      </p:cBhvr>
                                      <p:to>
                                        <p:strVal val="visible"/>
                                      </p:to>
                                    </p:set>
                                    <p:animEffect transition="in" filter="blinds(horizontal)">
                                      <p:cBhvr>
                                        <p:cTn id="15" dur="500"/>
                                        <p:tgtEl>
                                          <p:spTgt spid="20516"/>
                                        </p:tgtEl>
                                      </p:cBhvr>
                                    </p:animEffect>
                                  </p:childTnLst>
                                </p:cTn>
                              </p:par>
                              <p:par>
                                <p:cTn id="16" presetID="3" presetClass="entr" presetSubtype="10" fill="hold" nodeType="withEffect">
                                  <p:stCondLst>
                                    <p:cond delay="0"/>
                                  </p:stCondLst>
                                  <p:childTnLst>
                                    <p:set>
                                      <p:cBhvr>
                                        <p:cTn id="17" dur="1" fill="hold">
                                          <p:stCondLst>
                                            <p:cond delay="0"/>
                                          </p:stCondLst>
                                        </p:cTn>
                                        <p:tgtEl>
                                          <p:spTgt spid="20517"/>
                                        </p:tgtEl>
                                        <p:attrNameLst>
                                          <p:attrName>style.visibility</p:attrName>
                                        </p:attrNameLst>
                                      </p:cBhvr>
                                      <p:to>
                                        <p:strVal val="visible"/>
                                      </p:to>
                                    </p:set>
                                    <p:animEffect transition="in" filter="blinds(horizontal)">
                                      <p:cBhvr>
                                        <p:cTn id="18" dur="500"/>
                                        <p:tgtEl>
                                          <p:spTgt spid="20517"/>
                                        </p:tgtEl>
                                      </p:cBhvr>
                                    </p:animEffect>
                                  </p:childTnLst>
                                </p:cTn>
                              </p:par>
                              <p:par>
                                <p:cTn id="19" presetID="3" presetClass="entr" presetSubtype="10" fill="hold" nodeType="withEffect">
                                  <p:stCondLst>
                                    <p:cond delay="0"/>
                                  </p:stCondLst>
                                  <p:childTnLst>
                                    <p:set>
                                      <p:cBhvr>
                                        <p:cTn id="20" dur="1" fill="hold">
                                          <p:stCondLst>
                                            <p:cond delay="0"/>
                                          </p:stCondLst>
                                        </p:cTn>
                                        <p:tgtEl>
                                          <p:spTgt spid="20518"/>
                                        </p:tgtEl>
                                        <p:attrNameLst>
                                          <p:attrName>style.visibility</p:attrName>
                                        </p:attrNameLst>
                                      </p:cBhvr>
                                      <p:to>
                                        <p:strVal val="visible"/>
                                      </p:to>
                                    </p:set>
                                    <p:animEffect transition="in" filter="blinds(horizontal)">
                                      <p:cBhvr>
                                        <p:cTn id="21" dur="500"/>
                                        <p:tgtEl>
                                          <p:spTgt spid="20518"/>
                                        </p:tgtEl>
                                      </p:cBhvr>
                                    </p:animEffect>
                                  </p:childTnLst>
                                </p:cTn>
                              </p:par>
                              <p:par>
                                <p:cTn id="22" presetID="3" presetClass="entr" presetSubtype="10" fill="hold" nodeType="withEffect">
                                  <p:stCondLst>
                                    <p:cond delay="0"/>
                                  </p:stCondLst>
                                  <p:childTnLst>
                                    <p:set>
                                      <p:cBhvr>
                                        <p:cTn id="23" dur="1" fill="hold">
                                          <p:stCondLst>
                                            <p:cond delay="0"/>
                                          </p:stCondLst>
                                        </p:cTn>
                                        <p:tgtEl>
                                          <p:spTgt spid="20519"/>
                                        </p:tgtEl>
                                        <p:attrNameLst>
                                          <p:attrName>style.visibility</p:attrName>
                                        </p:attrNameLst>
                                      </p:cBhvr>
                                      <p:to>
                                        <p:strVal val="visible"/>
                                      </p:to>
                                    </p:set>
                                    <p:animEffect transition="in" filter="blinds(horizontal)">
                                      <p:cBhvr>
                                        <p:cTn id="24" dur="500"/>
                                        <p:tgtEl>
                                          <p:spTgt spid="20519"/>
                                        </p:tgtEl>
                                      </p:cBhvr>
                                    </p:animEffect>
                                  </p:childTnLst>
                                </p:cTn>
                              </p:par>
                              <p:par>
                                <p:cTn id="25" presetID="3" presetClass="entr" presetSubtype="10" fill="hold" nodeType="withEffect">
                                  <p:stCondLst>
                                    <p:cond delay="0"/>
                                  </p:stCondLst>
                                  <p:childTnLst>
                                    <p:set>
                                      <p:cBhvr>
                                        <p:cTn id="26" dur="1" fill="hold">
                                          <p:stCondLst>
                                            <p:cond delay="0"/>
                                          </p:stCondLst>
                                        </p:cTn>
                                        <p:tgtEl>
                                          <p:spTgt spid="20520"/>
                                        </p:tgtEl>
                                        <p:attrNameLst>
                                          <p:attrName>style.visibility</p:attrName>
                                        </p:attrNameLst>
                                      </p:cBhvr>
                                      <p:to>
                                        <p:strVal val="visible"/>
                                      </p:to>
                                    </p:set>
                                    <p:animEffect transition="in" filter="blinds(horizontal)">
                                      <p:cBhvr>
                                        <p:cTn id="27" dur="500"/>
                                        <p:tgtEl>
                                          <p:spTgt spid="20520"/>
                                        </p:tgtEl>
                                      </p:cBhvr>
                                    </p:animEffect>
                                  </p:childTnLst>
                                </p:cTn>
                              </p:par>
                              <p:par>
                                <p:cTn id="28" presetID="3" presetClass="entr" presetSubtype="10" fill="hold" nodeType="withEffect">
                                  <p:stCondLst>
                                    <p:cond delay="0"/>
                                  </p:stCondLst>
                                  <p:childTnLst>
                                    <p:set>
                                      <p:cBhvr>
                                        <p:cTn id="29" dur="1" fill="hold">
                                          <p:stCondLst>
                                            <p:cond delay="0"/>
                                          </p:stCondLst>
                                        </p:cTn>
                                        <p:tgtEl>
                                          <p:spTgt spid="20521"/>
                                        </p:tgtEl>
                                        <p:attrNameLst>
                                          <p:attrName>style.visibility</p:attrName>
                                        </p:attrNameLst>
                                      </p:cBhvr>
                                      <p:to>
                                        <p:strVal val="visible"/>
                                      </p:to>
                                    </p:set>
                                    <p:animEffect transition="in" filter="blinds(horizontal)">
                                      <p:cBhvr>
                                        <p:cTn id="30" dur="500"/>
                                        <p:tgtEl>
                                          <p:spTgt spid="20521"/>
                                        </p:tgtEl>
                                      </p:cBhvr>
                                    </p:animEffect>
                                  </p:childTnLst>
                                </p:cTn>
                              </p:par>
                              <p:par>
                                <p:cTn id="31" presetID="3" presetClass="entr" presetSubtype="10" fill="hold" nodeType="withEffect">
                                  <p:stCondLst>
                                    <p:cond delay="0"/>
                                  </p:stCondLst>
                                  <p:childTnLst>
                                    <p:set>
                                      <p:cBhvr>
                                        <p:cTn id="32" dur="1" fill="hold">
                                          <p:stCondLst>
                                            <p:cond delay="0"/>
                                          </p:stCondLst>
                                        </p:cTn>
                                        <p:tgtEl>
                                          <p:spTgt spid="20522"/>
                                        </p:tgtEl>
                                        <p:attrNameLst>
                                          <p:attrName>style.visibility</p:attrName>
                                        </p:attrNameLst>
                                      </p:cBhvr>
                                      <p:to>
                                        <p:strVal val="visible"/>
                                      </p:to>
                                    </p:set>
                                    <p:animEffect transition="in" filter="blinds(horizontal)">
                                      <p:cBhvr>
                                        <p:cTn id="33" dur="500"/>
                                        <p:tgtEl>
                                          <p:spTgt spid="20522"/>
                                        </p:tgtEl>
                                      </p:cBhvr>
                                    </p:animEffect>
                                  </p:childTnLst>
                                </p:cTn>
                              </p:par>
                              <p:par>
                                <p:cTn id="34" presetID="3" presetClass="entr" presetSubtype="10" fill="hold" nodeType="withEffect">
                                  <p:stCondLst>
                                    <p:cond delay="0"/>
                                  </p:stCondLst>
                                  <p:childTnLst>
                                    <p:set>
                                      <p:cBhvr>
                                        <p:cTn id="35" dur="1" fill="hold">
                                          <p:stCondLst>
                                            <p:cond delay="0"/>
                                          </p:stCondLst>
                                        </p:cTn>
                                        <p:tgtEl>
                                          <p:spTgt spid="20523"/>
                                        </p:tgtEl>
                                        <p:attrNameLst>
                                          <p:attrName>style.visibility</p:attrName>
                                        </p:attrNameLst>
                                      </p:cBhvr>
                                      <p:to>
                                        <p:strVal val="visible"/>
                                      </p:to>
                                    </p:set>
                                    <p:animEffect transition="in" filter="blinds(horizontal)">
                                      <p:cBhvr>
                                        <p:cTn id="36" dur="500"/>
                                        <p:tgtEl>
                                          <p:spTgt spid="20523"/>
                                        </p:tgtEl>
                                      </p:cBhvr>
                                    </p:animEffect>
                                  </p:childTnLst>
                                </p:cTn>
                              </p:par>
                              <p:par>
                                <p:cTn id="37" presetID="3" presetClass="entr" presetSubtype="10" fill="hold" nodeType="withEffect">
                                  <p:stCondLst>
                                    <p:cond delay="0"/>
                                  </p:stCondLst>
                                  <p:childTnLst>
                                    <p:set>
                                      <p:cBhvr>
                                        <p:cTn id="38" dur="1" fill="hold">
                                          <p:stCondLst>
                                            <p:cond delay="0"/>
                                          </p:stCondLst>
                                        </p:cTn>
                                        <p:tgtEl>
                                          <p:spTgt spid="20524"/>
                                        </p:tgtEl>
                                        <p:attrNameLst>
                                          <p:attrName>style.visibility</p:attrName>
                                        </p:attrNameLst>
                                      </p:cBhvr>
                                      <p:to>
                                        <p:strVal val="visible"/>
                                      </p:to>
                                    </p:set>
                                    <p:animEffect transition="in" filter="blinds(horizontal)">
                                      <p:cBhvr>
                                        <p:cTn id="39" dur="500"/>
                                        <p:tgtEl>
                                          <p:spTgt spid="20524"/>
                                        </p:tgtEl>
                                      </p:cBhvr>
                                    </p:animEffect>
                                  </p:childTnLst>
                                </p:cTn>
                              </p:par>
                              <p:par>
                                <p:cTn id="40" presetID="3" presetClass="entr" presetSubtype="10" fill="hold" nodeType="withEffect">
                                  <p:stCondLst>
                                    <p:cond delay="0"/>
                                  </p:stCondLst>
                                  <p:childTnLst>
                                    <p:set>
                                      <p:cBhvr>
                                        <p:cTn id="41" dur="1" fill="hold">
                                          <p:stCondLst>
                                            <p:cond delay="0"/>
                                          </p:stCondLst>
                                        </p:cTn>
                                        <p:tgtEl>
                                          <p:spTgt spid="20525"/>
                                        </p:tgtEl>
                                        <p:attrNameLst>
                                          <p:attrName>style.visibility</p:attrName>
                                        </p:attrNameLst>
                                      </p:cBhvr>
                                      <p:to>
                                        <p:strVal val="visible"/>
                                      </p:to>
                                    </p:set>
                                    <p:animEffect transition="in" filter="blinds(horizontal)">
                                      <p:cBhvr>
                                        <p:cTn id="42" dur="500"/>
                                        <p:tgtEl>
                                          <p:spTgt spid="20525"/>
                                        </p:tgtEl>
                                      </p:cBhvr>
                                    </p:animEffect>
                                  </p:childTnLst>
                                </p:cTn>
                              </p:par>
                              <p:par>
                                <p:cTn id="43" presetID="3" presetClass="entr" presetSubtype="10" fill="hold" nodeType="withEffect">
                                  <p:stCondLst>
                                    <p:cond delay="0"/>
                                  </p:stCondLst>
                                  <p:childTnLst>
                                    <p:set>
                                      <p:cBhvr>
                                        <p:cTn id="44" dur="1" fill="hold">
                                          <p:stCondLst>
                                            <p:cond delay="0"/>
                                          </p:stCondLst>
                                        </p:cTn>
                                        <p:tgtEl>
                                          <p:spTgt spid="20526"/>
                                        </p:tgtEl>
                                        <p:attrNameLst>
                                          <p:attrName>style.visibility</p:attrName>
                                        </p:attrNameLst>
                                      </p:cBhvr>
                                      <p:to>
                                        <p:strVal val="visible"/>
                                      </p:to>
                                    </p:set>
                                    <p:animEffect transition="in" filter="blinds(horizontal)">
                                      <p:cBhvr>
                                        <p:cTn id="45" dur="500"/>
                                        <p:tgtEl>
                                          <p:spTgt spid="20526"/>
                                        </p:tgtEl>
                                      </p:cBhvr>
                                    </p:animEffect>
                                  </p:childTnLst>
                                </p:cTn>
                              </p:par>
                              <p:par>
                                <p:cTn id="46" presetID="3" presetClass="entr" presetSubtype="10" fill="hold" nodeType="withEffect">
                                  <p:stCondLst>
                                    <p:cond delay="0"/>
                                  </p:stCondLst>
                                  <p:childTnLst>
                                    <p:set>
                                      <p:cBhvr>
                                        <p:cTn id="47" dur="1" fill="hold">
                                          <p:stCondLst>
                                            <p:cond delay="0"/>
                                          </p:stCondLst>
                                        </p:cTn>
                                        <p:tgtEl>
                                          <p:spTgt spid="20527"/>
                                        </p:tgtEl>
                                        <p:attrNameLst>
                                          <p:attrName>style.visibility</p:attrName>
                                        </p:attrNameLst>
                                      </p:cBhvr>
                                      <p:to>
                                        <p:strVal val="visible"/>
                                      </p:to>
                                    </p:set>
                                    <p:animEffect transition="in" filter="blinds(horizontal)">
                                      <p:cBhvr>
                                        <p:cTn id="48" dur="500"/>
                                        <p:tgtEl>
                                          <p:spTgt spid="20527"/>
                                        </p:tgtEl>
                                      </p:cBhvr>
                                    </p:animEffect>
                                  </p:childTnLst>
                                </p:cTn>
                              </p:par>
                              <p:par>
                                <p:cTn id="49" presetID="3" presetClass="entr" presetSubtype="10" fill="hold" nodeType="withEffect">
                                  <p:stCondLst>
                                    <p:cond delay="0"/>
                                  </p:stCondLst>
                                  <p:childTnLst>
                                    <p:set>
                                      <p:cBhvr>
                                        <p:cTn id="50" dur="1" fill="hold">
                                          <p:stCondLst>
                                            <p:cond delay="0"/>
                                          </p:stCondLst>
                                        </p:cTn>
                                        <p:tgtEl>
                                          <p:spTgt spid="20528"/>
                                        </p:tgtEl>
                                        <p:attrNameLst>
                                          <p:attrName>style.visibility</p:attrName>
                                        </p:attrNameLst>
                                      </p:cBhvr>
                                      <p:to>
                                        <p:strVal val="visible"/>
                                      </p:to>
                                    </p:set>
                                    <p:animEffect transition="in" filter="blinds(horizontal)">
                                      <p:cBhvr>
                                        <p:cTn id="51" dur="500"/>
                                        <p:tgtEl>
                                          <p:spTgt spid="20528"/>
                                        </p:tgtEl>
                                      </p:cBhvr>
                                    </p:animEffect>
                                  </p:childTnLst>
                                </p:cTn>
                              </p:par>
                              <p:par>
                                <p:cTn id="52" presetID="3" presetClass="entr" presetSubtype="10" fill="hold" nodeType="withEffect">
                                  <p:stCondLst>
                                    <p:cond delay="0"/>
                                  </p:stCondLst>
                                  <p:childTnLst>
                                    <p:set>
                                      <p:cBhvr>
                                        <p:cTn id="53" dur="1" fill="hold">
                                          <p:stCondLst>
                                            <p:cond delay="0"/>
                                          </p:stCondLst>
                                        </p:cTn>
                                        <p:tgtEl>
                                          <p:spTgt spid="20529"/>
                                        </p:tgtEl>
                                        <p:attrNameLst>
                                          <p:attrName>style.visibility</p:attrName>
                                        </p:attrNameLst>
                                      </p:cBhvr>
                                      <p:to>
                                        <p:strVal val="visible"/>
                                      </p:to>
                                    </p:set>
                                    <p:animEffect transition="in" filter="blinds(horizontal)">
                                      <p:cBhvr>
                                        <p:cTn id="54" dur="500"/>
                                        <p:tgtEl>
                                          <p:spTgt spid="20529"/>
                                        </p:tgtEl>
                                      </p:cBhvr>
                                    </p:animEffect>
                                  </p:childTnLst>
                                </p:cTn>
                              </p:par>
                              <p:par>
                                <p:cTn id="55" presetID="3" presetClass="entr" presetSubtype="10" fill="hold" nodeType="withEffect">
                                  <p:stCondLst>
                                    <p:cond delay="0"/>
                                  </p:stCondLst>
                                  <p:childTnLst>
                                    <p:set>
                                      <p:cBhvr>
                                        <p:cTn id="56" dur="1" fill="hold">
                                          <p:stCondLst>
                                            <p:cond delay="0"/>
                                          </p:stCondLst>
                                        </p:cTn>
                                        <p:tgtEl>
                                          <p:spTgt spid="20530"/>
                                        </p:tgtEl>
                                        <p:attrNameLst>
                                          <p:attrName>style.visibility</p:attrName>
                                        </p:attrNameLst>
                                      </p:cBhvr>
                                      <p:to>
                                        <p:strVal val="visible"/>
                                      </p:to>
                                    </p:set>
                                    <p:animEffect transition="in" filter="blinds(horizontal)">
                                      <p:cBhvr>
                                        <p:cTn id="57" dur="500"/>
                                        <p:tgtEl>
                                          <p:spTgt spid="20530"/>
                                        </p:tgtEl>
                                      </p:cBhvr>
                                    </p:animEffect>
                                  </p:childTnLst>
                                </p:cTn>
                              </p:par>
                              <p:par>
                                <p:cTn id="58" presetID="3" presetClass="entr" presetSubtype="10" fill="hold" nodeType="withEffect">
                                  <p:stCondLst>
                                    <p:cond delay="0"/>
                                  </p:stCondLst>
                                  <p:childTnLst>
                                    <p:set>
                                      <p:cBhvr>
                                        <p:cTn id="59" dur="1" fill="hold">
                                          <p:stCondLst>
                                            <p:cond delay="0"/>
                                          </p:stCondLst>
                                        </p:cTn>
                                        <p:tgtEl>
                                          <p:spTgt spid="20531"/>
                                        </p:tgtEl>
                                        <p:attrNameLst>
                                          <p:attrName>style.visibility</p:attrName>
                                        </p:attrNameLst>
                                      </p:cBhvr>
                                      <p:to>
                                        <p:strVal val="visible"/>
                                      </p:to>
                                    </p:set>
                                    <p:animEffect transition="in" filter="blinds(horizontal)">
                                      <p:cBhvr>
                                        <p:cTn id="60" dur="500"/>
                                        <p:tgtEl>
                                          <p:spTgt spid="20531"/>
                                        </p:tgtEl>
                                      </p:cBhvr>
                                    </p:animEffect>
                                  </p:childTnLst>
                                </p:cTn>
                              </p:par>
                              <p:par>
                                <p:cTn id="61" presetID="3" presetClass="entr" presetSubtype="10" fill="hold" nodeType="withEffect">
                                  <p:stCondLst>
                                    <p:cond delay="0"/>
                                  </p:stCondLst>
                                  <p:childTnLst>
                                    <p:set>
                                      <p:cBhvr>
                                        <p:cTn id="62" dur="1" fill="hold">
                                          <p:stCondLst>
                                            <p:cond delay="0"/>
                                          </p:stCondLst>
                                        </p:cTn>
                                        <p:tgtEl>
                                          <p:spTgt spid="20532"/>
                                        </p:tgtEl>
                                        <p:attrNameLst>
                                          <p:attrName>style.visibility</p:attrName>
                                        </p:attrNameLst>
                                      </p:cBhvr>
                                      <p:to>
                                        <p:strVal val="visible"/>
                                      </p:to>
                                    </p:set>
                                    <p:animEffect transition="in" filter="blinds(horizontal)">
                                      <p:cBhvr>
                                        <p:cTn id="63" dur="500"/>
                                        <p:tgtEl>
                                          <p:spTgt spid="20532"/>
                                        </p:tgtEl>
                                      </p:cBhvr>
                                    </p:animEffect>
                                  </p:childTnLst>
                                </p:cTn>
                              </p:par>
                              <p:par>
                                <p:cTn id="64" presetID="3" presetClass="entr" presetSubtype="10" fill="hold" nodeType="withEffect">
                                  <p:stCondLst>
                                    <p:cond delay="0"/>
                                  </p:stCondLst>
                                  <p:childTnLst>
                                    <p:set>
                                      <p:cBhvr>
                                        <p:cTn id="65" dur="1" fill="hold">
                                          <p:stCondLst>
                                            <p:cond delay="0"/>
                                          </p:stCondLst>
                                        </p:cTn>
                                        <p:tgtEl>
                                          <p:spTgt spid="20533"/>
                                        </p:tgtEl>
                                        <p:attrNameLst>
                                          <p:attrName>style.visibility</p:attrName>
                                        </p:attrNameLst>
                                      </p:cBhvr>
                                      <p:to>
                                        <p:strVal val="visible"/>
                                      </p:to>
                                    </p:set>
                                    <p:animEffect transition="in" filter="blinds(horizontal)">
                                      <p:cBhvr>
                                        <p:cTn id="66" dur="500"/>
                                        <p:tgtEl>
                                          <p:spTgt spid="2053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0" nodeType="clickEffect">
                                  <p:stCondLst>
                                    <p:cond delay="0"/>
                                  </p:stCondLst>
                                  <p:childTnLst>
                                    <p:animEffect transition="out" filter="dissolve">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grpId="0" nodeType="clickEffect">
                                  <p:stCondLst>
                                    <p:cond delay="0"/>
                                  </p:stCondLst>
                                  <p:childTnLst>
                                    <p:animEffect transition="out" filter="dissolv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0" nodeType="clickEffect">
                                  <p:stCondLst>
                                    <p:cond delay="0"/>
                                  </p:stCondLst>
                                  <p:childTnLst>
                                    <p:animEffect transition="out" filter="dissolve">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59832" y="3140968"/>
            <a:ext cx="5143502" cy="1828800"/>
          </a:xfrm>
        </p:spPr>
        <p:txBody>
          <a:bodyPr/>
          <a:lstStyle/>
          <a:p>
            <a:pPr eaLnBrk="1" hangingPunct="1"/>
            <a:r>
              <a:rPr lang="en-US" altLang="en-US" dirty="0"/>
              <a:t>Lesson 1 What is Trade?</a:t>
            </a:r>
          </a:p>
        </p:txBody>
      </p:sp>
      <p:sp>
        <p:nvSpPr>
          <p:cNvPr id="2051" name="Rectangle 3"/>
          <p:cNvSpPr>
            <a:spLocks noGrp="1" noChangeArrowheads="1"/>
          </p:cNvSpPr>
          <p:nvPr>
            <p:ph type="subTitle" idx="1"/>
          </p:nvPr>
        </p:nvSpPr>
        <p:spPr>
          <a:xfrm>
            <a:off x="3059832" y="1052736"/>
            <a:ext cx="7010400" cy="1600200"/>
          </a:xfrm>
        </p:spPr>
        <p:txBody>
          <a:bodyPr>
            <a:noAutofit/>
          </a:bodyPr>
          <a:lstStyle/>
          <a:p>
            <a:pPr eaLnBrk="1" hangingPunct="1"/>
            <a:r>
              <a:rPr lang="en-US" altLang="en-US" sz="4800" dirty="0"/>
              <a:t>Unit I – Business, Trade, and the Economy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7543802" cy="1219200"/>
          </a:xfrm>
        </p:spPr>
        <p:txBody>
          <a:bodyPr>
            <a:normAutofit/>
          </a:bodyPr>
          <a:lstStyle/>
          <a:p>
            <a:r>
              <a:rPr lang="en-US" sz="3200" dirty="0"/>
              <a:t>Learning Objective:</a:t>
            </a:r>
          </a:p>
        </p:txBody>
      </p:sp>
      <p:sp>
        <p:nvSpPr>
          <p:cNvPr id="3" name="Content Placeholder 2"/>
          <p:cNvSpPr>
            <a:spLocks noGrp="1"/>
          </p:cNvSpPr>
          <p:nvPr>
            <p:ph idx="1"/>
          </p:nvPr>
        </p:nvSpPr>
        <p:spPr>
          <a:xfrm>
            <a:off x="395538" y="1124744"/>
            <a:ext cx="7543800" cy="1152128"/>
          </a:xfrm>
        </p:spPr>
        <p:txBody>
          <a:bodyPr>
            <a:normAutofit/>
          </a:bodyPr>
          <a:lstStyle/>
          <a:p>
            <a:pPr>
              <a:buFont typeface=".AppleColorEmojiUI" charset="0"/>
              <a:buChar char="🌳"/>
            </a:pPr>
            <a:r>
              <a:rPr lang="en-US" sz="2400" dirty="0"/>
              <a:t> To learn about international business and trade.  </a:t>
            </a:r>
          </a:p>
          <a:p>
            <a:pPr>
              <a:buFont typeface=".AppleColorEmojiUI" charset="0"/>
              <a:buChar char="🌳"/>
            </a:pPr>
            <a:endParaRPr lang="en-US" sz="2400" dirty="0"/>
          </a:p>
          <a:p>
            <a:pPr>
              <a:buFont typeface=".AppleColorEmojiUI" charset="0"/>
              <a:buChar char="🌳"/>
            </a:pPr>
            <a:endParaRPr lang="en-US" sz="2400" dirty="0"/>
          </a:p>
        </p:txBody>
      </p:sp>
      <p:sp>
        <p:nvSpPr>
          <p:cNvPr id="4" name="Title 1"/>
          <p:cNvSpPr txBox="1">
            <a:spLocks/>
          </p:cNvSpPr>
          <p:nvPr/>
        </p:nvSpPr>
        <p:spPr>
          <a:xfrm>
            <a:off x="401363" y="1711647"/>
            <a:ext cx="7543802" cy="12192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fontAlgn="auto">
              <a:spcAft>
                <a:spcPts val="0"/>
              </a:spcAft>
            </a:pPr>
            <a:r>
              <a:rPr lang="en-US" sz="3200" dirty="0"/>
              <a:t>Learning Outcomes:</a:t>
            </a:r>
          </a:p>
        </p:txBody>
      </p:sp>
      <p:sp>
        <p:nvSpPr>
          <p:cNvPr id="5" name="Content Placeholder 2"/>
          <p:cNvSpPr txBox="1">
            <a:spLocks/>
          </p:cNvSpPr>
          <p:nvPr/>
        </p:nvSpPr>
        <p:spPr>
          <a:xfrm>
            <a:off x="429858" y="3162646"/>
            <a:ext cx="7543800" cy="3434706"/>
          </a:xfrm>
          <a:prstGeom prst="rect">
            <a:avLst/>
          </a:prstGeom>
        </p:spPr>
        <p:txBody>
          <a:bodyPr vert="horz" lIns="91440" tIns="45720" rIns="91440" bIns="45720" rtlCol="0">
            <a:normAutofit/>
          </a:bodyPr>
          <a:lst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a:lstStyle>
          <a:p>
            <a:pPr fontAlgn="auto">
              <a:spcAft>
                <a:spcPts val="0"/>
              </a:spcAft>
              <a:buFont typeface=".AppleColorEmojiUI" charset="0"/>
              <a:buChar char="🌳"/>
            </a:pPr>
            <a:r>
              <a:rPr lang="en-US" sz="2400" dirty="0"/>
              <a:t> Define trade, </a:t>
            </a:r>
            <a:r>
              <a:rPr lang="en-US" sz="2400" dirty="0" err="1"/>
              <a:t>globalisation</a:t>
            </a:r>
            <a:r>
              <a:rPr lang="en-US" sz="2400" dirty="0"/>
              <a:t> and interdependence. </a:t>
            </a:r>
          </a:p>
          <a:p>
            <a:pPr fontAlgn="auto">
              <a:spcAft>
                <a:spcPts val="0"/>
              </a:spcAft>
              <a:buFont typeface=".AppleColorEmojiUI" charset="0"/>
              <a:buChar char="🌳"/>
            </a:pPr>
            <a:r>
              <a:rPr lang="en-US" sz="2400" dirty="0"/>
              <a:t> Describe the history of Canada’s trade. </a:t>
            </a:r>
          </a:p>
          <a:p>
            <a:pPr fontAlgn="auto">
              <a:spcAft>
                <a:spcPts val="0"/>
              </a:spcAft>
              <a:buFont typeface=".AppleColorEmojiUI" charset="0"/>
              <a:buChar char="🌳"/>
            </a:pPr>
            <a:r>
              <a:rPr lang="en-US" sz="2400" dirty="0"/>
              <a:t> Define </a:t>
            </a:r>
            <a:r>
              <a:rPr lang="en-US" sz="2400" dirty="0" err="1"/>
              <a:t>globalisation</a:t>
            </a:r>
            <a:r>
              <a:rPr lang="en-US" sz="2400" dirty="0"/>
              <a:t>.</a:t>
            </a:r>
          </a:p>
          <a:p>
            <a:pPr fontAlgn="auto">
              <a:spcAft>
                <a:spcPts val="0"/>
              </a:spcAft>
              <a:buFont typeface=".AppleColorEmojiUI" charset="0"/>
              <a:buChar char="🌳"/>
            </a:pPr>
            <a:r>
              <a:rPr lang="en-US" sz="2400" dirty="0"/>
              <a:t> Explain the opportunities and threats of trade for Canada. </a:t>
            </a:r>
          </a:p>
          <a:p>
            <a:pPr fontAlgn="auto">
              <a:spcAft>
                <a:spcPts val="0"/>
              </a:spcAft>
              <a:buFont typeface=".AppleColorEmojiUI" charset="0"/>
              <a:buChar char="🌳"/>
            </a:pPr>
            <a:endParaRPr lang="en-US" sz="2400" dirty="0"/>
          </a:p>
          <a:p>
            <a:pPr fontAlgn="auto">
              <a:spcAft>
                <a:spcPts val="0"/>
              </a:spcAft>
              <a:buFont typeface=".AppleColorEmojiUI" charset="0"/>
              <a:buChar char="🌳"/>
            </a:pPr>
            <a:endParaRPr lang="en-US" sz="2400" dirty="0"/>
          </a:p>
        </p:txBody>
      </p:sp>
    </p:spTree>
    <p:extLst>
      <p:ext uri="{BB962C8B-B14F-4D97-AF65-F5344CB8AC3E}">
        <p14:creationId xmlns:p14="http://schemas.microsoft.com/office/powerpoint/2010/main" val="54441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altLang="en-US" sz="3600" dirty="0"/>
              <a:t>International Business</a:t>
            </a:r>
          </a:p>
        </p:txBody>
      </p:sp>
      <p:sp>
        <p:nvSpPr>
          <p:cNvPr id="20483" name="Rectangle 3"/>
          <p:cNvSpPr>
            <a:spLocks noGrp="1" noChangeArrowheads="1"/>
          </p:cNvSpPr>
          <p:nvPr>
            <p:ph idx="1"/>
          </p:nvPr>
        </p:nvSpPr>
        <p:spPr>
          <a:xfrm>
            <a:off x="566738" y="1988840"/>
            <a:ext cx="8001000" cy="4320480"/>
          </a:xfrm>
        </p:spPr>
        <p:txBody>
          <a:bodyPr>
            <a:normAutofit/>
          </a:bodyPr>
          <a:lstStyle/>
          <a:p>
            <a:pPr eaLnBrk="1" hangingPunct="1">
              <a:spcAft>
                <a:spcPts val="600"/>
              </a:spcAft>
            </a:pPr>
            <a:r>
              <a:rPr lang="en-US" altLang="en-US" sz="2800" b="1" dirty="0"/>
              <a:t>Business</a:t>
            </a:r>
            <a:r>
              <a:rPr lang="en-US" altLang="en-US" sz="2400" dirty="0"/>
              <a:t> – the manufacturing and/or sale of goods and/or services to satisfy the wants and needs of consumers to make a profit</a:t>
            </a:r>
          </a:p>
          <a:p>
            <a:pPr eaLnBrk="1" hangingPunct="1">
              <a:spcAft>
                <a:spcPts val="600"/>
              </a:spcAft>
            </a:pPr>
            <a:r>
              <a:rPr lang="en-US" altLang="en-US" sz="2800" b="1" dirty="0"/>
              <a:t>Domestic Business </a:t>
            </a:r>
            <a:r>
              <a:rPr lang="en-US" altLang="en-US" sz="2400" dirty="0"/>
              <a:t>– makes transactions within the borders of the country in which it is based (</a:t>
            </a:r>
            <a:r>
              <a:rPr lang="en-US" altLang="en-US" sz="2400" b="1" dirty="0"/>
              <a:t>domestic</a:t>
            </a:r>
            <a:r>
              <a:rPr lang="en-US" altLang="en-US" sz="2400" dirty="0"/>
              <a:t> market).</a:t>
            </a:r>
          </a:p>
          <a:p>
            <a:pPr eaLnBrk="1" hangingPunct="1">
              <a:spcAft>
                <a:spcPts val="600"/>
              </a:spcAft>
            </a:pPr>
            <a:r>
              <a:rPr lang="en-US" altLang="en-US" sz="2800" b="1" dirty="0"/>
              <a:t>International Business </a:t>
            </a:r>
            <a:r>
              <a:rPr lang="en-US" altLang="en-US" sz="2400" dirty="0"/>
              <a:t>– conducts transactions  between businesses in different countries (</a:t>
            </a:r>
            <a:r>
              <a:rPr lang="en-US" altLang="en-US" sz="2400" b="1" dirty="0"/>
              <a:t>foreign</a:t>
            </a:r>
            <a:r>
              <a:rPr lang="en-US" altLang="en-US" sz="2400" dirty="0"/>
              <a:t> market).</a:t>
            </a:r>
          </a:p>
        </p:txBody>
      </p:sp>
      <p:pic>
        <p:nvPicPr>
          <p:cNvPr id="5" name="Picture 2" descr="C:\Users\tv36426.TVNET\AppData\Local\Microsoft\Windows\INetCache\IE\MDJOD7TD\pencil-31181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49907">
            <a:off x="7629730" y="5686661"/>
            <a:ext cx="1473458" cy="736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dissolve">
                                      <p:cBhvr>
                                        <p:cTn id="12" dur="5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dissolve">
                                      <p:cBhvr>
                                        <p:cTn id="17" dur="5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dissolve">
                                      <p:cBhvr>
                                        <p:cTn id="22"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International businesses could…</a:t>
            </a:r>
            <a:endParaRPr lang="en-CA" sz="3200" dirty="0"/>
          </a:p>
        </p:txBody>
      </p:sp>
      <p:sp>
        <p:nvSpPr>
          <p:cNvPr id="3" name="Content Placeholder 2"/>
          <p:cNvSpPr>
            <a:spLocks noGrp="1"/>
          </p:cNvSpPr>
          <p:nvPr>
            <p:ph idx="1"/>
          </p:nvPr>
        </p:nvSpPr>
        <p:spPr>
          <a:xfrm>
            <a:off x="539552" y="1916832"/>
            <a:ext cx="8001000" cy="4267200"/>
          </a:xfrm>
        </p:spPr>
        <p:txBody>
          <a:bodyPr>
            <a:normAutofit/>
          </a:bodyPr>
          <a:lstStyle/>
          <a:p>
            <a:pPr>
              <a:spcAft>
                <a:spcPts val="600"/>
              </a:spcAft>
            </a:pPr>
            <a:r>
              <a:rPr lang="en-US" sz="2400" dirty="0"/>
              <a:t>Own a retail outlet in another country</a:t>
            </a:r>
          </a:p>
          <a:p>
            <a:pPr>
              <a:spcAft>
                <a:spcPts val="600"/>
              </a:spcAft>
            </a:pPr>
            <a:r>
              <a:rPr lang="en-US" sz="2400" dirty="0"/>
              <a:t>Own a manufacturing plant in another country</a:t>
            </a:r>
          </a:p>
          <a:p>
            <a:pPr>
              <a:spcAft>
                <a:spcPts val="600"/>
              </a:spcAft>
            </a:pPr>
            <a:r>
              <a:rPr lang="en-US" sz="2400" dirty="0"/>
              <a:t>Export to businesses in another country</a:t>
            </a:r>
          </a:p>
          <a:p>
            <a:pPr>
              <a:spcAft>
                <a:spcPts val="600"/>
              </a:spcAft>
            </a:pPr>
            <a:r>
              <a:rPr lang="en-US" sz="2400" dirty="0"/>
              <a:t>Import from businesses in another country</a:t>
            </a:r>
          </a:p>
          <a:p>
            <a:pPr>
              <a:spcAft>
                <a:spcPts val="600"/>
              </a:spcAft>
            </a:pPr>
            <a:r>
              <a:rPr lang="en-US" sz="2400" dirty="0"/>
              <a:t>Invest in businesses in another country</a:t>
            </a:r>
            <a:endParaRPr lang="en-CA" sz="2400" dirty="0"/>
          </a:p>
        </p:txBody>
      </p:sp>
    </p:spTree>
    <p:extLst>
      <p:ext uri="{BB962C8B-B14F-4D97-AF65-F5344CB8AC3E}">
        <p14:creationId xmlns:p14="http://schemas.microsoft.com/office/powerpoint/2010/main" val="389955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Trade</a:t>
            </a:r>
            <a:endParaRPr lang="en-CA" sz="3600" dirty="0"/>
          </a:p>
        </p:txBody>
      </p:sp>
      <p:sp>
        <p:nvSpPr>
          <p:cNvPr id="3" name="Content Placeholder 2"/>
          <p:cNvSpPr>
            <a:spLocks noGrp="1"/>
          </p:cNvSpPr>
          <p:nvPr>
            <p:ph idx="1"/>
          </p:nvPr>
        </p:nvSpPr>
        <p:spPr/>
        <p:txBody>
          <a:bodyPr>
            <a:normAutofit/>
          </a:bodyPr>
          <a:lstStyle/>
          <a:p>
            <a:r>
              <a:rPr lang="en-US" sz="2400" b="1" dirty="0"/>
              <a:t>Foreign trade </a:t>
            </a:r>
            <a:r>
              <a:rPr lang="en-US" sz="2400" dirty="0"/>
              <a:t>or </a:t>
            </a:r>
            <a:r>
              <a:rPr lang="en-US" sz="2400" b="1" dirty="0"/>
              <a:t>international trade </a:t>
            </a:r>
            <a:r>
              <a:rPr lang="en-US" sz="2400" dirty="0"/>
              <a:t>mean the same as </a:t>
            </a:r>
            <a:r>
              <a:rPr lang="en-US" sz="2400" b="1" dirty="0"/>
              <a:t>international business</a:t>
            </a:r>
          </a:p>
          <a:p>
            <a:r>
              <a:rPr lang="en-US" sz="2400" dirty="0"/>
              <a:t>If a business in one country develops a relationship with business in another country, those countries are considered </a:t>
            </a:r>
            <a:r>
              <a:rPr lang="en-US" sz="2400" b="1" dirty="0"/>
              <a:t>trading partners</a:t>
            </a:r>
            <a:endParaRPr lang="en-CA" sz="2400" b="1" dirty="0"/>
          </a:p>
        </p:txBody>
      </p:sp>
      <p:pic>
        <p:nvPicPr>
          <p:cNvPr id="4" name="Picture 2" descr="C:\Users\tv36426.TVNET\AppData\Local\Microsoft\Windows\INetCache\IE\MDJOD7TD\pencil-311818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49907">
            <a:off x="7540300" y="487832"/>
            <a:ext cx="1080064" cy="54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History of Canadian Trade</a:t>
            </a:r>
            <a:endParaRPr lang="en-CA" sz="3200" dirty="0"/>
          </a:p>
        </p:txBody>
      </p:sp>
      <p:sp>
        <p:nvSpPr>
          <p:cNvPr id="3" name="Content Placeholder 2"/>
          <p:cNvSpPr>
            <a:spLocks noGrp="1"/>
          </p:cNvSpPr>
          <p:nvPr>
            <p:ph idx="1"/>
          </p:nvPr>
        </p:nvSpPr>
        <p:spPr/>
        <p:txBody>
          <a:bodyPr/>
          <a:lstStyle/>
          <a:p>
            <a:pPr marL="0" indent="0">
              <a:buNone/>
            </a:pPr>
            <a:r>
              <a:rPr lang="en-US" sz="2800" b="1" dirty="0"/>
              <a:t>European Trade</a:t>
            </a:r>
          </a:p>
          <a:p>
            <a:r>
              <a:rPr lang="en-US" sz="2000" dirty="0"/>
              <a:t>Grew rapidly during the 1700’s</a:t>
            </a:r>
          </a:p>
          <a:p>
            <a:r>
              <a:rPr lang="en-US" sz="2000" dirty="0"/>
              <a:t>Finished goods brought from Britain and France</a:t>
            </a:r>
          </a:p>
          <a:p>
            <a:r>
              <a:rPr lang="en-US" sz="2000" dirty="0"/>
              <a:t>Furs, fish and lumber sent to Europe</a:t>
            </a:r>
          </a:p>
          <a:p>
            <a:r>
              <a:rPr lang="en-US" sz="2000" dirty="0"/>
              <a:t>All goods travelled by ship</a:t>
            </a:r>
          </a:p>
          <a:p>
            <a:r>
              <a:rPr lang="en-US" sz="2000" dirty="0"/>
              <a:t>Canada’s historical connection with Britain continues today</a:t>
            </a:r>
            <a:endParaRPr lang="en-CA" sz="2000" dirty="0"/>
          </a:p>
        </p:txBody>
      </p:sp>
    </p:spTree>
    <p:extLst>
      <p:ext uri="{BB962C8B-B14F-4D97-AF65-F5344CB8AC3E}">
        <p14:creationId xmlns:p14="http://schemas.microsoft.com/office/powerpoint/2010/main" val="97867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6F2B88E8-AC3D-5F4B-9C62-3E9C10CF1C05}" vid="{A7AD0E46-663B-FC41-94A1-79639976D0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878</TotalTime>
  <Words>1271</Words>
  <Application>Microsoft Macintosh PowerPoint</Application>
  <PresentationFormat>On-screen Show (4:3)</PresentationFormat>
  <Paragraphs>200</Paragraphs>
  <Slides>31</Slides>
  <Notes>11</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ＭＳ Ｐゴシック</vt:lpstr>
      <vt:lpstr>.AppleColorEmojiUI</vt:lpstr>
      <vt:lpstr>American Typewriter</vt:lpstr>
      <vt:lpstr>Arial</vt:lpstr>
      <vt:lpstr>Arial Narrow</vt:lpstr>
      <vt:lpstr>Calibri</vt:lpstr>
      <vt:lpstr>Segoe Print</vt:lpstr>
      <vt:lpstr>Verdana</vt:lpstr>
      <vt:lpstr>Nature Illustration 16x9</vt:lpstr>
      <vt:lpstr>Chart</vt:lpstr>
      <vt:lpstr>Notes for Presentation</vt:lpstr>
      <vt:lpstr>Riddle me this…</vt:lpstr>
      <vt:lpstr>Starter…</vt:lpstr>
      <vt:lpstr>Lesson 1 What is Trade?</vt:lpstr>
      <vt:lpstr>Learning Objective:</vt:lpstr>
      <vt:lpstr>International Business</vt:lpstr>
      <vt:lpstr>International businesses could…</vt:lpstr>
      <vt:lpstr>Trade</vt:lpstr>
      <vt:lpstr>History of Canadian Trade</vt:lpstr>
      <vt:lpstr>History of Canadian Trade</vt:lpstr>
      <vt:lpstr>History of Canadian Trade</vt:lpstr>
      <vt:lpstr>History of Canadian Trade </vt:lpstr>
      <vt:lpstr>Emerging Markets</vt:lpstr>
      <vt:lpstr>Canada’s Top 10 Trading Partners</vt:lpstr>
      <vt:lpstr>Individual Task: Where is it made…</vt:lpstr>
      <vt:lpstr>PowerPoint Presentation</vt:lpstr>
      <vt:lpstr>Individual Task: Canada vs. USA</vt:lpstr>
      <vt:lpstr>What is Globalisation</vt:lpstr>
      <vt:lpstr>What is Globalisation?</vt:lpstr>
      <vt:lpstr>Globalisation</vt:lpstr>
      <vt:lpstr>Changes over 25 years </vt:lpstr>
      <vt:lpstr>Improvements in the past 100 years</vt:lpstr>
      <vt:lpstr>PowerPoint Presentation</vt:lpstr>
      <vt:lpstr>More Efficient Transportation</vt:lpstr>
      <vt:lpstr>Improvements in Transportation</vt:lpstr>
      <vt:lpstr>PowerPoint Presentation</vt:lpstr>
      <vt:lpstr>PowerPoint Presentation</vt:lpstr>
      <vt:lpstr>Containerisation - What is it? </vt:lpstr>
      <vt:lpstr>Individual Task – Infographic</vt:lpstr>
      <vt:lpstr>Other changes in 25 years</vt:lpstr>
      <vt:lpstr>Review: An Evolving World: Guess the six largest economies in each year… </vt:lpstr>
    </vt:vector>
  </TitlesOfParts>
  <Company>Home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International Business</dc:title>
  <dc:creator>Massecar</dc:creator>
  <cp:lastModifiedBy>user</cp:lastModifiedBy>
  <cp:revision>51</cp:revision>
  <cp:lastPrinted>2014-09-04T18:17:12Z</cp:lastPrinted>
  <dcterms:created xsi:type="dcterms:W3CDTF">2010-09-21T01:17:16Z</dcterms:created>
  <dcterms:modified xsi:type="dcterms:W3CDTF">2022-01-07T07:12:13Z</dcterms:modified>
</cp:coreProperties>
</file>