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5"/>
  </p:notesMasterIdLst>
  <p:sldIdLst>
    <p:sldId id="275" r:id="rId2"/>
    <p:sldId id="257" r:id="rId3"/>
    <p:sldId id="336" r:id="rId4"/>
    <p:sldId id="268" r:id="rId5"/>
    <p:sldId id="294" r:id="rId6"/>
    <p:sldId id="334" r:id="rId7"/>
    <p:sldId id="335" r:id="rId8"/>
    <p:sldId id="330" r:id="rId9"/>
    <p:sldId id="329" r:id="rId10"/>
    <p:sldId id="326" r:id="rId11"/>
    <p:sldId id="331" r:id="rId12"/>
    <p:sldId id="332" r:id="rId13"/>
    <p:sldId id="333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93478"/>
  </p:normalViewPr>
  <p:slideViewPr>
    <p:cSldViewPr snapToGrid="0">
      <p:cViewPr varScale="1">
        <p:scale>
          <a:sx n="85" d="100"/>
          <a:sy n="85" d="100"/>
        </p:scale>
        <p:origin x="5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2" d="100"/>
          <a:sy n="92" d="100"/>
        </p:scale>
        <p:origin x="1632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29CA4C6-C6D4-9C4B-A1CB-474A9C7B8F5B}" type="slidenum">
              <a:rPr lang="en-US" smtClean="0">
                <a:latin typeface="Century Gothic Regular" charset="0"/>
                <a:ea typeface="Century Gothic Regular" charset="0"/>
                <a:cs typeface="Century Gothic Regular" charset="0"/>
              </a:rPr>
              <a:t>1</a:t>
            </a:fld>
            <a:endParaRPr lang="en-US" dirty="0">
              <a:latin typeface="Century Gothic Regular" charset="0"/>
              <a:ea typeface="Century Gothic Regular" charset="0"/>
              <a:cs typeface="Century Gothi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271b85bd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271b85bd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Discuss answers with the class.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271b85bd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271b85bd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Discuss answers with the class.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439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2ddcb7ab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2ddcb7abe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2ddcb7abe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2ddcb7abe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76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F64F710D-37E6-474E-8499-2454E0479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1F291B43-AD09-DF44-A4EA-AA6231794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Lesson 7 Vegetation regions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3307F-6680-C546-A07A-0D9AE4805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74746-CBCA-1643-9229-118C26471EE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439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55D7BFF7-73D6-5548-BAE2-36C2B9F44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2BBA92B8-BA17-C04E-B9A1-F159AE29E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8C5D1-3F81-5549-9647-29092FFA5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62F60-27DE-CA40-97DC-C41DD1251DF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709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5633365E-5947-A640-841E-246A72D254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23C20A34-3E1C-D840-9B48-4B566CACA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F5611-DD74-2946-9ACA-D2A7E5ABE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A4299-4C77-2345-9177-6E21B6F1AF3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180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BDA555E3-6464-AF4A-8AD1-B92609CC8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BE399AFD-135E-4042-BC96-00BC8F360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Lesson 7 Regions </a:t>
            </a:r>
            <a:r>
              <a:rPr lang="en-US" altLang="en-US" dirty="0" err="1"/>
              <a:t>Webquest</a:t>
            </a:r>
            <a:r>
              <a:rPr lang="en-US" alt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3A4E8-8600-7647-A0EC-DC3940B71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0B8ED-AD79-1F40-B3D8-14A4BF99050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25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 b="1" i="0">
                <a:solidFill>
                  <a:schemeClr val="accent3"/>
                </a:solidFill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Content-R1d.png">
            <a:extLst>
              <a:ext uri="{FF2B5EF4-FFF2-40B4-BE49-F238E27FC236}">
                <a16:creationId xmlns:a16="http://schemas.microsoft.com/office/drawing/2014/main" id="{354BB9EA-994C-6F4E-A394-F3AD279F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104EB6-9BBE-394F-9B31-5053F5E51E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A40AA6DD-DBF4-3849-A9B0-CB323E90FC2D}" type="datetimeFigureOut">
              <a:rPr lang="en-US"/>
              <a:pPr>
                <a:defRPr/>
              </a:pPr>
              <a:t>10/24/22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34C6D6-50D9-8A4F-8913-280DE09175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4EB7A8-5110-3649-8ED6-702FE685AB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32EA15C-18EE-814C-BAF1-C39A3F51A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Noteworthy Bold" charset="0"/>
                <a:ea typeface="Noteworthy Bold" charset="0"/>
                <a:cs typeface="Noteworthy Bold" charset="0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 b="1" i="0">
                <a:solidFill>
                  <a:schemeClr val="accent3"/>
                </a:solidFill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b="0" i="0">
                <a:solidFill>
                  <a:schemeClr val="accent5"/>
                </a:solidFill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i="0"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⪢"/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marL="914400" lvl="1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 dirty="0"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Noteworthy Bold" charset="0"/>
                <a:ea typeface="Noteworthy Bold" charset="0"/>
                <a:cs typeface="Noteworthy Bold" charset="0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i="0"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marL="914400" lvl="1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marL="914400" lvl="1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marL="914400" lvl="1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Noteworthy Bold" charset="0"/>
                <a:ea typeface="Noteworthy Bold" charset="0"/>
                <a:cs typeface="Noteworthy Bold" charset="0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i="0"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Noteworthy Bold" charset="0"/>
                <a:ea typeface="Noteworthy Bold" charset="0"/>
                <a:cs typeface="Noteworthy Bold" charset="0"/>
                <a:sym typeface="Kala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 i="0"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 i="0">
                <a:latin typeface="Noteworthy Bold" charset="0"/>
                <a:ea typeface="Noteworthy Bold" charset="0"/>
                <a:cs typeface="Noteworthy Bold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Noteworthy Bold" charset="0"/>
                <a:ea typeface="Noteworthy Bold" charset="0"/>
                <a:cs typeface="Noteworthy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  <a:lvl2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2pPr>
            <a:lvl3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3pPr>
            <a:lvl4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4pPr>
            <a:lvl5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</a:lstStyle>
          <a:p>
            <a:fld id="{3CE57A66-9619-0C48-B396-BDE626D265E9}" type="datetimeFigureOut">
              <a:rPr lang="en-US" smtClean="0"/>
              <a:pPr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 Regular" charset="0"/>
                <a:ea typeface="Century Gothic Regular" charset="0"/>
                <a:cs typeface="Century Gothic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9C64-4E78-4741-886A-5D1EBF4C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5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Noteworthy Bold" charset="0"/>
                <a:ea typeface="Noteworthy Bold" charset="0"/>
                <a:cs typeface="Noteworthy Bold" charset="0"/>
                <a:sym typeface="Kala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8" r:id="rId7"/>
    <p:sldLayoutId id="2147483659" r:id="rId8"/>
    <p:sldLayoutId id="2147483674" r:id="rId9"/>
    <p:sldLayoutId id="2147483676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Noteworthy Bold" charset="0"/>
          <a:ea typeface="Noteworthy Bold" charset="0"/>
          <a:cs typeface="Noteworthy Bold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entury Gothic Regular" charset="0"/>
          <a:ea typeface="Century Gothic Regular" charset="0"/>
          <a:cs typeface="Century Gothic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39843" y="164892"/>
            <a:ext cx="8709285" cy="4801314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500" dirty="0">
                <a:latin typeface="Century Gothic Regular" charset="0"/>
              </a:rPr>
              <a:t>		</a:t>
            </a:r>
          </a:p>
          <a:p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		I include this on slides where I would like my students to write </a:t>
            </a:r>
          </a:p>
          <a:p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		down the information into their notes. Use this at your discretion. </a:t>
            </a:r>
          </a:p>
          <a:p>
            <a:endParaRPr lang="en-US" altLang="x-none" sz="1500" b="1" dirty="0">
              <a:latin typeface="Noteworthy Bold" charset="0"/>
              <a:ea typeface="Noteworthy Bold" charset="0"/>
              <a:cs typeface="Noteworthy Bold" charset="0"/>
            </a:endParaRPr>
          </a:p>
          <a:p>
            <a:endParaRPr lang="en-US" altLang="x-none" sz="1500" b="1" dirty="0"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altLang="x-none" sz="1800" b="1" dirty="0">
                <a:solidFill>
                  <a:srgbClr val="00B0F0"/>
                </a:solidFill>
                <a:latin typeface="Noteworthy Bold" charset="0"/>
                <a:ea typeface="Noteworthy Bold" charset="0"/>
                <a:cs typeface="Noteworthy Bold" charset="0"/>
              </a:rPr>
              <a:t>Class/paired/individual task</a:t>
            </a:r>
            <a:r>
              <a:rPr lang="en-US" altLang="x-none" sz="1800" b="1">
                <a:solidFill>
                  <a:srgbClr val="00B0F0"/>
                </a:solidFill>
                <a:latin typeface="Noteworthy Bold" charset="0"/>
                <a:ea typeface="Noteworthy Bold" charset="0"/>
                <a:cs typeface="Noteworthy Bold" charset="0"/>
              </a:rPr>
              <a:t>	</a:t>
            </a:r>
            <a:r>
              <a:rPr lang="en-US" altLang="x-none" sz="1500" b="1">
                <a:latin typeface="Noteworthy Bold" charset="0"/>
                <a:ea typeface="Noteworthy Bold" charset="0"/>
                <a:cs typeface="Noteworthy Bold" charset="0"/>
              </a:rPr>
              <a:t>Tasks </a:t>
            </a:r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for students are denoted in blue. </a:t>
            </a:r>
          </a:p>
          <a:p>
            <a:endParaRPr lang="en-US" altLang="x-none" sz="1800" b="1" dirty="0"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altLang="x-none" sz="1800" b="1" dirty="0">
                <a:solidFill>
                  <a:srgbClr val="00B050"/>
                </a:solidFill>
                <a:latin typeface="Noteworthy Bold" charset="0"/>
                <a:ea typeface="Noteworthy Bold" charset="0"/>
                <a:cs typeface="Noteworthy Bold" charset="0"/>
              </a:rPr>
              <a:t>Class Brainstorm</a:t>
            </a:r>
            <a:r>
              <a:rPr lang="en-US" altLang="x-none" sz="1800" b="1" dirty="0">
                <a:latin typeface="Noteworthy Bold" charset="0"/>
                <a:ea typeface="Noteworthy Bold" charset="0"/>
                <a:cs typeface="Noteworthy Bold" charset="0"/>
              </a:rPr>
              <a:t>			</a:t>
            </a:r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Class discussion tasks are denoted in green</a:t>
            </a:r>
          </a:p>
          <a:p>
            <a:endParaRPr lang="en-US" altLang="x-none" sz="1500" b="1" dirty="0"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altLang="x-none" sz="1800" b="1" dirty="0">
                <a:solidFill>
                  <a:srgbClr val="7030A0"/>
                </a:solidFill>
                <a:latin typeface="Noteworthy Bold" charset="0"/>
                <a:ea typeface="Noteworthy Bold" charset="0"/>
                <a:cs typeface="Noteworthy Bold" charset="0"/>
              </a:rPr>
              <a:t>Personalized information 		</a:t>
            </a:r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Information that is personal to my 						class/local area are denoted in purple 						and will need amending. </a:t>
            </a:r>
          </a:p>
          <a:p>
            <a:endParaRPr lang="en-US" altLang="x-none" sz="1800" b="1" dirty="0">
              <a:solidFill>
                <a:srgbClr val="7030A0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altLang="x-none" sz="1800" b="1" dirty="0">
                <a:solidFill>
                  <a:srgbClr val="FF0000"/>
                </a:solidFill>
                <a:latin typeface="Noteworthy Bold" charset="0"/>
                <a:ea typeface="Noteworthy Bold" charset="0"/>
                <a:cs typeface="Noteworthy Bold" charset="0"/>
              </a:rPr>
              <a:t>Key Words 	</a:t>
            </a:r>
            <a:r>
              <a:rPr lang="en-US" altLang="x-none" sz="1800" b="1" dirty="0">
                <a:solidFill>
                  <a:srgbClr val="7030A0"/>
                </a:solidFill>
                <a:latin typeface="Noteworthy Bold" charset="0"/>
                <a:ea typeface="Noteworthy Bold" charset="0"/>
                <a:cs typeface="Noteworthy Bold" charset="0"/>
              </a:rPr>
              <a:t>	</a:t>
            </a:r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Key words pertinent to the course are denoted in red. </a:t>
            </a:r>
          </a:p>
          <a:p>
            <a:endParaRPr lang="en-US" altLang="x-none" sz="1500" b="1" dirty="0">
              <a:latin typeface="Noteworthy Bold" charset="0"/>
              <a:ea typeface="Noteworthy Bold" charset="0"/>
              <a:cs typeface="Noteworthy Bold" charset="0"/>
            </a:endParaRPr>
          </a:p>
          <a:p>
            <a:r>
              <a:rPr lang="en-US" altLang="x-none" sz="1800" b="1" dirty="0">
                <a:solidFill>
                  <a:schemeClr val="bg2">
                    <a:lumMod val="75000"/>
                  </a:schemeClr>
                </a:solidFill>
                <a:latin typeface="Noteworthy Bold" charset="0"/>
                <a:ea typeface="Noteworthy Bold" charset="0"/>
                <a:cs typeface="Noteworthy Bold" charset="0"/>
              </a:rPr>
              <a:t>Notes Section</a:t>
            </a:r>
            <a:r>
              <a:rPr lang="en-US" altLang="x-none" sz="1500" b="1" dirty="0">
                <a:latin typeface="Noteworthy Bold" charset="0"/>
                <a:ea typeface="Noteworthy Bold" charset="0"/>
                <a:cs typeface="Noteworthy Bold" charset="0"/>
              </a:rPr>
              <a:t>		Prompts for resource files needed for particular tasks, and any 				other additional information for the teacher will be given. </a:t>
            </a:r>
          </a:p>
          <a:p>
            <a:endParaRPr lang="en-US" altLang="x-none" sz="1500" b="1" dirty="0">
              <a:latin typeface="Noteworthy Bold" charset="0"/>
              <a:ea typeface="Noteworthy Bold" charset="0"/>
              <a:cs typeface="Noteworthy Bold" charset="0"/>
            </a:endParaRPr>
          </a:p>
          <a:p>
            <a:endParaRPr lang="en-US" altLang="x-none" sz="1500" b="1" dirty="0">
              <a:latin typeface="Noteworthy Bold" charset="0"/>
              <a:ea typeface="Noteworthy Bold" charset="0"/>
              <a:cs typeface="Noteworthy Bold" charset="0"/>
            </a:endParaRPr>
          </a:p>
        </p:txBody>
      </p:sp>
      <p:pic>
        <p:nvPicPr>
          <p:cNvPr id="6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482560" y="395857"/>
            <a:ext cx="816566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F97FAD6E-5AD4-254A-BE22-CD6FE73A2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5643" y="295530"/>
            <a:ext cx="5663804" cy="620315"/>
          </a:xfrm>
        </p:spPr>
        <p:txBody>
          <a:bodyPr/>
          <a:lstStyle/>
          <a:p>
            <a:r>
              <a:rPr lang="en-US" altLang="en-US" sz="4400" b="1" dirty="0">
                <a:latin typeface="Noteworthy" panose="02000400000000000000" pitchFamily="2" charset="77"/>
                <a:ea typeface="Noteworthy" panose="02000400000000000000" pitchFamily="2" charset="77"/>
              </a:rPr>
              <a:t>Vegetations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EC8AB-588B-6340-94AE-6876A54590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1823" y="1221581"/>
            <a:ext cx="4047344" cy="314055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Task 2: </a:t>
            </a:r>
            <a:r>
              <a:rPr lang="en-US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Scavenger Hunt</a:t>
            </a:r>
          </a:p>
          <a:p>
            <a:pPr marL="0" indent="0">
              <a:buNone/>
              <a:defRPr/>
            </a:pPr>
            <a:endParaRPr lang="en-US" sz="2025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r>
              <a:rPr lang="en-US" sz="1913" dirty="0">
                <a:latin typeface="Century Gothic" panose="020B0502020202020204" pitchFamily="34" charset="0"/>
              </a:rPr>
              <a:t>Around the school are posters about each of the seven vegetation regions. </a:t>
            </a:r>
          </a:p>
          <a:p>
            <a:pPr marL="0" indent="0">
              <a:buNone/>
              <a:defRPr/>
            </a:pPr>
            <a:endParaRPr lang="en-US" sz="1913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r>
              <a:rPr lang="en-US" sz="1913" dirty="0">
                <a:latin typeface="Century Gothic" panose="020B0502020202020204" pitchFamily="34" charset="0"/>
              </a:rPr>
              <a:t>Your task is to find each region and describe it in less than 50 words!!!</a:t>
            </a:r>
          </a:p>
          <a:p>
            <a:pPr>
              <a:defRPr/>
            </a:pPr>
            <a:endParaRPr lang="en-US" sz="1913" dirty="0">
              <a:latin typeface="American Typewriter" panose="02090604020004020304" pitchFamily="18" charset="77"/>
            </a:endParaRPr>
          </a:p>
          <a:p>
            <a:pPr>
              <a:defRPr/>
            </a:pPr>
            <a:endParaRPr lang="en-US" sz="2025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2561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19575429-3D70-DE45-8426-42211B4E6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4384" y="160619"/>
            <a:ext cx="5663804" cy="620315"/>
          </a:xfrm>
        </p:spPr>
        <p:txBody>
          <a:bodyPr/>
          <a:lstStyle/>
          <a:p>
            <a:r>
              <a:rPr lang="en-US" altLang="en-US" sz="4400" b="1" dirty="0">
                <a:latin typeface="Noteworthy" panose="02000400000000000000" pitchFamily="2" charset="77"/>
                <a:ea typeface="Noteworthy" panose="02000400000000000000" pitchFamily="2" charset="77"/>
              </a:rPr>
              <a:t>Ecozones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37942-867B-B54B-B3E1-920C93BB02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29175" y="1022798"/>
            <a:ext cx="4025750" cy="34028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1800" dirty="0">
                <a:latin typeface="Century Gothic" panose="020B0502020202020204" pitchFamily="34" charset="0"/>
              </a:rPr>
              <a:t>An ecozone is an area of the earth’s surface that has a unique combination of plants, wildlife, climate, landforms, and human activities. </a:t>
            </a:r>
          </a:p>
          <a:p>
            <a:pPr marL="0" indent="0">
              <a:buNone/>
              <a:defRPr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Century Gothic" panose="020B0502020202020204" pitchFamily="34" charset="0"/>
              </a:rPr>
              <a:t>If you were to overlay or combine the climate, landforms, soil (and vegetation) regions of Canada, you would see patterns emerge resulting in Canada’s 15 terrestrial (land) ecozones.</a:t>
            </a:r>
          </a:p>
          <a:p>
            <a:pPr marL="0" indent="0">
              <a:buNone/>
              <a:defRPr/>
            </a:pPr>
            <a:endParaRPr lang="en-US" sz="1913" dirty="0">
              <a:latin typeface="American Typewriter" panose="02090604020004020304" pitchFamily="18" charset="77"/>
            </a:endParaRPr>
          </a:p>
          <a:p>
            <a:pPr>
              <a:defRPr/>
            </a:pPr>
            <a:endParaRPr lang="en-US" sz="2025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51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AE634ABF-0AE2-AF40-97C8-7B54173B2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6056" y="10717"/>
            <a:ext cx="5663804" cy="620315"/>
          </a:xfrm>
        </p:spPr>
        <p:txBody>
          <a:bodyPr/>
          <a:lstStyle/>
          <a:p>
            <a:r>
              <a:rPr lang="en-US" altLang="en-US">
                <a:latin typeface="American Typewriter" panose="02090604020004020304" pitchFamily="18" charset="77"/>
              </a:rPr>
              <a:t>Ecozones</a:t>
            </a:r>
          </a:p>
        </p:txBody>
      </p:sp>
      <p:pic>
        <p:nvPicPr>
          <p:cNvPr id="29698" name="Picture 5" descr="slide03-20">
            <a:extLst>
              <a:ext uri="{FF2B5EF4-FFF2-40B4-BE49-F238E27FC236}">
                <a16:creationId xmlns:a16="http://schemas.microsoft.com/office/drawing/2014/main" id="{2ED4A43E-6C34-764A-8F3F-1AAAF5D1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522" cy="512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05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AACF6AE-D4AB-714D-BAF9-C8A197C06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5682" y="1221581"/>
            <a:ext cx="5663804" cy="620315"/>
          </a:xfrm>
        </p:spPr>
        <p:txBody>
          <a:bodyPr/>
          <a:lstStyle/>
          <a:p>
            <a:r>
              <a:rPr lang="en-US" altLang="en-US" sz="4400" b="1" dirty="0">
                <a:latin typeface="Noteworthy" panose="02000400000000000000" pitchFamily="2" charset="77"/>
                <a:ea typeface="Noteworthy" panose="02000400000000000000" pitchFamily="2" charset="77"/>
              </a:rPr>
              <a:t>Review: Regions Web 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4EAF7-E9C6-234C-95E2-3424EFA28D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6636" y="1954204"/>
            <a:ext cx="3521460" cy="251102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Task 3: </a:t>
            </a:r>
            <a:r>
              <a:rPr lang="en-US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Web Quest </a:t>
            </a:r>
          </a:p>
          <a:p>
            <a:pPr marL="0" indent="0">
              <a:buNone/>
              <a:defRPr/>
            </a:pPr>
            <a:endParaRPr lang="en-US" sz="2025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r>
              <a:rPr lang="en-US" sz="1913" dirty="0">
                <a:latin typeface="Century Gothic" panose="020B0502020202020204" pitchFamily="34" charset="0"/>
              </a:rPr>
              <a:t>Complete the Web Quest worksheet provided! Who will be the fastest?!!!</a:t>
            </a:r>
          </a:p>
          <a:p>
            <a:pPr>
              <a:defRPr/>
            </a:pPr>
            <a:endParaRPr lang="en-US" sz="1913" dirty="0">
              <a:latin typeface="American Typewriter" panose="02090604020004020304" pitchFamily="18" charset="77"/>
            </a:endParaRPr>
          </a:p>
          <a:p>
            <a:pPr>
              <a:defRPr/>
            </a:pPr>
            <a:endParaRPr lang="en-US" sz="2025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040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0" y="674557"/>
            <a:ext cx="8929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Starter: </a:t>
            </a:r>
            <a:br>
              <a:rPr lang="en-GB" sz="4000" b="1" dirty="0"/>
            </a:br>
            <a:r>
              <a:rPr lang="en" sz="4000" b="1" dirty="0"/>
              <a:t>Fun Facts About Soil! </a:t>
            </a:r>
            <a:endParaRPr sz="4400" b="1" dirty="0"/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4114800" y="2413415"/>
            <a:ext cx="4814700" cy="24839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</a:rPr>
              <a:t>Read the following statements about soil.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</a:rPr>
              <a:t>Which ones surprise you the most? Why? 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3192905" y="224853"/>
            <a:ext cx="5736595" cy="46724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b="1" dirty="0"/>
              <a:t>70,000</a:t>
            </a:r>
            <a:r>
              <a:rPr lang="en-GB" dirty="0"/>
              <a:t> </a:t>
            </a:r>
            <a:r>
              <a:rPr lang="en-GB" sz="1800" dirty="0"/>
              <a:t>Different types of soil in Canada</a:t>
            </a:r>
          </a:p>
          <a:p>
            <a:r>
              <a:rPr lang="en-GB" b="1" dirty="0"/>
              <a:t>1</a:t>
            </a:r>
            <a:r>
              <a:rPr lang="en-GB" dirty="0"/>
              <a:t> </a:t>
            </a:r>
            <a:r>
              <a:rPr lang="en-GB" sz="1800" dirty="0"/>
              <a:t>Tablespoon of soil has more organisms in it than there are people on earth</a:t>
            </a:r>
          </a:p>
          <a:p>
            <a:r>
              <a:rPr lang="en-GB" b="1" dirty="0"/>
              <a:t>5,000</a:t>
            </a:r>
            <a:r>
              <a:rPr lang="en-GB" dirty="0"/>
              <a:t> </a:t>
            </a:r>
            <a:r>
              <a:rPr lang="en-GB" sz="1800" dirty="0"/>
              <a:t>Different types of bacteria in one gram of soil</a:t>
            </a:r>
          </a:p>
          <a:p>
            <a:r>
              <a:rPr lang="en-GB" b="1" dirty="0"/>
              <a:t>.01</a:t>
            </a:r>
            <a:r>
              <a:rPr lang="en-GB" dirty="0"/>
              <a:t> </a:t>
            </a:r>
            <a:r>
              <a:rPr lang="en-GB" sz="1800" dirty="0"/>
              <a:t>Percent of the earth’s water held in soil</a:t>
            </a:r>
          </a:p>
          <a:p>
            <a:r>
              <a:rPr lang="en-GB" b="1" dirty="0"/>
              <a:t>15</a:t>
            </a:r>
            <a:r>
              <a:rPr lang="en-GB" dirty="0"/>
              <a:t> </a:t>
            </a:r>
            <a:r>
              <a:rPr lang="en-GB" sz="1800" dirty="0"/>
              <a:t>Tons of dry soil per acre that pass through one earthworm each year</a:t>
            </a:r>
          </a:p>
          <a:p>
            <a:r>
              <a:rPr lang="en-GB" b="1" dirty="0"/>
              <a:t>1,400,000</a:t>
            </a:r>
            <a:r>
              <a:rPr lang="en-GB" dirty="0"/>
              <a:t> </a:t>
            </a:r>
            <a:r>
              <a:rPr lang="en-GB" sz="1800" dirty="0"/>
              <a:t>Earthworms that can be found in an acre of cropland</a:t>
            </a:r>
            <a:endParaRPr lang="en-GB" dirty="0"/>
          </a:p>
          <a:p>
            <a:r>
              <a:rPr lang="en-GB" b="1" dirty="0"/>
              <a:t>20,000</a:t>
            </a:r>
            <a:r>
              <a:rPr lang="en-GB" dirty="0"/>
              <a:t> </a:t>
            </a:r>
            <a:r>
              <a:rPr lang="en-GB" sz="1800" dirty="0"/>
              <a:t>Pounds of total living matter in the top six inches of an acre of soil</a:t>
            </a:r>
            <a:endParaRPr lang="en-GB" dirty="0"/>
          </a:p>
          <a:p>
            <a:r>
              <a:rPr lang="en-GB" b="1" dirty="0"/>
              <a:t>10 </a:t>
            </a:r>
            <a:r>
              <a:rPr lang="en-GB" sz="1800" dirty="0"/>
              <a:t>Percent of the world’s carbon dioxide emissions stored in soil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4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>
            <a:spLocks noGrp="1"/>
          </p:cNvSpPr>
          <p:nvPr>
            <p:ph type="ctrTitle"/>
          </p:nvPr>
        </p:nvSpPr>
        <p:spPr>
          <a:xfrm>
            <a:off x="3522689" y="1991850"/>
            <a:ext cx="5240561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1155CC"/>
                </a:solidFill>
              </a:rPr>
              <a:t>The Physical Environment</a:t>
            </a:r>
            <a:endParaRPr b="1" dirty="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Lesson </a:t>
            </a:r>
            <a:r>
              <a:rPr lang="en-GB" sz="4800" dirty="0"/>
              <a:t>7</a:t>
            </a:r>
            <a:r>
              <a:rPr lang="en" sz="4800" dirty="0"/>
              <a:t>. </a:t>
            </a:r>
            <a:br>
              <a:rPr lang="en" sz="4800" dirty="0"/>
            </a:br>
            <a:r>
              <a:rPr lang="en" sz="4800" dirty="0"/>
              <a:t>Soil and Vegetation</a:t>
            </a:r>
            <a:endParaRPr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>
            <a:spLocks noGrp="1"/>
          </p:cNvSpPr>
          <p:nvPr>
            <p:ph type="ctrTitle"/>
          </p:nvPr>
        </p:nvSpPr>
        <p:spPr>
          <a:xfrm>
            <a:off x="494900" y="-354550"/>
            <a:ext cx="82707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</a:rPr>
              <a:t>Lesson 7. </a:t>
            </a:r>
            <a:endParaRPr b="1" dirty="0">
              <a:solidFill>
                <a:srgbClr val="1155CC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155CC"/>
                </a:solidFill>
              </a:rPr>
              <a:t>Soil and Vegetation</a:t>
            </a:r>
            <a:endParaRPr b="1" dirty="0">
              <a:solidFill>
                <a:srgbClr val="1155CC"/>
              </a:solidFill>
            </a:endParaRPr>
          </a:p>
        </p:txBody>
      </p:sp>
      <p:sp>
        <p:nvSpPr>
          <p:cNvPr id="203" name="Google Shape;203;p41"/>
          <p:cNvSpPr txBox="1">
            <a:spLocks noGrp="1"/>
          </p:cNvSpPr>
          <p:nvPr>
            <p:ph type="subTitle" idx="1"/>
          </p:nvPr>
        </p:nvSpPr>
        <p:spPr>
          <a:xfrm>
            <a:off x="4811843" y="2070478"/>
            <a:ext cx="4209082" cy="28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315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rgbClr val="000000"/>
                </a:solidFill>
                <a:latin typeface="Century Gothic Regular" charset="0"/>
                <a:ea typeface="Century Gothic Regular" charset="0"/>
                <a:cs typeface="Century Gothic Regular" charset="0"/>
                <a:sym typeface="Montserrat"/>
              </a:rPr>
              <a:t>Learning Goals:</a:t>
            </a:r>
            <a:endParaRPr sz="2400" b="1" u="sng" dirty="0">
              <a:solidFill>
                <a:srgbClr val="000000"/>
              </a:solidFill>
              <a:latin typeface="Century Gothic Regular" charset="0"/>
              <a:ea typeface="Century Gothic Regular" charset="0"/>
              <a:cs typeface="Century Gothic Regular" charset="0"/>
              <a:sym typeface="Montserrat"/>
            </a:endParaRPr>
          </a:p>
          <a:p>
            <a:pPr lvl="0" algn="l">
              <a:spcBef>
                <a:spcPts val="600"/>
              </a:spcBef>
              <a:buClr>
                <a:srgbClr val="000000"/>
              </a:buClr>
              <a:buSzPts val="2000"/>
              <a:buFont typeface="Montserrat"/>
              <a:buAutoNum type="arabicPeriod"/>
            </a:pPr>
            <a:r>
              <a:rPr lang="en-GB" sz="2000" dirty="0">
                <a:solidFill>
                  <a:srgbClr val="000000"/>
                </a:solidFill>
                <a:sym typeface="Montserrat"/>
              </a:rPr>
              <a:t>Name Canada’s seven vegetation regions. </a:t>
            </a:r>
          </a:p>
          <a:p>
            <a:pPr lvl="0" algn="l">
              <a:spcBef>
                <a:spcPts val="600"/>
              </a:spcBef>
              <a:buClr>
                <a:srgbClr val="000000"/>
              </a:buClr>
              <a:buSzPts val="2000"/>
              <a:buFont typeface="Montserrat"/>
              <a:buAutoNum type="arabicPeriod"/>
            </a:pPr>
            <a:r>
              <a:rPr lang="en-GB" sz="2000" dirty="0">
                <a:solidFill>
                  <a:srgbClr val="000000"/>
                </a:solidFill>
                <a:sym typeface="Montserrat"/>
              </a:rPr>
              <a:t>Describe the seven vegetation regions. </a:t>
            </a:r>
          </a:p>
          <a:p>
            <a:pPr lvl="0" algn="l">
              <a:spcBef>
                <a:spcPts val="600"/>
              </a:spcBef>
              <a:buClr>
                <a:srgbClr val="000000"/>
              </a:buClr>
              <a:buSzPts val="2000"/>
              <a:buFont typeface="Montserrat"/>
              <a:buAutoNum type="arabicPeriod"/>
            </a:pPr>
            <a:r>
              <a:rPr lang="en-GB" sz="2000" dirty="0">
                <a:solidFill>
                  <a:srgbClr val="000000"/>
                </a:solidFill>
                <a:sym typeface="Montserrat"/>
              </a:rPr>
              <a:t>Describe and explain Canada’s climatic regions. </a:t>
            </a: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 Regular" charset="0"/>
              <a:ea typeface="Century Gothic Regular" charset="0"/>
              <a:cs typeface="Century Gothic Regular" charset="0"/>
              <a:sym typeface="Montserrat"/>
            </a:endParaRPr>
          </a:p>
          <a:p>
            <a:pPr marL="0" lvl="0" indent="0" algn="l" rtl="0">
              <a:lnSpc>
                <a:spcPct val="131595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 Regular" charset="0"/>
              <a:ea typeface="Century Gothic Regular" charset="0"/>
              <a:cs typeface="Century Gothic Regular" charset="0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521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AEDE1B-FCA7-B247-8CB3-41DB5479D5AB}"/>
              </a:ext>
            </a:extLst>
          </p:cNvPr>
          <p:cNvSpPr txBox="1">
            <a:spLocks/>
          </p:cNvSpPr>
          <p:nvPr/>
        </p:nvSpPr>
        <p:spPr>
          <a:xfrm>
            <a:off x="3342807" y="174873"/>
            <a:ext cx="567377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1" i="0" u="none" strike="noStrike" cap="none">
                <a:solidFill>
                  <a:schemeClr val="accent3"/>
                </a:solidFill>
                <a:latin typeface="Noteworthy Bold" charset="0"/>
                <a:ea typeface="Noteworthy Bold" charset="0"/>
                <a:cs typeface="Noteworthy Bold" charset="0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algn="ctr">
              <a:defRPr/>
            </a:pPr>
            <a:r>
              <a:rPr lang="en-US" sz="4400" dirty="0">
                <a:latin typeface="Noteworthy" panose="02000400000000000000" pitchFamily="2" charset="77"/>
                <a:ea typeface="Noteworthy" panose="02000400000000000000" pitchFamily="2" charset="77"/>
              </a:rPr>
              <a:t>Characteristics of Soil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E3B7EB-4142-9D45-A930-48D4C713B541}"/>
              </a:ext>
            </a:extLst>
          </p:cNvPr>
          <p:cNvSpPr txBox="1">
            <a:spLocks/>
          </p:cNvSpPr>
          <p:nvPr/>
        </p:nvSpPr>
        <p:spPr>
          <a:xfrm>
            <a:off x="2530058" y="1032273"/>
            <a:ext cx="6486525" cy="396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erriweather"/>
              <a:buChar char="⪢"/>
              <a:defRPr sz="1600" b="0" i="0" u="none" strike="noStrike" cap="none">
                <a:solidFill>
                  <a:schemeClr val="dk1"/>
                </a:solidFill>
                <a:latin typeface="Century Gothic Regular" charset="0"/>
                <a:ea typeface="Century Gothic Regular" charset="0"/>
                <a:cs typeface="Century Gothic Regular" charset="0"/>
                <a:sym typeface="Merriweather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defRPr/>
            </a:pPr>
            <a:r>
              <a:rPr lang="en-US" sz="1800" dirty="0">
                <a:latin typeface="Century Gothic" panose="020B0502020202020204" pitchFamily="34" charset="0"/>
              </a:rPr>
              <a:t>Soil is a naturally occurring, unconsolidated or loose material on the surface of the earth, capable of supporting life</a:t>
            </a:r>
          </a:p>
          <a:p>
            <a:pPr>
              <a:defRPr/>
            </a:pPr>
            <a:endParaRPr lang="en-US" sz="18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sz="1800" dirty="0">
                <a:latin typeface="Century Gothic" panose="020B0502020202020204" pitchFamily="34" charset="0"/>
              </a:rPr>
              <a:t>Soil is made up of four components (MOMA):</a:t>
            </a: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Minerals - </a:t>
            </a:r>
            <a:r>
              <a:rPr lang="en-US" sz="1800" dirty="0">
                <a:latin typeface="Century Gothic" panose="020B0502020202020204" pitchFamily="34" charset="0"/>
              </a:rPr>
              <a:t>come from a parent material (rock), provides nutrients to plants</a:t>
            </a: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Organic Material/ Bacteria- </a:t>
            </a:r>
            <a:r>
              <a:rPr lang="en-US" sz="1800" dirty="0">
                <a:latin typeface="Century Gothic" panose="020B0502020202020204" pitchFamily="34" charset="0"/>
              </a:rPr>
              <a:t>decaying materials release nutrients</a:t>
            </a: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Moisture-</a:t>
            </a:r>
            <a:r>
              <a:rPr lang="en-US" sz="1800" dirty="0">
                <a:latin typeface="Century Gothic" panose="020B0502020202020204" pitchFamily="34" charset="0"/>
              </a:rPr>
              <a:t> dissolves nutrients, decays organic materials</a:t>
            </a: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Air - </a:t>
            </a:r>
            <a:r>
              <a:rPr lang="en-US" sz="1800" dirty="0">
                <a:latin typeface="Century Gothic" panose="020B0502020202020204" pitchFamily="34" charset="0"/>
              </a:rPr>
              <a:t>roots need air pockets. Created by worms, insects, and small animals that burrow in the soil</a:t>
            </a:r>
          </a:p>
          <a:p>
            <a:pPr lvl="1">
              <a:defRPr/>
            </a:pPr>
            <a:endParaRPr lang="en-US" sz="1913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961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E3B7EB-4142-9D45-A930-48D4C713B541}"/>
              </a:ext>
            </a:extLst>
          </p:cNvPr>
          <p:cNvSpPr txBox="1">
            <a:spLocks/>
          </p:cNvSpPr>
          <p:nvPr/>
        </p:nvSpPr>
        <p:spPr>
          <a:xfrm>
            <a:off x="7396006" y="224852"/>
            <a:ext cx="1515646" cy="384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erriweather"/>
              <a:buChar char="⪢"/>
              <a:defRPr sz="1600" b="0" i="0" u="none" strike="noStrike" cap="none">
                <a:solidFill>
                  <a:schemeClr val="dk1"/>
                </a:solidFill>
                <a:latin typeface="Century Gothic Regular" charset="0"/>
                <a:ea typeface="Century Gothic Regular" charset="0"/>
                <a:cs typeface="Century Gothic Regular" charset="0"/>
                <a:sym typeface="Merriweather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"/>
              <a:buChar char="○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Merriweather"/>
              <a:buChar char="■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27000" indent="0">
              <a:buNone/>
              <a:defRPr/>
            </a:pPr>
            <a:r>
              <a:rPr lang="en-US" sz="1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Task 1. </a:t>
            </a: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Copy this diagram. </a:t>
            </a:r>
          </a:p>
          <a:p>
            <a:pPr>
              <a:defRPr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584200" lvl="1" indent="0">
              <a:buNone/>
              <a:defRPr/>
            </a:pPr>
            <a:endParaRPr lang="en-US" sz="1913" dirty="0">
              <a:latin typeface="American Typewriter" panose="02090604020004020304" pitchFamily="18" charset="77"/>
            </a:endParaRPr>
          </a:p>
        </p:txBody>
      </p:sp>
      <p:pic>
        <p:nvPicPr>
          <p:cNvPr id="1026" name="Picture 2" descr="Soil Profile | Class 7, Science, Soil">
            <a:extLst>
              <a:ext uri="{FF2B5EF4-FFF2-40B4-BE49-F238E27FC236}">
                <a16:creationId xmlns:a16="http://schemas.microsoft.com/office/drawing/2014/main" id="{4436FB15-40AE-FC4C-85A4-8A9793A3A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009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9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DCB4-2CEE-054C-8F40-5F38D42C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400" dirty="0">
                <a:latin typeface="Noteworthy" panose="02000400000000000000" pitchFamily="2" charset="77"/>
                <a:ea typeface="Noteworthy" panose="02000400000000000000" pitchFamily="2" charset="77"/>
              </a:rPr>
              <a:t>Vegetation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C15CF-125E-7949-8485-FD1B0F54E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4150" y="1333125"/>
            <a:ext cx="5720224" cy="3459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25" dirty="0">
                <a:latin typeface="Century Gothic" panose="020B0502020202020204" pitchFamily="34" charset="0"/>
              </a:rPr>
              <a:t>Canada has SEVEN main types of vegetation: </a:t>
            </a:r>
          </a:p>
          <a:p>
            <a:pPr>
              <a:defRPr/>
            </a:pPr>
            <a:endParaRPr lang="en-US" sz="2025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Tundra </a:t>
            </a: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Boreal Forest</a:t>
            </a: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Grassland and Parkland</a:t>
            </a: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West Coast Forest</a:t>
            </a: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Broad-leave Forest</a:t>
            </a: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Mixed Forest</a:t>
            </a: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Cordilleran Vegetation</a:t>
            </a:r>
          </a:p>
          <a:p>
            <a:pPr lvl="1">
              <a:defRPr/>
            </a:pPr>
            <a:endParaRPr lang="en-US" sz="1913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55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>
            <a:extLst>
              <a:ext uri="{FF2B5EF4-FFF2-40B4-BE49-F238E27FC236}">
                <a16:creationId xmlns:a16="http://schemas.microsoft.com/office/drawing/2014/main" id="{4BC64968-463F-564C-B0DF-CFF3AE6D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5731" cy="509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AF9AEF-F938-A646-B36A-3162547B44E4}"/>
              </a:ext>
            </a:extLst>
          </p:cNvPr>
          <p:cNvSpPr txBox="1">
            <a:spLocks/>
          </p:cNvSpPr>
          <p:nvPr/>
        </p:nvSpPr>
        <p:spPr>
          <a:xfrm>
            <a:off x="6385808" y="223853"/>
            <a:ext cx="2533339" cy="3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 b="0" i="0" u="none" strike="noStrike" cap="none">
                <a:solidFill>
                  <a:schemeClr val="dk1"/>
                </a:solidFill>
                <a:latin typeface="Century Gothic Regular" charset="0"/>
                <a:ea typeface="Century Gothic Regular" charset="0"/>
                <a:cs typeface="Century Gothic Regular" charset="0"/>
                <a:sym typeface="Merriweather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Century Gothic Regular" charset="0"/>
                <a:ea typeface="Century Gothic Regular" charset="0"/>
                <a:cs typeface="Century Gothic Regular" charset="0"/>
                <a:sym typeface="Merriweather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Century Gothic Regular" charset="0"/>
                <a:ea typeface="Century Gothic Regular" charset="0"/>
                <a:cs typeface="Century Gothic Regular" charset="0"/>
                <a:sym typeface="Merriweather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 b="0" i="0" u="none" strike="noStrike" cap="none">
                <a:solidFill>
                  <a:schemeClr val="dk1"/>
                </a:solidFill>
                <a:latin typeface="Century Gothic Regular" charset="0"/>
                <a:ea typeface="Century Gothic Regular" charset="0"/>
                <a:cs typeface="Century Gothic Regular" charset="0"/>
                <a:sym typeface="Merriweather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Century Gothic Regular" charset="0"/>
                <a:ea typeface="Century Gothic Regular" charset="0"/>
                <a:cs typeface="Century Gothic Regular" charset="0"/>
                <a:sym typeface="Merriweather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defRPr/>
            </a:pPr>
            <a:endParaRPr lang="en-US" sz="2025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Tundra </a:t>
            </a: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Boreal Forest</a:t>
            </a: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Grassland and Parkland</a:t>
            </a: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West Coast Forest</a:t>
            </a: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Broad-leave Forest</a:t>
            </a: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Mixed Forest</a:t>
            </a:r>
          </a:p>
          <a:p>
            <a:pPr>
              <a:defRPr/>
            </a:pPr>
            <a:r>
              <a:rPr lang="en-US" sz="2025" dirty="0">
                <a:solidFill>
                  <a:srgbClr val="FF0000"/>
                </a:solidFill>
                <a:latin typeface="Century Gothic" panose="020B0502020202020204" pitchFamily="34" charset="0"/>
              </a:rPr>
              <a:t>Cordilleran Vegetation</a:t>
            </a:r>
          </a:p>
          <a:p>
            <a:pPr lvl="1">
              <a:defRPr/>
            </a:pPr>
            <a:endParaRPr lang="en-US" sz="1913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368761"/>
      </p:ext>
    </p:extLst>
  </p:cSld>
  <p:clrMapOvr>
    <a:masterClrMapping/>
  </p:clrMapOvr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574</Words>
  <Application>Microsoft Macintosh PowerPoint</Application>
  <PresentationFormat>On-screen Show (16:9)</PresentationFormat>
  <Paragraphs>87</Paragraphs>
  <Slides>13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American Typewriter</vt:lpstr>
      <vt:lpstr>Arial</vt:lpstr>
      <vt:lpstr>Century Gothic</vt:lpstr>
      <vt:lpstr>Century Gothic Regular</vt:lpstr>
      <vt:lpstr>Kalam</vt:lpstr>
      <vt:lpstr>Merriweather</vt:lpstr>
      <vt:lpstr>Montserrat</vt:lpstr>
      <vt:lpstr>Noteworthy</vt:lpstr>
      <vt:lpstr>Noteworthy Bold</vt:lpstr>
      <vt:lpstr>Woodville template</vt:lpstr>
      <vt:lpstr>PowerPoint Presentation</vt:lpstr>
      <vt:lpstr>Starter:  Fun Facts About Soil! </vt:lpstr>
      <vt:lpstr>PowerPoint Presentation</vt:lpstr>
      <vt:lpstr>The Physical Environment  Lesson 7.  Soil and Vegetation</vt:lpstr>
      <vt:lpstr>Lesson 7.  Soil and Vegetation</vt:lpstr>
      <vt:lpstr>PowerPoint Presentation</vt:lpstr>
      <vt:lpstr>PowerPoint Presentation</vt:lpstr>
      <vt:lpstr>Vegetation Patterns</vt:lpstr>
      <vt:lpstr>PowerPoint Presentation</vt:lpstr>
      <vt:lpstr>Vegetations Regions</vt:lpstr>
      <vt:lpstr>Ecozones</vt:lpstr>
      <vt:lpstr>Ecozones</vt:lpstr>
      <vt:lpstr>Review: Regions Web Quest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ncparsons@outlook.com</cp:lastModifiedBy>
  <cp:revision>19</cp:revision>
  <dcterms:modified xsi:type="dcterms:W3CDTF">2022-10-24T17:31:24Z</dcterms:modified>
</cp:coreProperties>
</file>