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50"/>
  </p:notesMasterIdLst>
  <p:sldIdLst>
    <p:sldId id="285" r:id="rId2"/>
    <p:sldId id="315" r:id="rId3"/>
    <p:sldId id="286" r:id="rId4"/>
    <p:sldId id="287" r:id="rId5"/>
    <p:sldId id="378" r:id="rId6"/>
    <p:sldId id="268" r:id="rId7"/>
    <p:sldId id="269" r:id="rId8"/>
    <p:sldId id="270" r:id="rId9"/>
    <p:sldId id="379" r:id="rId10"/>
    <p:sldId id="380" r:id="rId11"/>
    <p:sldId id="381" r:id="rId12"/>
    <p:sldId id="274" r:id="rId13"/>
    <p:sldId id="382" r:id="rId14"/>
    <p:sldId id="383" r:id="rId15"/>
    <p:sldId id="384" r:id="rId16"/>
    <p:sldId id="309" r:id="rId17"/>
    <p:sldId id="308" r:id="rId18"/>
    <p:sldId id="278" r:id="rId19"/>
    <p:sldId id="279" r:id="rId20"/>
    <p:sldId id="280" r:id="rId21"/>
    <p:sldId id="281" r:id="rId22"/>
    <p:sldId id="282" r:id="rId23"/>
    <p:sldId id="283" r:id="rId24"/>
    <p:sldId id="284" r:id="rId25"/>
    <p:sldId id="385" r:id="rId26"/>
    <p:sldId id="388" r:id="rId27"/>
    <p:sldId id="386" r:id="rId28"/>
    <p:sldId id="387" r:id="rId29"/>
    <p:sldId id="288" r:id="rId30"/>
    <p:sldId id="289" r:id="rId31"/>
    <p:sldId id="290" r:id="rId32"/>
    <p:sldId id="291" r:id="rId33"/>
    <p:sldId id="293" r:id="rId34"/>
    <p:sldId id="294" r:id="rId35"/>
    <p:sldId id="295" r:id="rId36"/>
    <p:sldId id="296" r:id="rId37"/>
    <p:sldId id="297" r:id="rId38"/>
    <p:sldId id="298" r:id="rId39"/>
    <p:sldId id="299" r:id="rId40"/>
    <p:sldId id="389" r:id="rId41"/>
    <p:sldId id="300" r:id="rId42"/>
    <p:sldId id="301" r:id="rId43"/>
    <p:sldId id="302" r:id="rId44"/>
    <p:sldId id="303" r:id="rId45"/>
    <p:sldId id="304" r:id="rId46"/>
    <p:sldId id="305" r:id="rId47"/>
    <p:sldId id="316" r:id="rId48"/>
    <p:sldId id="31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89493"/>
  </p:normalViewPr>
  <p:slideViewPr>
    <p:cSldViewPr>
      <p:cViewPr varScale="1">
        <p:scale>
          <a:sx n="61" d="100"/>
          <a:sy n="61" d="100"/>
        </p:scale>
        <p:origin x="131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54621-D4DD-764A-BFF8-F97D862DDCDB}" type="datetimeFigureOut">
              <a:rPr lang="en-US" smtClean="0"/>
              <a:t>2/23/23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181AA-E861-CE4E-8F2A-8403FF31E192}" type="slidenum">
              <a:rPr lang="en-US" smtClean="0"/>
              <a:t>‹#›</a:t>
            </a:fld>
            <a:endParaRPr lang="en-US"/>
          </a:p>
        </p:txBody>
      </p:sp>
    </p:spTree>
    <p:extLst>
      <p:ext uri="{BB962C8B-B14F-4D97-AF65-F5344CB8AC3E}">
        <p14:creationId xmlns:p14="http://schemas.microsoft.com/office/powerpoint/2010/main" val="34270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r>
              <a:rPr lang="en-US" baseline="0" dirty="0"/>
              <a:t> Bring in some items for the class to sell! Or use items from </a:t>
            </a:r>
            <a:r>
              <a:rPr lang="en-US" baseline="0"/>
              <a:t>your classroom. </a:t>
            </a:r>
            <a:endParaRPr lang="en-US" dirty="0"/>
          </a:p>
        </p:txBody>
      </p:sp>
      <p:sp>
        <p:nvSpPr>
          <p:cNvPr id="4" name="Slide Number Placeholder 3"/>
          <p:cNvSpPr>
            <a:spLocks noGrp="1"/>
          </p:cNvSpPr>
          <p:nvPr>
            <p:ph type="sldNum" sz="quarter" idx="10"/>
          </p:nvPr>
        </p:nvSpPr>
        <p:spPr/>
        <p:txBody>
          <a:bodyPr/>
          <a:lstStyle/>
          <a:p>
            <a:fld id="{25F50F88-B95B-48F3-923D-D533A6DE6D91}" type="slidenum">
              <a:rPr lang="en-US" smtClean="0"/>
              <a:t>2</a:t>
            </a:fld>
            <a:endParaRPr lang="en-US"/>
          </a:p>
        </p:txBody>
      </p:sp>
    </p:spTree>
    <p:extLst>
      <p:ext uri="{BB962C8B-B14F-4D97-AF65-F5344CB8AC3E}">
        <p14:creationId xmlns:p14="http://schemas.microsoft.com/office/powerpoint/2010/main" val="190071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Lesson 2 Marketing Mix</a:t>
            </a:r>
            <a:r>
              <a:rPr lang="en-US" baseline="0" dirty="0"/>
              <a:t> Handout (use as a resource for notes as you go through </a:t>
            </a:r>
            <a:r>
              <a:rPr lang="en-US" baseline="0" dirty="0" err="1"/>
              <a:t>powerpoint</a:t>
            </a:r>
            <a:r>
              <a:rPr lang="en-US" baseline="0" dirty="0"/>
              <a:t> (slides 8-45). </a:t>
            </a:r>
            <a:endParaRPr lang="en-US" dirty="0"/>
          </a:p>
        </p:txBody>
      </p:sp>
      <p:sp>
        <p:nvSpPr>
          <p:cNvPr id="4" name="Slide Number Placeholder 3"/>
          <p:cNvSpPr>
            <a:spLocks noGrp="1"/>
          </p:cNvSpPr>
          <p:nvPr>
            <p:ph type="sldNum" sz="quarter" idx="10"/>
          </p:nvPr>
        </p:nvSpPr>
        <p:spPr/>
        <p:txBody>
          <a:bodyPr/>
          <a:lstStyle/>
          <a:p>
            <a:fld id="{25F50F88-B95B-48F3-923D-D533A6DE6D91}" type="slidenum">
              <a:rPr lang="en-US" smtClean="0"/>
              <a:t>7</a:t>
            </a:fld>
            <a:endParaRPr lang="en-US"/>
          </a:p>
        </p:txBody>
      </p:sp>
    </p:spTree>
    <p:extLst>
      <p:ext uri="{BB962C8B-B14F-4D97-AF65-F5344CB8AC3E}">
        <p14:creationId xmlns:p14="http://schemas.microsoft.com/office/powerpoint/2010/main" val="182072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Lesson 8 Marketing Mix Handout </a:t>
            </a:r>
          </a:p>
        </p:txBody>
      </p:sp>
      <p:sp>
        <p:nvSpPr>
          <p:cNvPr id="4" name="Slide Number Placeholder 3"/>
          <p:cNvSpPr>
            <a:spLocks noGrp="1"/>
          </p:cNvSpPr>
          <p:nvPr>
            <p:ph type="sldNum" sz="quarter" idx="10"/>
          </p:nvPr>
        </p:nvSpPr>
        <p:spPr/>
        <p:txBody>
          <a:bodyPr/>
          <a:lstStyle/>
          <a:p>
            <a:fld id="{25F50F88-B95B-48F3-923D-D533A6DE6D91}" type="slidenum">
              <a:rPr lang="en-US" smtClean="0"/>
              <a:t>9</a:t>
            </a:fld>
            <a:endParaRPr lang="en-US"/>
          </a:p>
        </p:txBody>
      </p:sp>
    </p:spTree>
    <p:extLst>
      <p:ext uri="{BB962C8B-B14F-4D97-AF65-F5344CB8AC3E}">
        <p14:creationId xmlns:p14="http://schemas.microsoft.com/office/powerpoint/2010/main" val="27545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r>
              <a:rPr lang="en-US" baseline="0" dirty="0"/>
              <a:t> for definition match up (slides 11-18)</a:t>
            </a:r>
            <a:endParaRPr lang="en-US" dirty="0"/>
          </a:p>
        </p:txBody>
      </p:sp>
      <p:sp>
        <p:nvSpPr>
          <p:cNvPr id="4" name="Slide Number Placeholder 3"/>
          <p:cNvSpPr>
            <a:spLocks noGrp="1"/>
          </p:cNvSpPr>
          <p:nvPr>
            <p:ph type="sldNum" sz="quarter" idx="10"/>
          </p:nvPr>
        </p:nvSpPr>
        <p:spPr/>
        <p:txBody>
          <a:bodyPr/>
          <a:lstStyle/>
          <a:p>
            <a:fld id="{25F50F88-B95B-48F3-923D-D533A6DE6D91}" type="slidenum">
              <a:rPr lang="en-US" smtClean="0"/>
              <a:t>10</a:t>
            </a:fld>
            <a:endParaRPr lang="en-US"/>
          </a:p>
        </p:txBody>
      </p:sp>
    </p:spTree>
    <p:extLst>
      <p:ext uri="{BB962C8B-B14F-4D97-AF65-F5344CB8AC3E}">
        <p14:creationId xmlns:p14="http://schemas.microsoft.com/office/powerpoint/2010/main" val="16815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McDonalds as the example for the pricing strategies examples column. </a:t>
            </a:r>
          </a:p>
        </p:txBody>
      </p:sp>
      <p:sp>
        <p:nvSpPr>
          <p:cNvPr id="4" name="Slide Number Placeholder 3"/>
          <p:cNvSpPr>
            <a:spLocks noGrp="1"/>
          </p:cNvSpPr>
          <p:nvPr>
            <p:ph type="sldNum" sz="quarter" idx="10"/>
          </p:nvPr>
        </p:nvSpPr>
        <p:spPr/>
        <p:txBody>
          <a:bodyPr/>
          <a:lstStyle/>
          <a:p>
            <a:fld id="{25F50F88-B95B-48F3-923D-D533A6DE6D91}" type="slidenum">
              <a:rPr lang="en-US" smtClean="0"/>
              <a:t>18</a:t>
            </a:fld>
            <a:endParaRPr lang="en-US"/>
          </a:p>
        </p:txBody>
      </p:sp>
    </p:spTree>
    <p:extLst>
      <p:ext uri="{BB962C8B-B14F-4D97-AF65-F5344CB8AC3E}">
        <p14:creationId xmlns:p14="http://schemas.microsoft.com/office/powerpoint/2010/main" val="37158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to McDonalds pricing question </a:t>
            </a:r>
          </a:p>
        </p:txBody>
      </p:sp>
      <p:sp>
        <p:nvSpPr>
          <p:cNvPr id="4" name="Slide Number Placeholder 3"/>
          <p:cNvSpPr>
            <a:spLocks noGrp="1"/>
          </p:cNvSpPr>
          <p:nvPr>
            <p:ph type="sldNum" sz="quarter" idx="10"/>
          </p:nvPr>
        </p:nvSpPr>
        <p:spPr/>
        <p:txBody>
          <a:bodyPr/>
          <a:lstStyle/>
          <a:p>
            <a:fld id="{25F50F88-B95B-48F3-923D-D533A6DE6D91}" type="slidenum">
              <a:rPr lang="en-US" smtClean="0"/>
              <a:t>19</a:t>
            </a:fld>
            <a:endParaRPr lang="en-US"/>
          </a:p>
        </p:txBody>
      </p:sp>
    </p:spTree>
    <p:extLst>
      <p:ext uri="{BB962C8B-B14F-4D97-AF65-F5344CB8AC3E}">
        <p14:creationId xmlns:p14="http://schemas.microsoft.com/office/powerpoint/2010/main" val="177274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r>
              <a:rPr lang="en-US" baseline="0" dirty="0"/>
              <a:t> Lesson 8 We all Scream for Ice Cream Task </a:t>
            </a:r>
            <a:endParaRPr lang="en-US" dirty="0"/>
          </a:p>
        </p:txBody>
      </p:sp>
      <p:sp>
        <p:nvSpPr>
          <p:cNvPr id="4" name="Slide Number Placeholder 3"/>
          <p:cNvSpPr>
            <a:spLocks noGrp="1"/>
          </p:cNvSpPr>
          <p:nvPr>
            <p:ph type="sldNum" sz="quarter" idx="10"/>
          </p:nvPr>
        </p:nvSpPr>
        <p:spPr/>
        <p:txBody>
          <a:bodyPr/>
          <a:lstStyle/>
          <a:p>
            <a:fld id="{25F50F88-B95B-48F3-923D-D533A6DE6D91}" type="slidenum">
              <a:rPr lang="en-US" smtClean="0"/>
              <a:t>47</a:t>
            </a:fld>
            <a:endParaRPr lang="en-US"/>
          </a:p>
        </p:txBody>
      </p:sp>
    </p:spTree>
    <p:extLst>
      <p:ext uri="{BB962C8B-B14F-4D97-AF65-F5344CB8AC3E}">
        <p14:creationId xmlns:p14="http://schemas.microsoft.com/office/powerpoint/2010/main" val="218082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50F88-B95B-48F3-923D-D533A6DE6D91}" type="slidenum">
              <a:rPr lang="en-US" smtClean="0"/>
              <a:t>48</a:t>
            </a:fld>
            <a:endParaRPr lang="en-US"/>
          </a:p>
        </p:txBody>
      </p:sp>
    </p:spTree>
    <p:extLst>
      <p:ext uri="{BB962C8B-B14F-4D97-AF65-F5344CB8AC3E}">
        <p14:creationId xmlns:p14="http://schemas.microsoft.com/office/powerpoint/2010/main" val="334138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42D1F9-912C-4C41-ABDF-A94D9BB156F7}"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215434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42D1F9-912C-4C41-ABDF-A94D9BB156F7}" type="datetimeFigureOut">
              <a:rPr lang="en-US" smtClean="0"/>
              <a:t>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254024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4F42D1F9-912C-4C41-ABDF-A94D9BB156F7}"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4067374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4F42D1F9-912C-4C41-ABDF-A94D9BB156F7}" type="datetimeFigureOut">
              <a:rPr lang="en-US" smtClean="0"/>
              <a:t>2/23/23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3960778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2D1F9-912C-4C41-ABDF-A94D9BB156F7}"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4056088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2D1F9-912C-4C41-ABDF-A94D9BB156F7}"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414850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pPr lvl="0"/>
            <a:endParaRPr lang="en-GB"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BC604F-739E-46EE-BA36-1A04ED79BD9E}" type="slidenum">
              <a:rPr lang="en-US"/>
              <a:pPr>
                <a:defRPr/>
              </a:pPr>
              <a:t>‹#›</a:t>
            </a:fld>
            <a:endParaRPr lang="en-US"/>
          </a:p>
        </p:txBody>
      </p:sp>
    </p:spTree>
    <p:extLst>
      <p:ext uri="{BB962C8B-B14F-4D97-AF65-F5344CB8AC3E}">
        <p14:creationId xmlns:p14="http://schemas.microsoft.com/office/powerpoint/2010/main" val="3262604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685800" y="2057400"/>
            <a:ext cx="7772400" cy="4114800"/>
          </a:xfrm>
        </p:spPr>
        <p:txBody>
          <a:bodyPr>
            <a:normAutofit/>
          </a:bodyPr>
          <a:lstStyle/>
          <a:p>
            <a:pPr lvl="0"/>
            <a:endParaRPr lang="en-GB" noProof="0"/>
          </a:p>
        </p:txBody>
      </p:sp>
      <p:sp>
        <p:nvSpPr>
          <p:cNvPr id="4" name="Date Placeholder 3"/>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24600"/>
            <a:ext cx="1905000" cy="457200"/>
          </a:xfrm>
        </p:spPr>
        <p:txBody>
          <a:bodyPr/>
          <a:lstStyle>
            <a:lvl1pPr>
              <a:defRPr/>
            </a:lvl1pPr>
          </a:lstStyle>
          <a:p>
            <a:pPr>
              <a:defRPr/>
            </a:pPr>
            <a:fld id="{B50D616C-7DE3-4B44-B035-A14AC78247D7}" type="slidenum">
              <a:rPr lang="en-US"/>
              <a:pPr>
                <a:defRPr/>
              </a:pPr>
              <a:t>‹#›</a:t>
            </a:fld>
            <a:endParaRPr lang="en-US"/>
          </a:p>
        </p:txBody>
      </p:sp>
    </p:spTree>
    <p:extLst>
      <p:ext uri="{BB962C8B-B14F-4D97-AF65-F5344CB8AC3E}">
        <p14:creationId xmlns:p14="http://schemas.microsoft.com/office/powerpoint/2010/main" val="3876141898"/>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2D1F9-912C-4C41-ABDF-A94D9BB156F7}"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34647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42D1F9-912C-4C41-ABDF-A94D9BB156F7}" type="datetimeFigureOut">
              <a:rPr lang="en-US" smtClean="0"/>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236003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42D1F9-912C-4C41-ABDF-A94D9BB156F7}" type="datetimeFigureOut">
              <a:rPr lang="en-US" smtClean="0"/>
              <a:t>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260669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42D1F9-912C-4C41-ABDF-A94D9BB156F7}" type="datetimeFigureOut">
              <a:rPr lang="en-US" smtClean="0"/>
              <a:t>2/23/23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50994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42D1F9-912C-4C41-ABDF-A94D9BB156F7}" type="datetimeFigureOut">
              <a:rPr lang="en-US" smtClean="0"/>
              <a:t>2/23/23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81233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2D1F9-912C-4C41-ABDF-A94D9BB156F7}" type="datetimeFigureOut">
              <a:rPr lang="en-US" smtClean="0"/>
              <a:t>2/23/23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395516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42D1F9-912C-4C41-ABDF-A94D9BB156F7}" type="datetimeFigureOut">
              <a:rPr lang="en-US" smtClean="0"/>
              <a:t>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385958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4F42D1F9-912C-4C41-ABDF-A94D9BB156F7}" type="datetimeFigureOut">
              <a:rPr lang="en-US" smtClean="0"/>
              <a:t>2/23/23</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25417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4F42D1F9-912C-4C41-ABDF-A94D9BB156F7}" type="datetimeFigureOut">
              <a:rPr lang="en-US" smtClean="0"/>
              <a:t>2/23/23</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CB8B628A-F351-4309-B80E-B83B52B11372}" type="slidenum">
              <a:rPr lang="en-US" smtClean="0"/>
              <a:t>‹#›</a:t>
            </a:fld>
            <a:endParaRPr lang="en-US"/>
          </a:p>
        </p:txBody>
      </p:sp>
    </p:spTree>
    <p:extLst>
      <p:ext uri="{BB962C8B-B14F-4D97-AF65-F5344CB8AC3E}">
        <p14:creationId xmlns:p14="http://schemas.microsoft.com/office/powerpoint/2010/main" val="705810767"/>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PmrTDZy3f2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3.bp.blogspot.com/_FC2yM8LQuLE/STVn1zTQtVI/AAAAAAAAAB4/9MNw7ccT96I/s1600-h/20061213mcdonalds.gif"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BD8707-9F21-BE43-969B-393CD162EA0D}"/>
              </a:ext>
            </a:extLst>
          </p:cNvPr>
          <p:cNvSpPr>
            <a:spLocks noGrp="1"/>
          </p:cNvSpPr>
          <p:nvPr>
            <p:ph type="subTitle" idx="1"/>
          </p:nvPr>
        </p:nvSpPr>
        <p:spPr>
          <a:xfrm>
            <a:off x="808831" y="5562600"/>
            <a:ext cx="7526338" cy="990599"/>
          </a:xfrm>
        </p:spPr>
        <p:txBody>
          <a:bodyPr>
            <a:noAutofit/>
          </a:bodyPr>
          <a:lstStyle/>
          <a:p>
            <a:r>
              <a:rPr lang="en-US" sz="4400" b="1" dirty="0"/>
              <a:t>Notes for use</a:t>
            </a:r>
          </a:p>
        </p:txBody>
      </p:sp>
      <p:pic>
        <p:nvPicPr>
          <p:cNvPr id="7" name="Picture 6">
            <a:extLst>
              <a:ext uri="{FF2B5EF4-FFF2-40B4-BE49-F238E27FC236}">
                <a16:creationId xmlns:a16="http://schemas.microsoft.com/office/drawing/2014/main" id="{0B19B439-0757-8E47-AFBD-940E014F2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 y="1"/>
            <a:ext cx="9140687" cy="5204510"/>
          </a:xfrm>
          <a:prstGeom prst="rect">
            <a:avLst/>
          </a:prstGeom>
        </p:spPr>
      </p:pic>
    </p:spTree>
    <p:extLst>
      <p:ext uri="{BB962C8B-B14F-4D97-AF65-F5344CB8AC3E}">
        <p14:creationId xmlns:p14="http://schemas.microsoft.com/office/powerpoint/2010/main" val="43048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GB"/>
              <a:t>Competitive pricing</a:t>
            </a:r>
          </a:p>
        </p:txBody>
      </p:sp>
      <p:sp>
        <p:nvSpPr>
          <p:cNvPr id="16386" name="Rectangle 3"/>
          <p:cNvSpPr>
            <a:spLocks noGrp="1" noChangeArrowheads="1"/>
          </p:cNvSpPr>
          <p:nvPr>
            <p:ph idx="1"/>
          </p:nvPr>
        </p:nvSpPr>
        <p:spPr/>
        <p:txBody>
          <a:bodyPr>
            <a:normAutofit/>
          </a:bodyPr>
          <a:lstStyle/>
          <a:p>
            <a:pPr eaLnBrk="1" hangingPunct="1"/>
            <a:r>
              <a:rPr lang="en-GB" sz="2400" dirty="0"/>
              <a:t>Where the amount of competition in the market is strong so customers have a wide choice of suppliers to buy from businesses must </a:t>
            </a:r>
            <a:r>
              <a:rPr lang="en-GB" sz="2400" dirty="0">
                <a:solidFill>
                  <a:srgbClr val="FF0000"/>
                </a:solidFill>
              </a:rPr>
              <a:t>set their prices close to the prices of competitors</a:t>
            </a:r>
            <a:r>
              <a:rPr lang="en-GB" sz="2400" dirty="0"/>
              <a:t>, having regard to the quality of the product and any unique selling points (USPs)</a:t>
            </a:r>
          </a:p>
        </p:txBody>
      </p:sp>
    </p:spTree>
    <p:extLst>
      <p:ext uri="{BB962C8B-B14F-4D97-AF65-F5344CB8AC3E}">
        <p14:creationId xmlns:p14="http://schemas.microsoft.com/office/powerpoint/2010/main" val="8195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fontAlgn="auto" hangingPunct="1">
              <a:spcAft>
                <a:spcPts val="0"/>
              </a:spcAft>
              <a:defRPr/>
            </a:pPr>
            <a:r>
              <a:rPr lang="en-GB"/>
              <a:t>Cost-plus pricing</a:t>
            </a:r>
          </a:p>
        </p:txBody>
      </p:sp>
      <p:sp>
        <p:nvSpPr>
          <p:cNvPr id="15362" name="Rectangle 3"/>
          <p:cNvSpPr>
            <a:spLocks noGrp="1" noChangeArrowheads="1"/>
          </p:cNvSpPr>
          <p:nvPr>
            <p:ph idx="1"/>
          </p:nvPr>
        </p:nvSpPr>
        <p:spPr/>
        <p:txBody>
          <a:bodyPr>
            <a:normAutofit/>
          </a:bodyPr>
          <a:lstStyle/>
          <a:p>
            <a:pPr eaLnBrk="1" hangingPunct="1"/>
            <a:r>
              <a:rPr lang="en-GB" sz="2400" dirty="0"/>
              <a:t>This is the simplest pricing strategy and is </a:t>
            </a:r>
            <a:r>
              <a:rPr lang="en-GB" sz="2400" dirty="0">
                <a:solidFill>
                  <a:srgbClr val="FF0000"/>
                </a:solidFill>
              </a:rPr>
              <a:t>aimed at ensuring the business covers its costs and makes an acceptable profit</a:t>
            </a:r>
            <a:r>
              <a:rPr lang="en-GB" sz="2400" dirty="0"/>
              <a:t>. The total costs of producing one unit of the product are calculated to which is added the required profit margin. This gives the selling price.</a:t>
            </a:r>
          </a:p>
        </p:txBody>
      </p:sp>
    </p:spTree>
    <p:extLst>
      <p:ext uri="{BB962C8B-B14F-4D97-AF65-F5344CB8AC3E}">
        <p14:creationId xmlns:p14="http://schemas.microsoft.com/office/powerpoint/2010/main" val="157805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fontAlgn="auto" hangingPunct="1">
              <a:spcAft>
                <a:spcPts val="0"/>
              </a:spcAft>
              <a:defRPr/>
            </a:pPr>
            <a:r>
              <a:rPr lang="en-GB"/>
              <a:t>Penetration pricing</a:t>
            </a:r>
          </a:p>
        </p:txBody>
      </p:sp>
      <p:sp>
        <p:nvSpPr>
          <p:cNvPr id="17410" name="Rectangle 3"/>
          <p:cNvSpPr>
            <a:spLocks noGrp="1" noChangeArrowheads="1"/>
          </p:cNvSpPr>
          <p:nvPr>
            <p:ph idx="1"/>
          </p:nvPr>
        </p:nvSpPr>
        <p:spPr/>
        <p:txBody>
          <a:bodyPr>
            <a:normAutofit/>
          </a:bodyPr>
          <a:lstStyle/>
          <a:p>
            <a:pPr eaLnBrk="1" hangingPunct="1">
              <a:lnSpc>
                <a:spcPct val="90000"/>
              </a:lnSpc>
            </a:pPr>
            <a:r>
              <a:rPr lang="en-GB" sz="2400" dirty="0"/>
              <a:t>In penetration pricing the </a:t>
            </a:r>
            <a:r>
              <a:rPr lang="en-GB" sz="2400" dirty="0">
                <a:solidFill>
                  <a:srgbClr val="FF0000"/>
                </a:solidFill>
              </a:rPr>
              <a:t>product’s price is set significantly lower than any competitors’ prices when the product first enters the market</a:t>
            </a:r>
            <a:endParaRPr lang="en-GB" sz="2400" dirty="0"/>
          </a:p>
          <a:p>
            <a:pPr eaLnBrk="1" hangingPunct="1">
              <a:lnSpc>
                <a:spcPct val="90000"/>
              </a:lnSpc>
            </a:pPr>
            <a:r>
              <a:rPr lang="en-GB" sz="2400" dirty="0"/>
              <a:t>This pricing strategy may be used where the objective is to enter or capture a larger share of the market, but may yield a low profit or even a loss in the short run. </a:t>
            </a:r>
          </a:p>
          <a:p>
            <a:pPr eaLnBrk="1" hangingPunct="1">
              <a:lnSpc>
                <a:spcPct val="90000"/>
              </a:lnSpc>
            </a:pPr>
            <a:r>
              <a:rPr lang="en-GB" sz="2400" dirty="0">
                <a:solidFill>
                  <a:srgbClr val="FF0000"/>
                </a:solidFill>
              </a:rPr>
              <a:t>The price is usually raised later</a:t>
            </a:r>
          </a:p>
        </p:txBody>
      </p:sp>
    </p:spTree>
    <p:extLst>
      <p:ext uri="{BB962C8B-B14F-4D97-AF65-F5344CB8AC3E}">
        <p14:creationId xmlns:p14="http://schemas.microsoft.com/office/powerpoint/2010/main" val="98269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fontAlgn="auto" hangingPunct="1">
              <a:spcAft>
                <a:spcPts val="0"/>
              </a:spcAft>
              <a:defRPr/>
            </a:pPr>
            <a:r>
              <a:rPr lang="en-GB"/>
              <a:t>Price skimming</a:t>
            </a:r>
          </a:p>
        </p:txBody>
      </p:sp>
      <p:sp>
        <p:nvSpPr>
          <p:cNvPr id="18434" name="Rectangle 3"/>
          <p:cNvSpPr>
            <a:spLocks noGrp="1" noChangeArrowheads="1"/>
          </p:cNvSpPr>
          <p:nvPr>
            <p:ph idx="1"/>
          </p:nvPr>
        </p:nvSpPr>
        <p:spPr/>
        <p:txBody>
          <a:bodyPr>
            <a:normAutofit/>
          </a:bodyPr>
          <a:lstStyle/>
          <a:p>
            <a:pPr eaLnBrk="1" hangingPunct="1"/>
            <a:r>
              <a:rPr lang="en-GB" sz="2400" dirty="0">
                <a:solidFill>
                  <a:srgbClr val="FF0000"/>
                </a:solidFill>
              </a:rPr>
              <a:t>Where a new product is likely to generate a high volume of initial sales (because it </a:t>
            </a:r>
            <a:r>
              <a:rPr lang="en-GB" sz="2400" i="1" dirty="0">
                <a:solidFill>
                  <a:srgbClr val="FF0000"/>
                </a:solidFill>
              </a:rPr>
              <a:t>is</a:t>
            </a:r>
            <a:r>
              <a:rPr lang="en-GB" sz="2400" dirty="0">
                <a:solidFill>
                  <a:srgbClr val="FF0000"/>
                </a:solidFill>
              </a:rPr>
              <a:t> a new product) a high price may be charged in order to maximise profits. </a:t>
            </a:r>
          </a:p>
          <a:p>
            <a:pPr eaLnBrk="1" hangingPunct="1"/>
            <a:r>
              <a:rPr lang="en-GB" sz="2400" dirty="0">
                <a:solidFill>
                  <a:srgbClr val="FF0000"/>
                </a:solidFill>
              </a:rPr>
              <a:t>The price will be reduced when the initial high demand has subsided.</a:t>
            </a:r>
          </a:p>
        </p:txBody>
      </p:sp>
    </p:spTree>
    <p:extLst>
      <p:ext uri="{BB962C8B-B14F-4D97-AF65-F5344CB8AC3E}">
        <p14:creationId xmlns:p14="http://schemas.microsoft.com/office/powerpoint/2010/main" val="39383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fontAlgn="auto" hangingPunct="1">
              <a:spcAft>
                <a:spcPts val="0"/>
              </a:spcAft>
              <a:defRPr/>
            </a:pPr>
            <a:r>
              <a:rPr lang="en-GB"/>
              <a:t>Destroyer pricing</a:t>
            </a:r>
          </a:p>
        </p:txBody>
      </p:sp>
      <p:sp>
        <p:nvSpPr>
          <p:cNvPr id="19458" name="Rectangle 3"/>
          <p:cNvSpPr>
            <a:spLocks noGrp="1" noChangeArrowheads="1"/>
          </p:cNvSpPr>
          <p:nvPr>
            <p:ph idx="1"/>
          </p:nvPr>
        </p:nvSpPr>
        <p:spPr/>
        <p:txBody>
          <a:bodyPr>
            <a:normAutofit/>
          </a:bodyPr>
          <a:lstStyle/>
          <a:p>
            <a:pPr eaLnBrk="1" hangingPunct="1"/>
            <a:r>
              <a:rPr lang="en-GB" sz="2400" dirty="0">
                <a:solidFill>
                  <a:srgbClr val="FF0000"/>
                </a:solidFill>
              </a:rPr>
              <a:t>A destroyer pricing strategy involves setting a price so low that competitors cannot match it. </a:t>
            </a:r>
          </a:p>
          <a:p>
            <a:pPr eaLnBrk="1" hangingPunct="1"/>
            <a:r>
              <a:rPr lang="en-GB" sz="2400" dirty="0"/>
              <a:t>In this way they will lose customers and be driven out of the market. </a:t>
            </a:r>
          </a:p>
          <a:p>
            <a:pPr eaLnBrk="1" hangingPunct="1"/>
            <a:r>
              <a:rPr lang="en-GB" sz="2400" dirty="0"/>
              <a:t>The price can then be raised without threat of competition.</a:t>
            </a:r>
          </a:p>
        </p:txBody>
      </p:sp>
    </p:spTree>
    <p:extLst>
      <p:ext uri="{BB962C8B-B14F-4D97-AF65-F5344CB8AC3E}">
        <p14:creationId xmlns:p14="http://schemas.microsoft.com/office/powerpoint/2010/main" val="148950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fontAlgn="auto" hangingPunct="1">
              <a:spcAft>
                <a:spcPts val="0"/>
              </a:spcAft>
              <a:defRPr/>
            </a:pPr>
            <a:r>
              <a:rPr lang="en-GB"/>
              <a:t>Price discrimination</a:t>
            </a:r>
          </a:p>
        </p:txBody>
      </p:sp>
      <p:sp>
        <p:nvSpPr>
          <p:cNvPr id="20482" name="Rectangle 3"/>
          <p:cNvSpPr>
            <a:spLocks noGrp="1" noChangeArrowheads="1"/>
          </p:cNvSpPr>
          <p:nvPr>
            <p:ph idx="1"/>
          </p:nvPr>
        </p:nvSpPr>
        <p:spPr/>
        <p:txBody>
          <a:bodyPr>
            <a:normAutofit/>
          </a:bodyPr>
          <a:lstStyle/>
          <a:p>
            <a:pPr eaLnBrk="1" hangingPunct="1"/>
            <a:r>
              <a:rPr lang="en-GB" sz="2400" dirty="0">
                <a:solidFill>
                  <a:srgbClr val="FF0000"/>
                </a:solidFill>
              </a:rPr>
              <a:t>Some times it is possible to discriminate between types of customer for the same product, perhaps based on usage or quality. </a:t>
            </a:r>
          </a:p>
          <a:p>
            <a:pPr eaLnBrk="1" hangingPunct="1"/>
            <a:r>
              <a:rPr lang="en-GB" sz="2400" dirty="0"/>
              <a:t>Car insurance companies, for example, commonly discriminate on the basis of age and perceived risk.</a:t>
            </a:r>
          </a:p>
        </p:txBody>
      </p:sp>
    </p:spTree>
    <p:extLst>
      <p:ext uri="{BB962C8B-B14F-4D97-AF65-F5344CB8AC3E}">
        <p14:creationId xmlns:p14="http://schemas.microsoft.com/office/powerpoint/2010/main" val="82054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fontAlgn="auto" hangingPunct="1">
              <a:spcAft>
                <a:spcPts val="0"/>
              </a:spcAft>
              <a:defRPr/>
            </a:pPr>
            <a:r>
              <a:rPr lang="en-GB" dirty="0"/>
              <a:t>Promotional Pricing </a:t>
            </a:r>
          </a:p>
        </p:txBody>
      </p:sp>
      <p:sp>
        <p:nvSpPr>
          <p:cNvPr id="20482" name="Rectangle 3"/>
          <p:cNvSpPr>
            <a:spLocks noGrp="1" noChangeArrowheads="1"/>
          </p:cNvSpPr>
          <p:nvPr>
            <p:ph idx="1"/>
          </p:nvPr>
        </p:nvSpPr>
        <p:spPr/>
        <p:txBody>
          <a:bodyPr>
            <a:normAutofit/>
          </a:bodyPr>
          <a:lstStyle/>
          <a:p>
            <a:pPr eaLnBrk="1" hangingPunct="1"/>
            <a:r>
              <a:rPr lang="en-GB" sz="2400" dirty="0">
                <a:solidFill>
                  <a:srgbClr val="FF0000"/>
                </a:solidFill>
              </a:rPr>
              <a:t>Often big promotions are offered when a product is launched. </a:t>
            </a:r>
          </a:p>
        </p:txBody>
      </p:sp>
    </p:spTree>
    <p:extLst>
      <p:ext uri="{BB962C8B-B14F-4D97-AF65-F5344CB8AC3E}">
        <p14:creationId xmlns:p14="http://schemas.microsoft.com/office/powerpoint/2010/main" val="1090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fontAlgn="auto" hangingPunct="1">
              <a:spcAft>
                <a:spcPts val="0"/>
              </a:spcAft>
              <a:defRPr/>
            </a:pPr>
            <a:r>
              <a:rPr lang="en-GB" dirty="0"/>
              <a:t>Price Bundles</a:t>
            </a:r>
          </a:p>
        </p:txBody>
      </p:sp>
      <p:sp>
        <p:nvSpPr>
          <p:cNvPr id="20482" name="Rectangle 3"/>
          <p:cNvSpPr>
            <a:spLocks noGrp="1" noChangeArrowheads="1"/>
          </p:cNvSpPr>
          <p:nvPr>
            <p:ph idx="1"/>
          </p:nvPr>
        </p:nvSpPr>
        <p:spPr/>
        <p:txBody>
          <a:bodyPr/>
          <a:lstStyle/>
          <a:p>
            <a:pPr eaLnBrk="1" hangingPunct="1"/>
            <a:r>
              <a:rPr lang="en-GB" dirty="0">
                <a:solidFill>
                  <a:srgbClr val="FF0000"/>
                </a:solidFill>
              </a:rPr>
              <a:t>Sometimes companies offer discounts if you buy multiple products at once, or two/three different products together as a package. </a:t>
            </a:r>
            <a:endParaRPr lang="en-GB" dirty="0"/>
          </a:p>
        </p:txBody>
      </p:sp>
    </p:spTree>
    <p:extLst>
      <p:ext uri="{BB962C8B-B14F-4D97-AF65-F5344CB8AC3E}">
        <p14:creationId xmlns:p14="http://schemas.microsoft.com/office/powerpoint/2010/main" val="239298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dirty="0">
                <a:solidFill>
                  <a:schemeClr val="tx1"/>
                </a:solidFill>
              </a:rPr>
              <a:t>Mc Pricing</a:t>
            </a:r>
          </a:p>
        </p:txBody>
      </p:sp>
      <p:grpSp>
        <p:nvGrpSpPr>
          <p:cNvPr id="13316" name="Group 4"/>
          <p:cNvGrpSpPr>
            <a:grpSpLocks noChangeAspect="1"/>
          </p:cNvGrpSpPr>
          <p:nvPr/>
        </p:nvGrpSpPr>
        <p:grpSpPr bwMode="auto">
          <a:xfrm>
            <a:off x="0" y="1052736"/>
            <a:ext cx="9144000" cy="5562600"/>
            <a:chOff x="2455" y="8903"/>
            <a:chExt cx="7200" cy="4320"/>
          </a:xfrm>
        </p:grpSpPr>
        <p:sp>
          <p:nvSpPr>
            <p:cNvPr id="13317" name="AutoShape 5"/>
            <p:cNvSpPr>
              <a:spLocks noChangeAspect="1" noChangeArrowheads="1"/>
            </p:cNvSpPr>
            <p:nvPr/>
          </p:nvSpPr>
          <p:spPr bwMode="auto">
            <a:xfrm>
              <a:off x="2455" y="8903"/>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GB" sz="2800"/>
            </a:p>
          </p:txBody>
        </p:sp>
        <p:sp>
          <p:nvSpPr>
            <p:cNvPr id="13318" name="AutoShape 6"/>
            <p:cNvSpPr>
              <a:spLocks noChangeArrowheads="1"/>
            </p:cNvSpPr>
            <p:nvPr/>
          </p:nvSpPr>
          <p:spPr bwMode="auto">
            <a:xfrm>
              <a:off x="2815" y="10600"/>
              <a:ext cx="1800" cy="772"/>
            </a:xfrm>
            <a:prstGeom prst="flowChartProcess">
              <a:avLst/>
            </a:prstGeom>
            <a:solidFill>
              <a:srgbClr val="FF0000"/>
            </a:solidFill>
            <a:ln w="9525">
              <a:solidFill>
                <a:srgbClr val="000000"/>
              </a:solidFill>
              <a:miter lim="800000"/>
              <a:headEnd/>
              <a:tailEnd/>
            </a:ln>
          </p:spPr>
          <p:txBody>
            <a:bodyPr anchor="ctr"/>
            <a:lstStyle/>
            <a:p>
              <a:pPr algn="ctr"/>
              <a:r>
                <a:rPr lang="en-US" sz="2400" b="1"/>
                <a:t>Pricing Strategies</a:t>
              </a:r>
              <a:endParaRPr lang="en-US" sz="3200"/>
            </a:p>
          </p:txBody>
        </p:sp>
        <p:sp>
          <p:nvSpPr>
            <p:cNvPr id="13319" name="Line 7"/>
            <p:cNvSpPr>
              <a:spLocks noChangeShapeType="1"/>
            </p:cNvSpPr>
            <p:nvPr/>
          </p:nvSpPr>
          <p:spPr bwMode="auto">
            <a:xfrm flipV="1">
              <a:off x="4615" y="9366"/>
              <a:ext cx="2250" cy="16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2800"/>
            </a:p>
          </p:txBody>
        </p:sp>
        <p:sp>
          <p:nvSpPr>
            <p:cNvPr id="13320" name="AutoShape 8"/>
            <p:cNvSpPr>
              <a:spLocks noChangeArrowheads="1"/>
            </p:cNvSpPr>
            <p:nvPr/>
          </p:nvSpPr>
          <p:spPr bwMode="auto">
            <a:xfrm>
              <a:off x="6865" y="9212"/>
              <a:ext cx="1800" cy="462"/>
            </a:xfrm>
            <a:prstGeom prst="flowChartProcess">
              <a:avLst/>
            </a:prstGeom>
            <a:solidFill>
              <a:srgbClr val="92D050"/>
            </a:solidFill>
            <a:ln w="9525">
              <a:solidFill>
                <a:srgbClr val="000000"/>
              </a:solidFill>
              <a:miter lim="800000"/>
              <a:headEnd/>
              <a:tailEnd/>
            </a:ln>
          </p:spPr>
          <p:txBody>
            <a:bodyPr anchor="ctr"/>
            <a:lstStyle/>
            <a:p>
              <a:pPr algn="ctr"/>
              <a:r>
                <a:rPr lang="en-US" b="1"/>
                <a:t>Penetration</a:t>
              </a:r>
              <a:endParaRPr lang="en-US" sz="2400"/>
            </a:p>
          </p:txBody>
        </p:sp>
        <p:sp>
          <p:nvSpPr>
            <p:cNvPr id="13321" name="Line 9"/>
            <p:cNvSpPr>
              <a:spLocks noChangeShapeType="1"/>
            </p:cNvSpPr>
            <p:nvPr/>
          </p:nvSpPr>
          <p:spPr bwMode="auto">
            <a:xfrm flipV="1">
              <a:off x="4615" y="9983"/>
              <a:ext cx="2250" cy="10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2800"/>
            </a:p>
          </p:txBody>
        </p:sp>
        <p:sp>
          <p:nvSpPr>
            <p:cNvPr id="13322" name="AutoShape 10"/>
            <p:cNvSpPr>
              <a:spLocks noChangeArrowheads="1"/>
            </p:cNvSpPr>
            <p:nvPr/>
          </p:nvSpPr>
          <p:spPr bwMode="auto">
            <a:xfrm>
              <a:off x="6865" y="9829"/>
              <a:ext cx="1800" cy="463"/>
            </a:xfrm>
            <a:prstGeom prst="flowChartProcess">
              <a:avLst/>
            </a:prstGeom>
            <a:solidFill>
              <a:srgbClr val="00B0F0"/>
            </a:solidFill>
            <a:ln w="9525">
              <a:solidFill>
                <a:srgbClr val="000000"/>
              </a:solidFill>
              <a:miter lim="800000"/>
              <a:headEnd/>
              <a:tailEnd/>
            </a:ln>
          </p:spPr>
          <p:txBody>
            <a:bodyPr anchor="ctr"/>
            <a:lstStyle/>
            <a:p>
              <a:pPr algn="ctr"/>
              <a:r>
                <a:rPr lang="en-US" b="1" dirty="0"/>
                <a:t>Skimming</a:t>
              </a:r>
              <a:endParaRPr lang="en-US" sz="2400" dirty="0"/>
            </a:p>
          </p:txBody>
        </p:sp>
        <p:sp>
          <p:nvSpPr>
            <p:cNvPr id="13323" name="Line 11"/>
            <p:cNvSpPr>
              <a:spLocks noChangeShapeType="1"/>
            </p:cNvSpPr>
            <p:nvPr/>
          </p:nvSpPr>
          <p:spPr bwMode="auto">
            <a:xfrm flipV="1">
              <a:off x="4615" y="10600"/>
              <a:ext cx="2250" cy="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2800"/>
            </a:p>
          </p:txBody>
        </p:sp>
        <p:sp>
          <p:nvSpPr>
            <p:cNvPr id="13324" name="AutoShape 12"/>
            <p:cNvSpPr>
              <a:spLocks noChangeArrowheads="1"/>
            </p:cNvSpPr>
            <p:nvPr/>
          </p:nvSpPr>
          <p:spPr bwMode="auto">
            <a:xfrm>
              <a:off x="6865" y="10446"/>
              <a:ext cx="1800" cy="462"/>
            </a:xfrm>
            <a:prstGeom prst="flowChartProcess">
              <a:avLst/>
            </a:prstGeom>
            <a:solidFill>
              <a:srgbClr val="FFC000"/>
            </a:solidFill>
            <a:ln w="9525">
              <a:solidFill>
                <a:srgbClr val="000000"/>
              </a:solidFill>
              <a:miter lim="800000"/>
              <a:headEnd/>
              <a:tailEnd/>
            </a:ln>
          </p:spPr>
          <p:txBody>
            <a:bodyPr anchor="ctr"/>
            <a:lstStyle/>
            <a:p>
              <a:pPr algn="ctr"/>
              <a:r>
                <a:rPr lang="en-US" b="1" dirty="0"/>
                <a:t>Competition</a:t>
              </a:r>
              <a:endParaRPr lang="en-US" sz="2400" dirty="0"/>
            </a:p>
          </p:txBody>
        </p:sp>
        <p:sp>
          <p:nvSpPr>
            <p:cNvPr id="13325" name="Line 13"/>
            <p:cNvSpPr>
              <a:spLocks noChangeShapeType="1"/>
            </p:cNvSpPr>
            <p:nvPr/>
          </p:nvSpPr>
          <p:spPr bwMode="auto">
            <a:xfrm>
              <a:off x="4615" y="11063"/>
              <a:ext cx="2250" cy="3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2800"/>
            </a:p>
          </p:txBody>
        </p:sp>
        <p:sp>
          <p:nvSpPr>
            <p:cNvPr id="13326" name="AutoShape 14"/>
            <p:cNvSpPr>
              <a:spLocks noChangeArrowheads="1"/>
            </p:cNvSpPr>
            <p:nvPr/>
          </p:nvSpPr>
          <p:spPr bwMode="auto">
            <a:xfrm>
              <a:off x="6865" y="11063"/>
              <a:ext cx="1800" cy="463"/>
            </a:xfrm>
            <a:prstGeom prst="flowChartProcess">
              <a:avLst/>
            </a:prstGeom>
            <a:solidFill>
              <a:srgbClr val="FF00FF"/>
            </a:solidFill>
            <a:ln w="9525">
              <a:solidFill>
                <a:srgbClr val="000000"/>
              </a:solidFill>
              <a:miter lim="800000"/>
              <a:headEnd/>
              <a:tailEnd/>
            </a:ln>
          </p:spPr>
          <p:txBody>
            <a:bodyPr anchor="ctr"/>
            <a:lstStyle/>
            <a:p>
              <a:pPr algn="ctr"/>
              <a:r>
                <a:rPr lang="en-US" b="1" dirty="0"/>
                <a:t>Promotional</a:t>
              </a:r>
              <a:endParaRPr lang="en-US" sz="2400" dirty="0"/>
            </a:p>
          </p:txBody>
        </p:sp>
        <p:sp>
          <p:nvSpPr>
            <p:cNvPr id="13327" name="Line 15"/>
            <p:cNvSpPr>
              <a:spLocks noChangeShapeType="1"/>
            </p:cNvSpPr>
            <p:nvPr/>
          </p:nvSpPr>
          <p:spPr bwMode="auto">
            <a:xfrm>
              <a:off x="4615" y="11063"/>
              <a:ext cx="2250" cy="7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2800"/>
            </a:p>
          </p:txBody>
        </p:sp>
        <p:sp>
          <p:nvSpPr>
            <p:cNvPr id="13328" name="AutoShape 16"/>
            <p:cNvSpPr>
              <a:spLocks noChangeArrowheads="1"/>
            </p:cNvSpPr>
            <p:nvPr/>
          </p:nvSpPr>
          <p:spPr bwMode="auto">
            <a:xfrm>
              <a:off x="6865" y="11680"/>
              <a:ext cx="1800" cy="463"/>
            </a:xfrm>
            <a:prstGeom prst="flowChartProcess">
              <a:avLst/>
            </a:prstGeom>
            <a:solidFill>
              <a:srgbClr val="00CC99"/>
            </a:solidFill>
            <a:ln w="9525">
              <a:solidFill>
                <a:srgbClr val="000000"/>
              </a:solidFill>
              <a:miter lim="800000"/>
              <a:headEnd/>
              <a:tailEnd/>
            </a:ln>
          </p:spPr>
          <p:txBody>
            <a:bodyPr anchor="ctr"/>
            <a:lstStyle/>
            <a:p>
              <a:pPr algn="ctr"/>
              <a:r>
                <a:rPr lang="en-US" b="1"/>
                <a:t>Bundle</a:t>
              </a:r>
              <a:endParaRPr lang="en-US" sz="2400"/>
            </a:p>
          </p:txBody>
        </p:sp>
        <p:sp>
          <p:nvSpPr>
            <p:cNvPr id="13329" name="Line 17"/>
            <p:cNvSpPr>
              <a:spLocks noChangeShapeType="1"/>
            </p:cNvSpPr>
            <p:nvPr/>
          </p:nvSpPr>
          <p:spPr bwMode="auto">
            <a:xfrm>
              <a:off x="4615" y="11063"/>
              <a:ext cx="2250" cy="13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2800"/>
            </a:p>
          </p:txBody>
        </p:sp>
        <p:sp>
          <p:nvSpPr>
            <p:cNvPr id="13330" name="AutoShape 18"/>
            <p:cNvSpPr>
              <a:spLocks noChangeArrowheads="1"/>
            </p:cNvSpPr>
            <p:nvPr/>
          </p:nvSpPr>
          <p:spPr bwMode="auto">
            <a:xfrm>
              <a:off x="6865" y="12297"/>
              <a:ext cx="1800" cy="463"/>
            </a:xfrm>
            <a:prstGeom prst="flowChartProcess">
              <a:avLst/>
            </a:prstGeom>
            <a:solidFill>
              <a:srgbClr val="FFFF00"/>
            </a:solidFill>
            <a:ln w="9525">
              <a:solidFill>
                <a:srgbClr val="000000"/>
              </a:solidFill>
              <a:miter lim="800000"/>
              <a:headEnd/>
              <a:tailEnd/>
            </a:ln>
          </p:spPr>
          <p:txBody>
            <a:bodyPr anchor="ctr"/>
            <a:lstStyle/>
            <a:p>
              <a:pPr algn="ctr"/>
              <a:r>
                <a:rPr lang="en-US" b="1" dirty="0"/>
                <a:t>Value</a:t>
              </a:r>
              <a:endParaRPr lang="en-US" sz="2400" dirty="0"/>
            </a:p>
          </p:txBody>
        </p:sp>
      </p:grpSp>
      <p:sp>
        <p:nvSpPr>
          <p:cNvPr id="2" name="Rectangle 1"/>
          <p:cNvSpPr/>
          <p:nvPr/>
        </p:nvSpPr>
        <p:spPr>
          <a:xfrm>
            <a:off x="457200" y="4628510"/>
            <a:ext cx="3151584" cy="17885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a:t>How do McDonalds use each of these pricing strategies – can you give examples of each?</a:t>
            </a:r>
          </a:p>
        </p:txBody>
      </p:sp>
    </p:spTree>
    <p:extLst>
      <p:ext uri="{BB962C8B-B14F-4D97-AF65-F5344CB8AC3E}">
        <p14:creationId xmlns:p14="http://schemas.microsoft.com/office/powerpoint/2010/main" val="136442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4294967295"/>
          </p:nvPr>
        </p:nvSpPr>
        <p:spPr>
          <a:xfrm>
            <a:off x="457200" y="381000"/>
            <a:ext cx="8229600" cy="6172200"/>
          </a:xfrm>
        </p:spPr>
        <p:txBody>
          <a:bodyPr>
            <a:normAutofit/>
          </a:bodyPr>
          <a:lstStyle/>
          <a:p>
            <a:pPr eaLnBrk="1" hangingPunct="1">
              <a:lnSpc>
                <a:spcPct val="80000"/>
              </a:lnSpc>
            </a:pPr>
            <a:endParaRPr lang="en-US" sz="1600" dirty="0"/>
          </a:p>
          <a:p>
            <a:pPr eaLnBrk="1" hangingPunct="1">
              <a:lnSpc>
                <a:spcPct val="80000"/>
              </a:lnSpc>
            </a:pPr>
            <a:r>
              <a:rPr lang="en-US" sz="2000" b="1" u="sng" dirty="0">
                <a:solidFill>
                  <a:srgbClr val="CC0000"/>
                </a:solidFill>
              </a:rPr>
              <a:t>Promotional Pricing</a:t>
            </a:r>
            <a:r>
              <a:rPr lang="en-US" sz="2000" b="1" dirty="0">
                <a:solidFill>
                  <a:srgbClr val="CC0000"/>
                </a:solidFill>
              </a:rPr>
              <a:t>:</a:t>
            </a:r>
          </a:p>
          <a:p>
            <a:pPr eaLnBrk="1" hangingPunct="1">
              <a:lnSpc>
                <a:spcPct val="80000"/>
              </a:lnSpc>
            </a:pPr>
            <a:r>
              <a:rPr lang="en-US" sz="1600" dirty="0"/>
              <a:t>If you have driven past a McDonald’s, you will notice that somewhere on their property, whether it is a banner on their building or spelled out on their sign, they are always offering some sort of promotional pricing.  </a:t>
            </a:r>
          </a:p>
          <a:p>
            <a:pPr eaLnBrk="1" hangingPunct="1">
              <a:lnSpc>
                <a:spcPct val="80000"/>
              </a:lnSpc>
            </a:pPr>
            <a:endParaRPr lang="en-US" sz="1600" u="sng" dirty="0"/>
          </a:p>
          <a:p>
            <a:pPr eaLnBrk="1" hangingPunct="1">
              <a:lnSpc>
                <a:spcPct val="80000"/>
              </a:lnSpc>
            </a:pPr>
            <a:r>
              <a:rPr lang="en-US" sz="2000" b="1" u="sng" dirty="0">
                <a:solidFill>
                  <a:srgbClr val="CC0000"/>
                </a:solidFill>
              </a:rPr>
              <a:t>Penetration Pricing:</a:t>
            </a:r>
            <a:endParaRPr lang="en-US" sz="2000" b="1" dirty="0">
              <a:solidFill>
                <a:srgbClr val="CC0000"/>
              </a:solidFill>
            </a:endParaRPr>
          </a:p>
          <a:p>
            <a:pPr eaLnBrk="1" hangingPunct="1">
              <a:lnSpc>
                <a:spcPct val="80000"/>
              </a:lnSpc>
            </a:pPr>
            <a:r>
              <a:rPr lang="en-US" sz="1600" dirty="0"/>
              <a:t>When McDonald’s first began to break into the coffee market, they ran a large marketing campaign in order to gain some market share in the industry.  For a limited time frame, you could get a free small coffee every morning from 4-7am.  This was to promote their new coffee partnership with Green Mountain Coffee and helped spread the word that McDonald’s was now offering coffee.   </a:t>
            </a:r>
          </a:p>
          <a:p>
            <a:pPr eaLnBrk="1" hangingPunct="1">
              <a:lnSpc>
                <a:spcPct val="80000"/>
              </a:lnSpc>
            </a:pPr>
            <a:endParaRPr lang="en-US" sz="1600" u="sng" dirty="0"/>
          </a:p>
          <a:p>
            <a:pPr eaLnBrk="1" hangingPunct="1">
              <a:lnSpc>
                <a:spcPct val="80000"/>
              </a:lnSpc>
            </a:pPr>
            <a:r>
              <a:rPr lang="en-US" sz="2000" b="1" u="sng" dirty="0">
                <a:solidFill>
                  <a:srgbClr val="CC0000"/>
                </a:solidFill>
              </a:rPr>
              <a:t>Value Pricing:</a:t>
            </a:r>
            <a:endParaRPr lang="en-US" sz="2000" b="1" dirty="0">
              <a:solidFill>
                <a:srgbClr val="CC0000"/>
              </a:solidFill>
            </a:endParaRPr>
          </a:p>
          <a:p>
            <a:pPr eaLnBrk="1" hangingPunct="1">
              <a:lnSpc>
                <a:spcPct val="80000"/>
              </a:lnSpc>
            </a:pPr>
            <a:r>
              <a:rPr lang="en-US" sz="1600" dirty="0"/>
              <a:t>“This approach is used where external factors such as recession or increased competition force companies to provide 'value' products and services to retain sales.”  The most notable and recent example of this is McDonald’s “Dollar Menu.” The Dollar Menu was created because McDonald’s recognized that the economy was in a decline and that their competition was getting fiercer.  The Dollar Menu satisfies the current decreasing economy and has increased the pressure towards competitors.  The introduction to the Dollar Menu is by far the most economical product line that McDonald has ever offered.  You can get a number of products off of their menu for only a dollar.  It is efficient and practical</a:t>
            </a:r>
          </a:p>
        </p:txBody>
      </p:sp>
    </p:spTree>
    <p:extLst>
      <p:ext uri="{BB962C8B-B14F-4D97-AF65-F5344CB8AC3E}">
        <p14:creationId xmlns:p14="http://schemas.microsoft.com/office/powerpoint/2010/main" val="120229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23977"/>
            <a:ext cx="5257800" cy="4412342"/>
          </a:xfrm>
        </p:spPr>
        <p:txBody>
          <a:bodyPr>
            <a:normAutofit/>
          </a:bodyPr>
          <a:lstStyle/>
          <a:p>
            <a:r>
              <a:rPr lang="en-GB" sz="2000" dirty="0"/>
              <a:t>You have been given a product.  You have three minutes to think of how you can sell the product to other people in the room.  </a:t>
            </a:r>
          </a:p>
          <a:p>
            <a:r>
              <a:rPr lang="en-GB" sz="2000" dirty="0"/>
              <a:t>You are then going to stand up and try and sell the product with your best sales pitch to other people in the room.</a:t>
            </a:r>
          </a:p>
          <a:p>
            <a:r>
              <a:rPr lang="en-GB" sz="2000" dirty="0"/>
              <a:t>How many people say they will buy your product &amp; how many will they buy?</a:t>
            </a:r>
          </a:p>
        </p:txBody>
      </p:sp>
      <p:sp>
        <p:nvSpPr>
          <p:cNvPr id="7" name="Rectangle 2">
            <a:extLst>
              <a:ext uri="{FF2B5EF4-FFF2-40B4-BE49-F238E27FC236}">
                <a16:creationId xmlns:a16="http://schemas.microsoft.com/office/drawing/2014/main" id="{6822EDA8-B4D7-1340-9B9B-DF8D717E5514}"/>
              </a:ext>
            </a:extLst>
          </p:cNvPr>
          <p:cNvSpPr>
            <a:spLocks noGrp="1"/>
          </p:cNvSpPr>
          <p:nvPr>
            <p:ph type="title"/>
          </p:nvPr>
        </p:nvSpPr>
        <p:spPr>
          <a:xfrm>
            <a:off x="457200" y="457200"/>
            <a:ext cx="7524003" cy="970450"/>
          </a:xfrm>
        </p:spPr>
        <p:txBody>
          <a:bodyPr/>
          <a:lstStyle/>
          <a:p>
            <a:pPr eaLnBrk="1" hangingPunct="1">
              <a:lnSpc>
                <a:spcPct val="90000"/>
              </a:lnSpc>
            </a:pPr>
            <a:r>
              <a:rPr lang="en-US" altLang="en-US" b="1" dirty="0">
                <a:solidFill>
                  <a:schemeClr val="tx1"/>
                </a:solidFill>
              </a:rPr>
              <a:t>Starter</a:t>
            </a:r>
            <a:endParaRPr lang="en-CA" altLang="en-US" b="1" dirty="0">
              <a:solidFill>
                <a:schemeClr val="tx1"/>
              </a:solidFill>
            </a:endParaRPr>
          </a:p>
        </p:txBody>
      </p:sp>
      <p:pic>
        <p:nvPicPr>
          <p:cNvPr id="8" name="Picture 7">
            <a:extLst>
              <a:ext uri="{FF2B5EF4-FFF2-40B4-BE49-F238E27FC236}">
                <a16:creationId xmlns:a16="http://schemas.microsoft.com/office/drawing/2014/main" id="{B14211FA-9C8E-094C-8188-C2EAD1BE1A48}"/>
              </a:ext>
            </a:extLst>
          </p:cNvPr>
          <p:cNvPicPr>
            <a:picLocks noChangeAspect="1"/>
          </p:cNvPicPr>
          <p:nvPr/>
        </p:nvPicPr>
        <p:blipFill>
          <a:blip r:embed="rId3"/>
          <a:stretch>
            <a:fillRect/>
          </a:stretch>
        </p:blipFill>
        <p:spPr>
          <a:xfrm>
            <a:off x="7315200" y="5081275"/>
            <a:ext cx="1447800" cy="1555044"/>
          </a:xfrm>
          <a:prstGeom prst="rect">
            <a:avLst/>
          </a:prstGeom>
        </p:spPr>
      </p:pic>
      <p:sp>
        <p:nvSpPr>
          <p:cNvPr id="9" name="Cloud Callout 8">
            <a:extLst>
              <a:ext uri="{FF2B5EF4-FFF2-40B4-BE49-F238E27FC236}">
                <a16:creationId xmlns:a16="http://schemas.microsoft.com/office/drawing/2014/main" id="{6E0682C3-061B-424D-9F2D-472D217F24BA}"/>
              </a:ext>
            </a:extLst>
          </p:cNvPr>
          <p:cNvSpPr/>
          <p:nvPr/>
        </p:nvSpPr>
        <p:spPr>
          <a:xfrm>
            <a:off x="5497033" y="2142333"/>
            <a:ext cx="2743200" cy="1697753"/>
          </a:xfrm>
          <a:prstGeom prst="cloudCallout">
            <a:avLst>
              <a:gd name="adj1" fmla="val 10175"/>
              <a:gd name="adj2" fmla="val 127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Is business and selling as easy as that?</a:t>
            </a:r>
          </a:p>
        </p:txBody>
      </p:sp>
    </p:spTree>
    <p:extLst>
      <p:ext uri="{BB962C8B-B14F-4D97-AF65-F5344CB8AC3E}">
        <p14:creationId xmlns:p14="http://schemas.microsoft.com/office/powerpoint/2010/main" val="32586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024744" cy="1143000"/>
          </a:xfrm>
        </p:spPr>
        <p:txBody>
          <a:bodyPr/>
          <a:lstStyle/>
          <a:p>
            <a:pPr eaLnBrk="1" fontAlgn="auto" hangingPunct="1">
              <a:spcAft>
                <a:spcPts val="0"/>
              </a:spcAft>
              <a:defRPr/>
            </a:pPr>
            <a:r>
              <a:rPr lang="en-GB" b="1" dirty="0"/>
              <a:t>2. Product </a:t>
            </a:r>
          </a:p>
        </p:txBody>
      </p:sp>
      <p:sp>
        <p:nvSpPr>
          <p:cNvPr id="4" name="Rectangle 3">
            <a:extLst>
              <a:ext uri="{FF2B5EF4-FFF2-40B4-BE49-F238E27FC236}">
                <a16:creationId xmlns:a16="http://schemas.microsoft.com/office/drawing/2014/main" id="{4A26CEDE-3B3A-2945-B4EE-645DD7A2962D}"/>
              </a:ext>
            </a:extLst>
          </p:cNvPr>
          <p:cNvSpPr/>
          <p:nvPr/>
        </p:nvSpPr>
        <p:spPr>
          <a:xfrm>
            <a:off x="685800" y="2514600"/>
            <a:ext cx="8077200" cy="3785652"/>
          </a:xfrm>
          <a:prstGeom prst="rect">
            <a:avLst/>
          </a:prstGeom>
        </p:spPr>
        <p:txBody>
          <a:bodyPr wrap="square">
            <a:spAutoFit/>
          </a:bodyPr>
          <a:lstStyle/>
          <a:p>
            <a:pPr marL="365760" indent="-256032">
              <a:buFont typeface="Wingdings 3"/>
              <a:buChar char=""/>
              <a:defRPr/>
            </a:pPr>
            <a:r>
              <a:rPr lang="en-GB" sz="2000" b="1" i="1" dirty="0">
                <a:solidFill>
                  <a:srgbClr val="FF0000"/>
                </a:solidFill>
              </a:rPr>
              <a:t>"Anything that is capable of satisfying customer needs"</a:t>
            </a:r>
            <a:endParaRPr lang="en-GB" sz="2000" dirty="0">
              <a:solidFill>
                <a:srgbClr val="FF0000"/>
              </a:solidFill>
            </a:endParaRPr>
          </a:p>
          <a:p>
            <a:pPr marL="365760" indent="-256032">
              <a:buFont typeface="Wingdings 3"/>
              <a:buChar char=""/>
              <a:defRPr/>
            </a:pPr>
            <a:endParaRPr lang="en-GB" sz="2000" dirty="0"/>
          </a:p>
          <a:p>
            <a:pPr marL="365760" indent="-256032">
              <a:buFont typeface="Wingdings 3"/>
              <a:buChar char=""/>
              <a:defRPr/>
            </a:pPr>
            <a:r>
              <a:rPr lang="en-GB" sz="2000" dirty="0">
                <a:solidFill>
                  <a:srgbClr val="FF0000"/>
                </a:solidFill>
              </a:rPr>
              <a:t>The process by which companies distinguish their product offerings from the competition is called </a:t>
            </a:r>
            <a:r>
              <a:rPr lang="en-GB" sz="2000" b="1" dirty="0">
                <a:solidFill>
                  <a:srgbClr val="FF0000"/>
                </a:solidFill>
              </a:rPr>
              <a:t>branding.</a:t>
            </a:r>
          </a:p>
          <a:p>
            <a:pPr marL="365760" indent="-256032">
              <a:buFont typeface="Wingdings 3"/>
              <a:buChar char=""/>
              <a:defRPr/>
            </a:pPr>
            <a:endParaRPr lang="en-GB" sz="2000" dirty="0"/>
          </a:p>
          <a:p>
            <a:pPr marL="365760" indent="-256032">
              <a:buFont typeface="Wingdings 3"/>
              <a:buChar char=""/>
              <a:defRPr/>
            </a:pPr>
            <a:r>
              <a:rPr lang="en-GB" sz="2000" dirty="0"/>
              <a:t>For most companies, brands are not developed in isolation - they are part of a </a:t>
            </a:r>
            <a:r>
              <a:rPr lang="en-GB" sz="2000" b="1" dirty="0"/>
              <a:t>product group</a:t>
            </a:r>
            <a:r>
              <a:rPr lang="en-GB" sz="2000" dirty="0"/>
              <a:t>.</a:t>
            </a:r>
          </a:p>
          <a:p>
            <a:pPr marL="365760" indent="-256032">
              <a:buFont typeface="Wingdings 3"/>
              <a:buChar char=""/>
              <a:defRPr/>
            </a:pPr>
            <a:endParaRPr lang="en-GB" sz="2000" dirty="0"/>
          </a:p>
          <a:p>
            <a:pPr marL="365760" indent="-256032">
              <a:buFont typeface="Wingdings 3"/>
              <a:buChar char=""/>
              <a:defRPr/>
            </a:pPr>
            <a:r>
              <a:rPr lang="en-GB" sz="2000" dirty="0"/>
              <a:t>A product group (or product line) is a group of brands that are closely related in terms of their functions and the benefits they provide (e.g. Dell's range of personal computers or Sony's range of televisions).</a:t>
            </a:r>
          </a:p>
        </p:txBody>
      </p:sp>
    </p:spTree>
    <p:extLst>
      <p:ext uri="{BB962C8B-B14F-4D97-AF65-F5344CB8AC3E}">
        <p14:creationId xmlns:p14="http://schemas.microsoft.com/office/powerpoint/2010/main" val="412361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GB" dirty="0"/>
              <a:t>Portfolio planning</a:t>
            </a:r>
          </a:p>
        </p:txBody>
      </p:sp>
      <p:sp>
        <p:nvSpPr>
          <p:cNvPr id="24578" name="Content Placeholder 1"/>
          <p:cNvSpPr>
            <a:spLocks noGrp="1"/>
          </p:cNvSpPr>
          <p:nvPr>
            <p:ph idx="1"/>
          </p:nvPr>
        </p:nvSpPr>
        <p:spPr>
          <a:xfrm>
            <a:off x="609600" y="2743200"/>
            <a:ext cx="7524003" cy="3636510"/>
          </a:xfrm>
        </p:spPr>
        <p:txBody>
          <a:bodyPr>
            <a:normAutofit/>
          </a:bodyPr>
          <a:lstStyle/>
          <a:p>
            <a:pPr eaLnBrk="1" hangingPunct="1"/>
            <a:r>
              <a:rPr lang="en-GB" sz="2000" dirty="0"/>
              <a:t>Businesses should manage their products carefully over time to ensure that they deliver products that continue to meet customer wants. </a:t>
            </a:r>
          </a:p>
          <a:p>
            <a:pPr eaLnBrk="1" hangingPunct="1"/>
            <a:r>
              <a:rPr lang="en-GB" sz="2000" dirty="0">
                <a:solidFill>
                  <a:srgbClr val="FF0000"/>
                </a:solidFill>
              </a:rPr>
              <a:t>The process of managing groups of brands and product lines is called </a:t>
            </a:r>
            <a:r>
              <a:rPr lang="en-GB" sz="2000" b="1" dirty="0">
                <a:solidFill>
                  <a:srgbClr val="FF0000"/>
                </a:solidFill>
              </a:rPr>
              <a:t>portfolio planning. </a:t>
            </a:r>
            <a:endParaRPr lang="en-GB" sz="2000" dirty="0">
              <a:solidFill>
                <a:srgbClr val="FF0000"/>
              </a:solidFill>
            </a:endParaRPr>
          </a:p>
          <a:p>
            <a:pPr eaLnBrk="1" hangingPunct="1"/>
            <a:r>
              <a:rPr lang="en-GB" sz="2000" dirty="0"/>
              <a:t>One model of product portfolio planning that is widely known and used in business:</a:t>
            </a:r>
          </a:p>
          <a:p>
            <a:pPr lvl="1"/>
            <a:r>
              <a:rPr lang="en-GB" sz="2000" b="1" dirty="0"/>
              <a:t>The Boston Matrix</a:t>
            </a:r>
          </a:p>
          <a:p>
            <a:pPr eaLnBrk="1" hangingPunct="1"/>
            <a:endParaRPr lang="en-GB" dirty="0"/>
          </a:p>
        </p:txBody>
      </p:sp>
    </p:spTree>
    <p:extLst>
      <p:ext uri="{BB962C8B-B14F-4D97-AF65-F5344CB8AC3E}">
        <p14:creationId xmlns:p14="http://schemas.microsoft.com/office/powerpoint/2010/main" val="29211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533400"/>
            <a:ext cx="7524003" cy="970450"/>
          </a:xfrm>
        </p:spPr>
        <p:txBody>
          <a:bodyPr/>
          <a:lstStyle/>
          <a:p>
            <a:pPr eaLnBrk="1" hangingPunct="1"/>
            <a:r>
              <a:rPr lang="en-US" b="1" dirty="0">
                <a:solidFill>
                  <a:schemeClr val="tx1"/>
                </a:solidFill>
              </a:rPr>
              <a:t>MCDONALD’S Products - China </a:t>
            </a:r>
          </a:p>
        </p:txBody>
      </p:sp>
      <p:sp>
        <p:nvSpPr>
          <p:cNvPr id="45059" name="Rectangle 3"/>
          <p:cNvSpPr>
            <a:spLocks noGrp="1" noChangeArrowheads="1"/>
          </p:cNvSpPr>
          <p:nvPr>
            <p:ph idx="1"/>
          </p:nvPr>
        </p:nvSpPr>
        <p:spPr>
          <a:xfrm>
            <a:off x="381000" y="2488019"/>
            <a:ext cx="7524003" cy="4343400"/>
          </a:xfrm>
        </p:spPr>
        <p:txBody>
          <a:bodyPr>
            <a:normAutofit/>
          </a:bodyPr>
          <a:lstStyle/>
          <a:p>
            <a:r>
              <a:rPr lang="en-US" dirty="0"/>
              <a:t> McDonald's offers regional versions of its menu (</a:t>
            </a:r>
            <a:r>
              <a:rPr lang="en-US" dirty="0" err="1"/>
              <a:t>glocalisation</a:t>
            </a:r>
            <a:r>
              <a:rPr lang="en-US" dirty="0"/>
              <a:t>). </a:t>
            </a:r>
          </a:p>
          <a:p>
            <a:pPr algn="just" eaLnBrk="1" hangingPunct="1"/>
            <a:r>
              <a:rPr lang="en-US" dirty="0"/>
              <a:t>McDonald's Chinese New Year meal, grilled chicken sandwich and twisted French fries</a:t>
            </a:r>
          </a:p>
          <a:p>
            <a:pPr algn="just" eaLnBrk="1" hangingPunct="1"/>
            <a:r>
              <a:rPr lang="en-US" dirty="0"/>
              <a:t> the Chicken </a:t>
            </a:r>
            <a:r>
              <a:rPr lang="en-US" dirty="0" err="1"/>
              <a:t>McNuggets</a:t>
            </a:r>
            <a:r>
              <a:rPr lang="en-US" dirty="0"/>
              <a:t> come with the traditional BBQ, Sweet &amp; Sour, and Honey Mustard sauces, but there's also a chili garlic sauce (very popular in China )</a:t>
            </a:r>
          </a:p>
          <a:p>
            <a:pPr algn="just" eaLnBrk="1" hangingPunct="1"/>
            <a:r>
              <a:rPr lang="en-US" dirty="0"/>
              <a:t>McDonald's restaurants and counters for ice cream, beverages, and desserts (otherwise rare in China) </a:t>
            </a:r>
          </a:p>
          <a:p>
            <a:pPr algn="just" eaLnBrk="1" hangingPunct="1"/>
            <a:r>
              <a:rPr lang="en-US" dirty="0"/>
              <a:t>Grilled Chicken Burger, curly fries, with a horoscope of the twelve zodiac animals of Chinese astrology and traditional "red" packets, or gift bags, for monetary gift giving as good luck. </a:t>
            </a:r>
            <a:endParaRPr lang="en-US" sz="1600" dirty="0"/>
          </a:p>
          <a:p>
            <a:pPr eaLnBrk="1" hangingPunct="1"/>
            <a:endParaRPr lang="en-US" sz="1600" dirty="0"/>
          </a:p>
        </p:txBody>
      </p:sp>
      <p:pic>
        <p:nvPicPr>
          <p:cNvPr id="45068" name="Picture 12" descr="060607_mcdonald_hmed_1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87" y="371354"/>
            <a:ext cx="194823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6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2C5E-DCCC-C14C-9EC3-5672212BB0D6}"/>
              </a:ext>
            </a:extLst>
          </p:cNvPr>
          <p:cNvSpPr>
            <a:spLocks noGrp="1"/>
          </p:cNvSpPr>
          <p:nvPr>
            <p:ph type="title"/>
          </p:nvPr>
        </p:nvSpPr>
        <p:spPr>
          <a:xfrm>
            <a:off x="557399" y="558837"/>
            <a:ext cx="7524003" cy="970450"/>
          </a:xfrm>
        </p:spPr>
        <p:txBody>
          <a:bodyPr/>
          <a:lstStyle/>
          <a:p>
            <a:r>
              <a:rPr lang="en-US" dirty="0">
                <a:solidFill>
                  <a:schemeClr val="tx1"/>
                </a:solidFill>
              </a:rPr>
              <a:t>MCDONALD’S Products - </a:t>
            </a:r>
            <a:r>
              <a:rPr lang="en-US" dirty="0"/>
              <a:t>Hong Kong</a:t>
            </a:r>
          </a:p>
        </p:txBody>
      </p:sp>
      <p:sp>
        <p:nvSpPr>
          <p:cNvPr id="10243" name="Rectangle 3"/>
          <p:cNvSpPr>
            <a:spLocks noGrp="1" noChangeArrowheads="1"/>
          </p:cNvSpPr>
          <p:nvPr>
            <p:ph idx="1"/>
          </p:nvPr>
        </p:nvSpPr>
        <p:spPr>
          <a:xfrm>
            <a:off x="304801" y="2222286"/>
            <a:ext cx="8029200" cy="4254713"/>
          </a:xfrm>
        </p:spPr>
        <p:txBody>
          <a:bodyPr>
            <a:normAutofit/>
          </a:bodyPr>
          <a:lstStyle/>
          <a:p>
            <a:pPr eaLnBrk="1" hangingPunct="1">
              <a:lnSpc>
                <a:spcPct val="80000"/>
              </a:lnSpc>
            </a:pPr>
            <a:endParaRPr lang="en-US" sz="1700" b="1" dirty="0"/>
          </a:p>
          <a:p>
            <a:pPr eaLnBrk="1" hangingPunct="1">
              <a:lnSpc>
                <a:spcPct val="80000"/>
              </a:lnSpc>
            </a:pPr>
            <a:r>
              <a:rPr lang="en-US" sz="1700" dirty="0"/>
              <a:t>McDonald's sells beef, chicken and pork burgers. </a:t>
            </a:r>
          </a:p>
          <a:p>
            <a:pPr eaLnBrk="1" hangingPunct="1">
              <a:lnSpc>
                <a:spcPct val="80000"/>
              </a:lnSpc>
            </a:pPr>
            <a:r>
              <a:rPr lang="en-US" sz="1700" dirty="0"/>
              <a:t>Fried chicken wings and nuggets are also popular. </a:t>
            </a:r>
          </a:p>
          <a:p>
            <a:pPr eaLnBrk="1" hangingPunct="1">
              <a:lnSpc>
                <a:spcPct val="80000"/>
              </a:lnSpc>
            </a:pPr>
            <a:r>
              <a:rPr lang="en-US" sz="1700" dirty="0"/>
              <a:t>Some restaurants have a section for the McCafé.</a:t>
            </a:r>
          </a:p>
          <a:p>
            <a:pPr eaLnBrk="1" hangingPunct="1">
              <a:lnSpc>
                <a:spcPct val="80000"/>
              </a:lnSpc>
            </a:pPr>
            <a:r>
              <a:rPr lang="en-US" sz="1700" dirty="0"/>
              <a:t> Apart from the general menu, it also promotes some other foods seasonally or longer, like spicy </a:t>
            </a:r>
            <a:r>
              <a:rPr lang="en-US" sz="1700" dirty="0" err="1"/>
              <a:t>french</a:t>
            </a:r>
            <a:r>
              <a:rPr lang="en-US" sz="1700" dirty="0"/>
              <a:t> fries, the Shogun Burger, Grilled Chicken Burger, twisted macaroni breakfasts, salads, soups, pineapple or red bean sundae, pineapple pies, taco flatbreads with pork, beef or chicken, rice fan-</a:t>
            </a:r>
            <a:r>
              <a:rPr lang="en-US" sz="1700" dirty="0" err="1"/>
              <a:t>tastic</a:t>
            </a:r>
            <a:r>
              <a:rPr lang="en-US" sz="1700" dirty="0"/>
              <a:t> (a burger-like entree with rice patties in place of buns) and many others. </a:t>
            </a:r>
          </a:p>
          <a:p>
            <a:pPr eaLnBrk="1" hangingPunct="1">
              <a:lnSpc>
                <a:spcPct val="80000"/>
              </a:lnSpc>
            </a:pPr>
            <a:r>
              <a:rPr lang="en-US" sz="1700" dirty="0"/>
              <a:t>It also sells many toys or dolls, like Hello Kitty, Snoopy, and Disney figures in addition to set meals, which are very popular </a:t>
            </a:r>
          </a:p>
          <a:p>
            <a:pPr eaLnBrk="1" hangingPunct="1">
              <a:lnSpc>
                <a:spcPct val="80000"/>
              </a:lnSpc>
            </a:pPr>
            <a:r>
              <a:rPr lang="en-US" sz="1600" dirty="0"/>
              <a:t>In Kowloon Park, there is also a small counter named Snack Station selling ice cream, as well as a counter that sells McDonald's drinks in the swimming pool.</a:t>
            </a:r>
            <a:endParaRPr lang="en-US" dirty="0"/>
          </a:p>
          <a:p>
            <a:pPr eaLnBrk="1" hangingPunct="1">
              <a:lnSpc>
                <a:spcPct val="80000"/>
              </a:lnSpc>
            </a:pPr>
            <a:endParaRPr lang="en-US" sz="1600" dirty="0"/>
          </a:p>
        </p:txBody>
      </p:sp>
      <p:pic>
        <p:nvPicPr>
          <p:cNvPr id="47112" name="Picture 8" descr="75890_f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58837"/>
            <a:ext cx="1600200" cy="279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65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1" y="2222286"/>
            <a:ext cx="6400799" cy="4330913"/>
          </a:xfrm>
        </p:spPr>
        <p:txBody>
          <a:bodyPr>
            <a:normAutofit fontScale="92500"/>
          </a:bodyPr>
          <a:lstStyle/>
          <a:p>
            <a:pPr eaLnBrk="1" hangingPunct="1"/>
            <a:r>
              <a:rPr lang="en-US" dirty="0"/>
              <a:t>The McCurry Pan is a very popular dish across India. </a:t>
            </a:r>
          </a:p>
          <a:p>
            <a:pPr eaLnBrk="1" hangingPunct="1"/>
            <a:r>
              <a:rPr lang="en-US" dirty="0"/>
              <a:t>Chicken (only Halal) along with fish are the only meat </a:t>
            </a:r>
          </a:p>
          <a:p>
            <a:pPr eaLnBrk="1" hangingPunct="1">
              <a:buFontTx/>
              <a:buNone/>
            </a:pPr>
            <a:r>
              <a:rPr lang="en-US" dirty="0"/>
              <a:t>       products used.</a:t>
            </a:r>
          </a:p>
          <a:p>
            <a:pPr eaLnBrk="1" hangingPunct="1"/>
            <a:r>
              <a:rPr lang="en-US" dirty="0"/>
              <a:t>Paneer-Salsa wrap and the Chicken-Mexican wrap </a:t>
            </a:r>
          </a:p>
          <a:p>
            <a:pPr eaLnBrk="1" hangingPunct="1"/>
            <a:r>
              <a:rPr lang="en-US" dirty="0"/>
              <a:t>Curry pans in </a:t>
            </a:r>
            <a:r>
              <a:rPr lang="en-US" dirty="0" err="1"/>
              <a:t>Shahi</a:t>
            </a:r>
            <a:r>
              <a:rPr lang="en-US" dirty="0"/>
              <a:t>-Paneer and Chicken-Tikka </a:t>
            </a:r>
          </a:p>
          <a:p>
            <a:pPr eaLnBrk="1" hangingPunct="1"/>
            <a:r>
              <a:rPr lang="en-US" dirty="0"/>
              <a:t>McChicken Burger and Chicken </a:t>
            </a:r>
            <a:r>
              <a:rPr lang="en-US" dirty="0" err="1"/>
              <a:t>McGrill</a:t>
            </a:r>
            <a:r>
              <a:rPr lang="en-US" dirty="0"/>
              <a:t> </a:t>
            </a:r>
          </a:p>
          <a:p>
            <a:pPr eaLnBrk="1" hangingPunct="1"/>
            <a:r>
              <a:rPr lang="en-US" dirty="0" err="1"/>
              <a:t>McAloo</a:t>
            </a:r>
            <a:r>
              <a:rPr lang="en-US" dirty="0"/>
              <a:t> </a:t>
            </a:r>
            <a:r>
              <a:rPr lang="en-US" dirty="0" err="1"/>
              <a:t>Tikki</a:t>
            </a:r>
            <a:r>
              <a:rPr lang="en-US" dirty="0"/>
              <a:t> Burger </a:t>
            </a:r>
          </a:p>
          <a:p>
            <a:pPr eaLnBrk="1" hangingPunct="1"/>
            <a:r>
              <a:rPr lang="en-US" dirty="0" err="1"/>
              <a:t>McVeggie</a:t>
            </a:r>
            <a:r>
              <a:rPr lang="en-US" dirty="0"/>
              <a:t> </a:t>
            </a:r>
          </a:p>
          <a:p>
            <a:pPr eaLnBrk="1" hangingPunct="1"/>
            <a:r>
              <a:rPr lang="en-US" dirty="0" err="1"/>
              <a:t>McSurprise</a:t>
            </a:r>
            <a:r>
              <a:rPr lang="en-US" dirty="0"/>
              <a:t> burger. It contains a patty, onion,</a:t>
            </a:r>
          </a:p>
          <a:p>
            <a:pPr eaLnBrk="1" hangingPunct="1">
              <a:buFontTx/>
              <a:buNone/>
            </a:pPr>
            <a:r>
              <a:rPr lang="en-US" dirty="0"/>
              <a:t>      Italian mayonnaise.</a:t>
            </a:r>
          </a:p>
          <a:p>
            <a:pPr eaLnBrk="1" hangingPunct="1"/>
            <a:r>
              <a:rPr lang="en-US" dirty="0"/>
              <a:t>Pizza </a:t>
            </a:r>
            <a:r>
              <a:rPr lang="en-US" dirty="0" err="1"/>
              <a:t>McPuff</a:t>
            </a:r>
            <a:r>
              <a:rPr lang="en-US" dirty="0"/>
              <a:t> </a:t>
            </a:r>
          </a:p>
          <a:p>
            <a:pPr eaLnBrk="1" hangingPunct="1">
              <a:buFontTx/>
              <a:buNone/>
            </a:pPr>
            <a:endParaRPr lang="en-US" sz="1600" dirty="0"/>
          </a:p>
        </p:txBody>
      </p:sp>
      <p:sp>
        <p:nvSpPr>
          <p:cNvPr id="11266"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A8847C-193F-4215-AF7D-628134BD4BC5}" type="slidenum">
              <a:rPr lang="en-US"/>
              <a:pPr eaLnBrk="1" hangingPunct="1"/>
              <a:t>24</a:t>
            </a:fld>
            <a:endParaRPr lang="en-US"/>
          </a:p>
        </p:txBody>
      </p:sp>
      <p:pic>
        <p:nvPicPr>
          <p:cNvPr id="49161" name="Picture 9" descr="The McCurry Pan is a very popular dish across India. It is an original creation of McDonald's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086" y="366368"/>
            <a:ext cx="1800792" cy="283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1" descr="470_131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0" y="3964171"/>
            <a:ext cx="279320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7DE87671-CD9F-7B42-8F35-07C1C14DF356}"/>
              </a:ext>
            </a:extLst>
          </p:cNvPr>
          <p:cNvSpPr>
            <a:spLocks noGrp="1"/>
          </p:cNvSpPr>
          <p:nvPr>
            <p:ph type="title"/>
          </p:nvPr>
        </p:nvSpPr>
        <p:spPr>
          <a:xfrm>
            <a:off x="557399" y="558837"/>
            <a:ext cx="7524003" cy="970450"/>
          </a:xfrm>
        </p:spPr>
        <p:txBody>
          <a:bodyPr/>
          <a:lstStyle/>
          <a:p>
            <a:r>
              <a:rPr lang="en-US" dirty="0">
                <a:solidFill>
                  <a:schemeClr val="tx1"/>
                </a:solidFill>
              </a:rPr>
              <a:t>MCDONALD’S Products - </a:t>
            </a:r>
            <a:r>
              <a:rPr lang="en-US" dirty="0"/>
              <a:t>India</a:t>
            </a:r>
          </a:p>
        </p:txBody>
      </p:sp>
    </p:spTree>
    <p:extLst>
      <p:ext uri="{BB962C8B-B14F-4D97-AF65-F5344CB8AC3E}">
        <p14:creationId xmlns:p14="http://schemas.microsoft.com/office/powerpoint/2010/main" val="100283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557398" y="2739736"/>
            <a:ext cx="7524003" cy="3636510"/>
          </a:xfrm>
        </p:spPr>
        <p:txBody>
          <a:bodyPr>
            <a:normAutofit/>
          </a:bodyPr>
          <a:lstStyle/>
          <a:p>
            <a:pPr algn="just" eaLnBrk="1" hangingPunct="1"/>
            <a:r>
              <a:rPr lang="en-US" sz="2000" dirty="0" err="1"/>
              <a:t>Ayam</a:t>
            </a:r>
            <a:r>
              <a:rPr lang="en-US" sz="2000" dirty="0"/>
              <a:t> Goreng </a:t>
            </a:r>
            <a:r>
              <a:rPr lang="en-US" sz="2000" dirty="0" err="1"/>
              <a:t>McD</a:t>
            </a:r>
            <a:r>
              <a:rPr lang="en-US" sz="2000" dirty="0"/>
              <a:t> –</a:t>
            </a:r>
          </a:p>
          <a:p>
            <a:pPr eaLnBrk="1" hangingPunct="1">
              <a:buFontTx/>
              <a:buNone/>
            </a:pPr>
            <a:r>
              <a:rPr lang="en-US" sz="2000" dirty="0"/>
              <a:t>      A crispy two piece fried chicken meal.</a:t>
            </a:r>
          </a:p>
          <a:p>
            <a:pPr eaLnBrk="1" hangingPunct="1"/>
            <a:r>
              <a:rPr lang="en-US" sz="2000" dirty="0"/>
              <a:t>Chicken </a:t>
            </a:r>
            <a:r>
              <a:rPr lang="en-US" sz="2000" dirty="0" err="1"/>
              <a:t>McDeluxe</a:t>
            </a:r>
            <a:endParaRPr lang="en-US" sz="2000" dirty="0"/>
          </a:p>
          <a:p>
            <a:pPr eaLnBrk="1" hangingPunct="1"/>
            <a:r>
              <a:rPr lang="en-US" sz="2000" dirty="0" err="1"/>
              <a:t>Bubur</a:t>
            </a:r>
            <a:r>
              <a:rPr lang="en-US" sz="2000" dirty="0"/>
              <a:t> </a:t>
            </a:r>
            <a:r>
              <a:rPr lang="en-US" sz="2000" dirty="0" err="1"/>
              <a:t>Ayam</a:t>
            </a:r>
            <a:r>
              <a:rPr lang="en-US" sz="2000" dirty="0"/>
              <a:t> </a:t>
            </a:r>
            <a:r>
              <a:rPr lang="en-US" sz="2000" dirty="0" err="1"/>
              <a:t>McD</a:t>
            </a:r>
            <a:r>
              <a:rPr lang="en-US" sz="2000" dirty="0"/>
              <a:t> -"chicken porridge" </a:t>
            </a:r>
          </a:p>
          <a:p>
            <a:pPr eaLnBrk="1" hangingPunct="1"/>
            <a:r>
              <a:rPr lang="en-US" sz="2000" dirty="0" err="1"/>
              <a:t>Bubur</a:t>
            </a:r>
            <a:r>
              <a:rPr lang="en-US" sz="2000" dirty="0"/>
              <a:t> </a:t>
            </a:r>
            <a:r>
              <a:rPr lang="en-US" sz="2000" dirty="0" err="1"/>
              <a:t>Ikan</a:t>
            </a:r>
            <a:r>
              <a:rPr lang="en-US" sz="2000" dirty="0"/>
              <a:t> </a:t>
            </a:r>
            <a:r>
              <a:rPr lang="en-US" sz="2000" dirty="0" err="1"/>
              <a:t>McD</a:t>
            </a:r>
            <a:r>
              <a:rPr lang="en-US" sz="2000" dirty="0"/>
              <a:t> -fish porridge/congee</a:t>
            </a:r>
          </a:p>
          <a:p>
            <a:pPr eaLnBrk="1" hangingPunct="1"/>
            <a:r>
              <a:rPr lang="en-US" sz="2000" dirty="0"/>
              <a:t> Burger consisting of four beef patties- the Mega Mac </a:t>
            </a:r>
          </a:p>
          <a:p>
            <a:pPr marL="0" indent="0" eaLnBrk="1" hangingPunct="1">
              <a:buNone/>
            </a:pPr>
            <a:endParaRPr lang="en-US" sz="1600" dirty="0"/>
          </a:p>
        </p:txBody>
      </p:sp>
      <p:pic>
        <p:nvPicPr>
          <p:cNvPr id="12292" name="Picture 6" descr="prosperity-bu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68366">
            <a:off x="6083964" y="1110385"/>
            <a:ext cx="2275838" cy="204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986B7BF-F670-B845-ACDA-A5A3AFD8A2F7}"/>
              </a:ext>
            </a:extLst>
          </p:cNvPr>
          <p:cNvSpPr>
            <a:spLocks noGrp="1"/>
          </p:cNvSpPr>
          <p:nvPr>
            <p:ph type="title"/>
          </p:nvPr>
        </p:nvSpPr>
        <p:spPr>
          <a:xfrm>
            <a:off x="557399" y="558837"/>
            <a:ext cx="7524003" cy="970450"/>
          </a:xfrm>
        </p:spPr>
        <p:txBody>
          <a:bodyPr/>
          <a:lstStyle/>
          <a:p>
            <a:r>
              <a:rPr lang="en-US" dirty="0">
                <a:solidFill>
                  <a:schemeClr val="tx1"/>
                </a:solidFill>
              </a:rPr>
              <a:t>MCDONALD’S Products - </a:t>
            </a:r>
            <a:r>
              <a:rPr lang="en-US" dirty="0"/>
              <a:t>Malaysia</a:t>
            </a:r>
          </a:p>
        </p:txBody>
      </p:sp>
    </p:spTree>
    <p:extLst>
      <p:ext uri="{BB962C8B-B14F-4D97-AF65-F5344CB8AC3E}">
        <p14:creationId xmlns:p14="http://schemas.microsoft.com/office/powerpoint/2010/main" val="375144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normAutofit/>
          </a:bodyPr>
          <a:lstStyle/>
          <a:p>
            <a:pPr eaLnBrk="1" hangingPunct="1"/>
            <a:endParaRPr lang="en-US" sz="1600" dirty="0"/>
          </a:p>
          <a:p>
            <a:pPr eaLnBrk="1" hangingPunct="1"/>
            <a:r>
              <a:rPr lang="en-US" sz="2400" dirty="0"/>
              <a:t>Spicy McChicken burger. </a:t>
            </a:r>
          </a:p>
          <a:p>
            <a:pPr eaLnBrk="1" hangingPunct="1"/>
            <a:r>
              <a:rPr lang="en-US" sz="2400" dirty="0" err="1"/>
              <a:t>McChutney</a:t>
            </a:r>
            <a:r>
              <a:rPr lang="en-US" sz="2400" dirty="0"/>
              <a:t> Burger</a:t>
            </a:r>
          </a:p>
          <a:p>
            <a:pPr eaLnBrk="1" hangingPunct="1"/>
            <a:r>
              <a:rPr lang="en-US" sz="2400" dirty="0"/>
              <a:t>Meatball sandwich called the </a:t>
            </a:r>
            <a:r>
              <a:rPr lang="en-US" sz="2400" dirty="0" err="1"/>
              <a:t>McKofta</a:t>
            </a:r>
            <a:r>
              <a:rPr lang="en-US" sz="2400" dirty="0"/>
              <a:t> </a:t>
            </a:r>
          </a:p>
          <a:p>
            <a:pPr eaLnBrk="1" hangingPunct="1"/>
            <a:r>
              <a:rPr lang="en-US" sz="2400" dirty="0"/>
              <a:t>Strawberry custard pie</a:t>
            </a:r>
          </a:p>
          <a:p>
            <a:pPr eaLnBrk="1" hangingPunct="1"/>
            <a:r>
              <a:rPr lang="en-US" sz="2400" dirty="0"/>
              <a:t> </a:t>
            </a:r>
            <a:r>
              <a:rPr lang="en-US" sz="2400" dirty="0" err="1"/>
              <a:t>McArabia</a:t>
            </a:r>
            <a:r>
              <a:rPr lang="en-US" sz="2400" dirty="0"/>
              <a:t> </a:t>
            </a:r>
          </a:p>
          <a:p>
            <a:pPr eaLnBrk="1" hangingPunct="1"/>
            <a:endParaRPr lang="en-US" sz="1600" dirty="0"/>
          </a:p>
          <a:p>
            <a:pPr eaLnBrk="1" hangingPunct="1"/>
            <a:endParaRPr lang="en-US" dirty="0"/>
          </a:p>
        </p:txBody>
      </p:sp>
      <p:pic>
        <p:nvPicPr>
          <p:cNvPr id="12293" name="Picture 8" descr="mc-ara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6608">
            <a:off x="5393875" y="4478931"/>
            <a:ext cx="3045134" cy="181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986B7BF-F670-B845-ACDA-A5A3AFD8A2F7}"/>
              </a:ext>
            </a:extLst>
          </p:cNvPr>
          <p:cNvSpPr>
            <a:spLocks noGrp="1"/>
          </p:cNvSpPr>
          <p:nvPr>
            <p:ph type="title"/>
          </p:nvPr>
        </p:nvSpPr>
        <p:spPr>
          <a:xfrm>
            <a:off x="557399" y="558837"/>
            <a:ext cx="7524003" cy="970450"/>
          </a:xfrm>
        </p:spPr>
        <p:txBody>
          <a:bodyPr/>
          <a:lstStyle/>
          <a:p>
            <a:r>
              <a:rPr lang="en-US" dirty="0">
                <a:solidFill>
                  <a:schemeClr val="tx1"/>
                </a:solidFill>
              </a:rPr>
              <a:t>MCDONALD’S Products - </a:t>
            </a:r>
            <a:r>
              <a:rPr lang="en-US" dirty="0"/>
              <a:t>Malaysia</a:t>
            </a:r>
          </a:p>
        </p:txBody>
      </p:sp>
    </p:spTree>
    <p:extLst>
      <p:ext uri="{BB962C8B-B14F-4D97-AF65-F5344CB8AC3E}">
        <p14:creationId xmlns:p14="http://schemas.microsoft.com/office/powerpoint/2010/main" val="406236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b="1" dirty="0"/>
              <a:t>3. Place</a:t>
            </a:r>
          </a:p>
        </p:txBody>
      </p:sp>
      <p:sp>
        <p:nvSpPr>
          <p:cNvPr id="60419" name="Rectangle 3"/>
          <p:cNvSpPr>
            <a:spLocks noGrp="1" noChangeArrowheads="1"/>
          </p:cNvSpPr>
          <p:nvPr>
            <p:ph idx="1"/>
          </p:nvPr>
        </p:nvSpPr>
        <p:spPr>
          <a:xfrm>
            <a:off x="809996" y="2590800"/>
            <a:ext cx="7524003" cy="3636510"/>
          </a:xfrm>
        </p:spPr>
        <p:txBody>
          <a:bodyPr>
            <a:normAutofit fontScale="92500" lnSpcReduction="20000"/>
          </a:bodyPr>
          <a:lstStyle/>
          <a:p>
            <a:pPr marL="365760" indent="-256032" algn="just" eaLnBrk="1" fontAlgn="auto" hangingPunct="1">
              <a:spcAft>
                <a:spcPts val="0"/>
              </a:spcAft>
              <a:buFont typeface="CommonBullets" pitchFamily="34" charset="2"/>
              <a:buChar char="!"/>
              <a:defRPr/>
            </a:pPr>
            <a:r>
              <a:rPr lang="en-GB" sz="2800" dirty="0"/>
              <a:t>Place is about ensuring that supplies of a product are available on the market for potential purchasers to buy.</a:t>
            </a:r>
          </a:p>
          <a:p>
            <a:pPr marL="365760" indent="-256032" algn="just" eaLnBrk="1" fontAlgn="auto" hangingPunct="1">
              <a:spcAft>
                <a:spcPts val="0"/>
              </a:spcAft>
              <a:buFont typeface="Wingdings 3"/>
              <a:buNone/>
              <a:defRPr/>
            </a:pPr>
            <a:endParaRPr lang="en-GB" sz="2800" dirty="0"/>
          </a:p>
          <a:p>
            <a:pPr marL="365760" indent="-256032" algn="just" eaLnBrk="1" fontAlgn="auto" hangingPunct="1">
              <a:spcAft>
                <a:spcPts val="0"/>
              </a:spcAft>
              <a:buFont typeface="CommonBullets" pitchFamily="34" charset="2"/>
              <a:buChar char="!"/>
              <a:defRPr/>
            </a:pPr>
            <a:r>
              <a:rPr lang="en-GB" sz="2800" dirty="0"/>
              <a:t>Distribution is vital in order to make sure that this happens.</a:t>
            </a:r>
          </a:p>
          <a:p>
            <a:pPr marL="365760" indent="-256032" algn="just" eaLnBrk="1" fontAlgn="auto" hangingPunct="1">
              <a:spcAft>
                <a:spcPts val="0"/>
              </a:spcAft>
              <a:buFont typeface="CommonBullets" pitchFamily="34" charset="2"/>
              <a:buChar char="!"/>
              <a:defRPr/>
            </a:pPr>
            <a:endParaRPr lang="en-GB" sz="2800" dirty="0"/>
          </a:p>
          <a:p>
            <a:pPr marL="365760" indent="-256032" algn="just" eaLnBrk="1" fontAlgn="auto" hangingPunct="1">
              <a:spcAft>
                <a:spcPts val="0"/>
              </a:spcAft>
              <a:buFont typeface="CommonBullets" pitchFamily="34" charset="2"/>
              <a:buChar char="!"/>
              <a:defRPr/>
            </a:pPr>
            <a:r>
              <a:rPr lang="en-GB" sz="2800" dirty="0"/>
              <a:t>It is likely that a producer will use one of three models to distribute their product on to the market- what will yours be??</a:t>
            </a:r>
          </a:p>
          <a:p>
            <a:pPr marL="365760" indent="-256032"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15730303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3. Place</a:t>
            </a:r>
          </a:p>
        </p:txBody>
      </p:sp>
      <p:graphicFrame>
        <p:nvGraphicFramePr>
          <p:cNvPr id="73728" name="Object 2"/>
          <p:cNvGraphicFramePr>
            <a:graphicFrameLocks noGrp="1" noChangeAspect="1"/>
          </p:cNvGraphicFramePr>
          <p:nvPr>
            <p:ph idx="1"/>
            <p:extLst>
              <p:ext uri="{D42A27DB-BD31-4B8C-83A1-F6EECF244321}">
                <p14:modId xmlns:p14="http://schemas.microsoft.com/office/powerpoint/2010/main" val="2526222257"/>
              </p:ext>
            </p:extLst>
          </p:nvPr>
        </p:nvGraphicFramePr>
        <p:xfrm>
          <a:off x="2209800" y="1417638"/>
          <a:ext cx="6402387" cy="5087254"/>
        </p:xfrm>
        <a:graphic>
          <a:graphicData uri="http://schemas.openxmlformats.org/presentationml/2006/ole">
            <mc:AlternateContent xmlns:mc="http://schemas.openxmlformats.org/markup-compatibility/2006">
              <mc:Choice xmlns:v="urn:schemas-microsoft-com:vml" Requires="v">
                <p:oleObj spid="_x0000_s1031" name="VISIO" r:id="rId3" imgW="5080680" imgH="4036680" progId="Visio.Drawing.4">
                  <p:embed/>
                </p:oleObj>
              </mc:Choice>
              <mc:Fallback>
                <p:oleObj name="VISIO" r:id="rId3" imgW="5080680" imgH="4036680" progId="Visio.Drawing.4">
                  <p:embed/>
                  <p:pic>
                    <p:nvPicPr>
                      <p:cNvPr id="7372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17638"/>
                        <a:ext cx="6402387" cy="5087254"/>
                      </a:xfrm>
                      <a:prstGeom prst="rect">
                        <a:avLst/>
                      </a:prstGeom>
                    </p:spPr>
                  </p:pic>
                </p:oleObj>
              </mc:Fallback>
            </mc:AlternateContent>
          </a:graphicData>
        </a:graphic>
      </p:graphicFrame>
    </p:spTree>
    <p:extLst>
      <p:ext uri="{BB962C8B-B14F-4D97-AF65-F5344CB8AC3E}">
        <p14:creationId xmlns:p14="http://schemas.microsoft.com/office/powerpoint/2010/main" val="318226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90600" y="381000"/>
            <a:ext cx="7024744" cy="1143000"/>
          </a:xfrm>
        </p:spPr>
        <p:txBody>
          <a:bodyPr/>
          <a:lstStyle/>
          <a:p>
            <a:pPr eaLnBrk="1" fontAlgn="auto" hangingPunct="1">
              <a:spcAft>
                <a:spcPts val="0"/>
              </a:spcAft>
              <a:defRPr/>
            </a:pPr>
            <a:r>
              <a:rPr lang="en-US" b="1" dirty="0"/>
              <a:t>Model A</a:t>
            </a:r>
          </a:p>
        </p:txBody>
      </p:sp>
      <p:sp>
        <p:nvSpPr>
          <p:cNvPr id="63491" name="Rectangle 3"/>
          <p:cNvSpPr>
            <a:spLocks noGrp="1" noChangeArrowheads="1"/>
          </p:cNvSpPr>
          <p:nvPr>
            <p:ph idx="1"/>
          </p:nvPr>
        </p:nvSpPr>
        <p:spPr>
          <a:xfrm>
            <a:off x="800100" y="2170664"/>
            <a:ext cx="7543800" cy="4255368"/>
          </a:xfrm>
        </p:spPr>
        <p:txBody>
          <a:bodyPr>
            <a:normAutofit/>
          </a:bodyPr>
          <a:lstStyle/>
          <a:p>
            <a:pPr algn="just" eaLnBrk="1" hangingPunct="1">
              <a:spcBef>
                <a:spcPts val="600"/>
              </a:spcBef>
              <a:buFont typeface="CommonBullets" pitchFamily="34" charset="2"/>
              <a:buChar char="!"/>
            </a:pPr>
            <a:r>
              <a:rPr lang="en-GB" sz="2400" dirty="0">
                <a:solidFill>
                  <a:srgbClr val="92D050"/>
                </a:solidFill>
              </a:rPr>
              <a:t>Model A is the traditional model of distribution.</a:t>
            </a:r>
          </a:p>
          <a:p>
            <a:pPr algn="just" eaLnBrk="1" hangingPunct="1">
              <a:spcBef>
                <a:spcPts val="600"/>
              </a:spcBef>
              <a:buFont typeface="CommonBullets" pitchFamily="34" charset="2"/>
              <a:buChar char="!"/>
            </a:pPr>
            <a:r>
              <a:rPr lang="en-GB" sz="2400" dirty="0"/>
              <a:t>In this model a wholesaler buys in bulk from a producer, and then sells (and often delivers) smaller quantities to retailers, who in turn sell even small quantities to customers.</a:t>
            </a:r>
          </a:p>
          <a:p>
            <a:pPr algn="just" eaLnBrk="1" hangingPunct="1">
              <a:spcBef>
                <a:spcPts val="600"/>
              </a:spcBef>
              <a:buFont typeface="CommonBullets" pitchFamily="34" charset="2"/>
              <a:buChar char="!"/>
            </a:pPr>
            <a:r>
              <a:rPr lang="en-US" sz="2400" dirty="0"/>
              <a:t>This process of breaking up large, bulk purchases from producers into smaller quantities for resale to retailers is known as BREAK BULK.</a:t>
            </a:r>
          </a:p>
        </p:txBody>
      </p:sp>
    </p:spTree>
    <p:extLst>
      <p:ext uri="{BB962C8B-B14F-4D97-AF65-F5344CB8AC3E}">
        <p14:creationId xmlns:p14="http://schemas.microsoft.com/office/powerpoint/2010/main" val="36911984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830" y="1449146"/>
            <a:ext cx="8030369" cy="2971051"/>
          </a:xfrm>
        </p:spPr>
        <p:txBody>
          <a:bodyPr/>
          <a:lstStyle/>
          <a:p>
            <a:r>
              <a:rPr lang="en-US" b="1" dirty="0"/>
              <a:t>Lesson 8: The Marketing Mix | Part 1</a:t>
            </a:r>
          </a:p>
        </p:txBody>
      </p:sp>
      <p:sp>
        <p:nvSpPr>
          <p:cNvPr id="3" name="Subtitle 2"/>
          <p:cNvSpPr>
            <a:spLocks noGrp="1"/>
          </p:cNvSpPr>
          <p:nvPr>
            <p:ph type="subTitle" idx="1"/>
          </p:nvPr>
        </p:nvSpPr>
        <p:spPr>
          <a:xfrm>
            <a:off x="808831" y="5638800"/>
            <a:ext cx="7526338" cy="434974"/>
          </a:xfrm>
        </p:spPr>
        <p:txBody>
          <a:bodyPr>
            <a:noAutofit/>
          </a:bodyPr>
          <a:lstStyle/>
          <a:p>
            <a:r>
              <a:rPr lang="en-US" sz="3000" b="1" dirty="0"/>
              <a:t>Unit 2: Functions of a Business</a:t>
            </a:r>
          </a:p>
        </p:txBody>
      </p:sp>
    </p:spTree>
    <p:extLst>
      <p:ext uri="{BB962C8B-B14F-4D97-AF65-F5344CB8AC3E}">
        <p14:creationId xmlns:p14="http://schemas.microsoft.com/office/powerpoint/2010/main" val="2212830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en-US" b="1" dirty="0">
                <a:latin typeface="+mn-lt"/>
              </a:rPr>
              <a:t>Model B</a:t>
            </a:r>
          </a:p>
        </p:txBody>
      </p:sp>
      <p:sp>
        <p:nvSpPr>
          <p:cNvPr id="64515" name="Rectangle 3"/>
          <p:cNvSpPr>
            <a:spLocks noGrp="1" noChangeArrowheads="1"/>
          </p:cNvSpPr>
          <p:nvPr>
            <p:ph idx="1"/>
          </p:nvPr>
        </p:nvSpPr>
        <p:spPr>
          <a:xfrm>
            <a:off x="533400" y="2286000"/>
            <a:ext cx="7543800" cy="4255368"/>
          </a:xfrm>
        </p:spPr>
        <p:txBody>
          <a:bodyPr/>
          <a:lstStyle/>
          <a:p>
            <a:pPr algn="just" eaLnBrk="1" hangingPunct="1">
              <a:spcBef>
                <a:spcPts val="600"/>
              </a:spcBef>
              <a:buFont typeface="CommonBullets" pitchFamily="34" charset="2"/>
              <a:buChar char="!"/>
            </a:pPr>
            <a:r>
              <a:rPr lang="en-GB" sz="2400" dirty="0">
                <a:solidFill>
                  <a:srgbClr val="92D050"/>
                </a:solidFill>
              </a:rPr>
              <a:t>Model B is typically used by large retailers (e.g. Walmart, </a:t>
            </a:r>
            <a:r>
              <a:rPr lang="en-GB" sz="2400" dirty="0" err="1">
                <a:solidFill>
                  <a:srgbClr val="92D050"/>
                </a:solidFill>
              </a:rPr>
              <a:t>Loblaws</a:t>
            </a:r>
            <a:r>
              <a:rPr lang="en-GB" sz="2400" dirty="0">
                <a:solidFill>
                  <a:srgbClr val="92D050"/>
                </a:solidFill>
              </a:rPr>
              <a:t>, Presidents Choice).</a:t>
            </a:r>
          </a:p>
          <a:p>
            <a:pPr algn="just" eaLnBrk="1" hangingPunct="1">
              <a:spcBef>
                <a:spcPts val="600"/>
              </a:spcBef>
              <a:buFont typeface="CommonBullets" pitchFamily="34" charset="2"/>
              <a:buChar char="!"/>
            </a:pPr>
            <a:r>
              <a:rPr lang="en-GB" sz="2400" dirty="0"/>
              <a:t>Because they are so large, they are able to take on the role of the wholesaler.</a:t>
            </a:r>
          </a:p>
          <a:p>
            <a:pPr algn="just" eaLnBrk="1" hangingPunct="1">
              <a:spcBef>
                <a:spcPts val="600"/>
              </a:spcBef>
              <a:buFont typeface="CommonBullets" pitchFamily="34" charset="2"/>
              <a:buChar char="!"/>
            </a:pPr>
            <a:r>
              <a:rPr lang="en-GB" sz="2400" dirty="0"/>
              <a:t>Such companies have Regional Distribution Centres (RDC) to which producers can deliver in bulk, and from where smaller quantities can be sent to retail stores in the area served by the RDC.</a:t>
            </a:r>
            <a:endParaRPr lang="en-US" sz="2400" dirty="0"/>
          </a:p>
        </p:txBody>
      </p:sp>
    </p:spTree>
    <p:extLst>
      <p:ext uri="{BB962C8B-B14F-4D97-AF65-F5344CB8AC3E}">
        <p14:creationId xmlns:p14="http://schemas.microsoft.com/office/powerpoint/2010/main" val="9692924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fontAlgn="auto" hangingPunct="1">
              <a:spcAft>
                <a:spcPts val="0"/>
              </a:spcAft>
              <a:defRPr/>
            </a:pPr>
            <a:r>
              <a:rPr lang="en-US" b="1" dirty="0"/>
              <a:t>Model C</a:t>
            </a:r>
          </a:p>
        </p:txBody>
      </p:sp>
      <p:sp>
        <p:nvSpPr>
          <p:cNvPr id="30722" name="Rectangle 3"/>
          <p:cNvSpPr>
            <a:spLocks noGrp="1" noChangeArrowheads="1"/>
          </p:cNvSpPr>
          <p:nvPr>
            <p:ph idx="1"/>
          </p:nvPr>
        </p:nvSpPr>
        <p:spPr>
          <a:xfrm>
            <a:off x="437213" y="2286000"/>
            <a:ext cx="8115300" cy="1398244"/>
          </a:xfrm>
        </p:spPr>
        <p:txBody>
          <a:bodyPr>
            <a:normAutofit fontScale="92500" lnSpcReduction="10000"/>
          </a:bodyPr>
          <a:lstStyle/>
          <a:p>
            <a:pPr eaLnBrk="1" hangingPunct="1">
              <a:spcBef>
                <a:spcPts val="600"/>
              </a:spcBef>
              <a:buFont typeface="CommonBullets" pitchFamily="34" charset="2"/>
              <a:buChar char="!"/>
            </a:pPr>
            <a:r>
              <a:rPr lang="en-GB" sz="2000" dirty="0">
                <a:solidFill>
                  <a:srgbClr val="92D050"/>
                </a:solidFill>
              </a:rPr>
              <a:t>Model C is known as DIRECT SELLING and is generally used by producers or suppliers (e.g. Computer manufacturers, Insurance Companies) who wish to target a niche or specialist market.</a:t>
            </a:r>
          </a:p>
          <a:p>
            <a:pPr eaLnBrk="1" hangingPunct="1">
              <a:spcBef>
                <a:spcPts val="600"/>
              </a:spcBef>
              <a:buFont typeface="CommonBullets" pitchFamily="34" charset="2"/>
              <a:buChar char="!"/>
            </a:pPr>
            <a:r>
              <a:rPr lang="en-GB" sz="2000" dirty="0"/>
              <a:t>This is often done through:</a:t>
            </a:r>
            <a:endParaRPr lang="en-GB" sz="2800" dirty="0"/>
          </a:p>
        </p:txBody>
      </p:sp>
      <p:sp>
        <p:nvSpPr>
          <p:cNvPr id="30724" name="Rectangle 4"/>
          <p:cNvSpPr>
            <a:spLocks noGrp="1" noChangeArrowheads="1"/>
          </p:cNvSpPr>
          <p:nvPr>
            <p:ph type="body" sz="half" idx="4294967295"/>
          </p:nvPr>
        </p:nvSpPr>
        <p:spPr>
          <a:xfrm>
            <a:off x="437213" y="3716142"/>
            <a:ext cx="7896787" cy="2935288"/>
          </a:xfrm>
        </p:spPr>
        <p:txBody>
          <a:bodyPr>
            <a:normAutofit/>
          </a:bodyPr>
          <a:lstStyle/>
          <a:p>
            <a:pPr eaLnBrk="1" hangingPunct="1">
              <a:spcBef>
                <a:spcPts val="600"/>
              </a:spcBef>
              <a:buFont typeface="CommonBullets" pitchFamily="34" charset="2"/>
              <a:buChar char="!"/>
            </a:pPr>
            <a:r>
              <a:rPr lang="en-GB" sz="1600" dirty="0"/>
              <a:t>Direct Mail to chosen customers (e.g. Car insurance to members of the AA or RAC)</a:t>
            </a:r>
          </a:p>
          <a:p>
            <a:pPr eaLnBrk="1" hangingPunct="1">
              <a:spcBef>
                <a:spcPts val="600"/>
              </a:spcBef>
              <a:buFont typeface="CommonBullets" pitchFamily="34" charset="2"/>
              <a:buChar char="!"/>
            </a:pPr>
            <a:r>
              <a:rPr lang="en-GB" sz="1600" dirty="0"/>
              <a:t>Mail Order Catalogues (e.g. Book Clubs)</a:t>
            </a:r>
          </a:p>
          <a:p>
            <a:pPr eaLnBrk="1" hangingPunct="1">
              <a:spcBef>
                <a:spcPts val="600"/>
              </a:spcBef>
              <a:buFont typeface="CommonBullets" pitchFamily="34" charset="2"/>
              <a:buChar char="!"/>
            </a:pPr>
            <a:r>
              <a:rPr lang="en-GB" sz="1600" dirty="0"/>
              <a:t>Advertisements in specialist publications (e.g. Computer magazines)</a:t>
            </a:r>
          </a:p>
          <a:p>
            <a:pPr eaLnBrk="1" hangingPunct="1">
              <a:spcBef>
                <a:spcPts val="600"/>
              </a:spcBef>
              <a:buFont typeface="CommonBullets" pitchFamily="34" charset="2"/>
              <a:buChar char="!"/>
            </a:pPr>
            <a:r>
              <a:rPr lang="en-GB" sz="1600" dirty="0"/>
              <a:t>Telesales (e.g. Double glazing)</a:t>
            </a:r>
          </a:p>
          <a:p>
            <a:pPr eaLnBrk="1" hangingPunct="1">
              <a:spcBef>
                <a:spcPts val="600"/>
              </a:spcBef>
              <a:buFont typeface="CommonBullets" pitchFamily="34" charset="2"/>
              <a:buChar char="!"/>
            </a:pPr>
            <a:r>
              <a:rPr lang="en-GB" sz="1600" dirty="0"/>
              <a:t>Teleshopping (e.g. QVC)</a:t>
            </a:r>
            <a:endParaRPr lang="en-US" sz="1600" dirty="0"/>
          </a:p>
        </p:txBody>
      </p:sp>
    </p:spTree>
    <p:extLst>
      <p:ext uri="{BB962C8B-B14F-4D97-AF65-F5344CB8AC3E}">
        <p14:creationId xmlns:p14="http://schemas.microsoft.com/office/powerpoint/2010/main" val="34071384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83962" y="533400"/>
            <a:ext cx="7024744" cy="1143000"/>
          </a:xfrm>
        </p:spPr>
        <p:txBody>
          <a:bodyPr/>
          <a:lstStyle/>
          <a:p>
            <a:pPr eaLnBrk="1" hangingPunct="1"/>
            <a:r>
              <a:rPr lang="en-US" b="1" dirty="0" err="1">
                <a:solidFill>
                  <a:schemeClr val="tx1"/>
                </a:solidFill>
              </a:rPr>
              <a:t>Mc</a:t>
            </a:r>
            <a:r>
              <a:rPr lang="en-US" b="1" dirty="0">
                <a:solidFill>
                  <a:schemeClr val="tx1"/>
                </a:solidFill>
              </a:rPr>
              <a:t> Place</a:t>
            </a:r>
          </a:p>
        </p:txBody>
      </p:sp>
      <p:sp>
        <p:nvSpPr>
          <p:cNvPr id="63491" name="Rectangle 3"/>
          <p:cNvSpPr>
            <a:spLocks noGrp="1" noChangeArrowheads="1"/>
          </p:cNvSpPr>
          <p:nvPr>
            <p:ph idx="1"/>
          </p:nvPr>
        </p:nvSpPr>
        <p:spPr>
          <a:xfrm>
            <a:off x="524434" y="2438400"/>
            <a:ext cx="8238566" cy="4203656"/>
          </a:xfrm>
        </p:spPr>
        <p:txBody>
          <a:bodyPr>
            <a:normAutofit lnSpcReduction="10000"/>
          </a:bodyPr>
          <a:lstStyle/>
          <a:p>
            <a:pPr eaLnBrk="1" hangingPunct="1">
              <a:lnSpc>
                <a:spcPct val="90000"/>
              </a:lnSpc>
            </a:pPr>
            <a:r>
              <a:rPr lang="en-US" sz="2400" dirty="0"/>
              <a:t>The </a:t>
            </a:r>
            <a:r>
              <a:rPr lang="en-US" sz="2400" dirty="0" err="1"/>
              <a:t>organisation</a:t>
            </a:r>
            <a:r>
              <a:rPr lang="en-US" sz="2400" dirty="0"/>
              <a:t> must distribute the product to the user at the right place at the right time. Efficient and effective distribution is important if the </a:t>
            </a:r>
            <a:r>
              <a:rPr lang="en-US" sz="2400" dirty="0" err="1"/>
              <a:t>organisation</a:t>
            </a:r>
            <a:r>
              <a:rPr lang="en-US" sz="2400" dirty="0"/>
              <a:t> is to meet its overall marketing objectives </a:t>
            </a:r>
          </a:p>
          <a:p>
            <a:pPr eaLnBrk="1" hangingPunct="1">
              <a:lnSpc>
                <a:spcPct val="90000"/>
              </a:lnSpc>
            </a:pPr>
            <a:r>
              <a:rPr lang="en-US" sz="2400" dirty="0"/>
              <a:t>McDonald's is the largest chain of fast food restaurants in the world. It has a total of more than 31,000 outlets worldwide. </a:t>
            </a:r>
          </a:p>
          <a:p>
            <a:pPr eaLnBrk="1" hangingPunct="1">
              <a:lnSpc>
                <a:spcPct val="90000"/>
              </a:lnSpc>
            </a:pPr>
            <a:r>
              <a:rPr lang="en-US" sz="2400" dirty="0"/>
              <a:t>McDonald's has become emblematic of </a:t>
            </a:r>
            <a:r>
              <a:rPr lang="en-US" sz="2400" dirty="0" err="1"/>
              <a:t>globalisation</a:t>
            </a:r>
            <a:r>
              <a:rPr lang="en-US" sz="2400" dirty="0"/>
              <a:t>, sometimes referred as the "</a:t>
            </a:r>
            <a:r>
              <a:rPr lang="en-US" sz="2400" dirty="0" err="1"/>
              <a:t>McDonaldisation</a:t>
            </a:r>
            <a:r>
              <a:rPr lang="en-US" sz="2400" dirty="0"/>
              <a:t>" of society </a:t>
            </a:r>
          </a:p>
          <a:p>
            <a:pPr eaLnBrk="1" hangingPunct="1">
              <a:lnSpc>
                <a:spcPct val="90000"/>
              </a:lnSpc>
            </a:pPr>
            <a:r>
              <a:rPr lang="en-US" sz="2400" dirty="0"/>
              <a:t>McDonald's works on the supply chain management </a:t>
            </a:r>
          </a:p>
          <a:p>
            <a:pPr eaLnBrk="1" hangingPunct="1">
              <a:lnSpc>
                <a:spcPct val="90000"/>
              </a:lnSpc>
            </a:pPr>
            <a:endParaRPr lang="en-US" sz="2400" b="1" dirty="0"/>
          </a:p>
        </p:txBody>
      </p:sp>
    </p:spTree>
    <p:extLst>
      <p:ext uri="{BB962C8B-B14F-4D97-AF65-F5344CB8AC3E}">
        <p14:creationId xmlns:p14="http://schemas.microsoft.com/office/powerpoint/2010/main" val="126905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fontAlgn="auto" hangingPunct="1">
              <a:spcAft>
                <a:spcPts val="0"/>
              </a:spcAft>
              <a:defRPr/>
            </a:pPr>
            <a:r>
              <a:rPr lang="en-GB" b="1" dirty="0"/>
              <a:t>4. Promotion</a:t>
            </a:r>
          </a:p>
        </p:txBody>
      </p:sp>
      <p:sp>
        <p:nvSpPr>
          <p:cNvPr id="32771" name="Rectangle 3"/>
          <p:cNvSpPr>
            <a:spLocks noGrp="1" noChangeArrowheads="1"/>
          </p:cNvSpPr>
          <p:nvPr>
            <p:ph idx="1"/>
          </p:nvPr>
        </p:nvSpPr>
        <p:spPr/>
        <p:txBody>
          <a:bodyPr>
            <a:normAutofit/>
          </a:bodyPr>
          <a:lstStyle/>
          <a:p>
            <a:pPr eaLnBrk="1" hangingPunct="1"/>
            <a:r>
              <a:rPr lang="en-GB" sz="2400" dirty="0"/>
              <a:t>The main objectives of promotion are</a:t>
            </a:r>
          </a:p>
          <a:p>
            <a:pPr eaLnBrk="1" hangingPunct="1">
              <a:buFont typeface="Wingdings 3" pitchFamily="18" charset="2"/>
              <a:buNone/>
            </a:pPr>
            <a:endParaRPr lang="en-GB" sz="2400" dirty="0"/>
          </a:p>
          <a:p>
            <a:pPr lvl="1" eaLnBrk="1" hangingPunct="1"/>
            <a:r>
              <a:rPr lang="en-GB" sz="2000" dirty="0"/>
              <a:t>To inform prospective customers of the product and the business</a:t>
            </a:r>
          </a:p>
          <a:p>
            <a:pPr lvl="1" eaLnBrk="1" hangingPunct="1"/>
            <a:r>
              <a:rPr lang="en-GB" sz="2000" dirty="0"/>
              <a:t>To show the benefits of the product</a:t>
            </a:r>
          </a:p>
          <a:p>
            <a:pPr lvl="1" eaLnBrk="1" hangingPunct="1"/>
            <a:r>
              <a:rPr lang="en-GB" sz="2000" dirty="0"/>
              <a:t>To persuade potential customers to buy the product</a:t>
            </a:r>
          </a:p>
          <a:p>
            <a:pPr lvl="1" eaLnBrk="1" hangingPunct="1"/>
            <a:r>
              <a:rPr lang="en-GB" sz="2000" dirty="0"/>
              <a:t>To present a good image</a:t>
            </a:r>
          </a:p>
        </p:txBody>
      </p:sp>
    </p:spTree>
    <p:extLst>
      <p:ext uri="{BB962C8B-B14F-4D97-AF65-F5344CB8AC3E}">
        <p14:creationId xmlns:p14="http://schemas.microsoft.com/office/powerpoint/2010/main" val="33274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fontAlgn="auto" hangingPunct="1">
              <a:spcAft>
                <a:spcPts val="0"/>
              </a:spcAft>
              <a:defRPr/>
            </a:pPr>
            <a:r>
              <a:rPr lang="en-GB" b="1" dirty="0"/>
              <a:t>4. Promotion</a:t>
            </a:r>
          </a:p>
        </p:txBody>
      </p:sp>
      <p:sp>
        <p:nvSpPr>
          <p:cNvPr id="33795" name="Rectangle 3"/>
          <p:cNvSpPr>
            <a:spLocks noGrp="1" noChangeArrowheads="1"/>
          </p:cNvSpPr>
          <p:nvPr>
            <p:ph idx="1"/>
          </p:nvPr>
        </p:nvSpPr>
        <p:spPr>
          <a:xfrm>
            <a:off x="809996" y="2590800"/>
            <a:ext cx="7524003" cy="3636510"/>
          </a:xfrm>
        </p:spPr>
        <p:txBody>
          <a:bodyPr>
            <a:noAutofit/>
          </a:bodyPr>
          <a:lstStyle/>
          <a:p>
            <a:pPr eaLnBrk="1" hangingPunct="1"/>
            <a:r>
              <a:rPr lang="en-GB" sz="2300" dirty="0"/>
              <a:t>Your businesses objectives may include</a:t>
            </a:r>
          </a:p>
          <a:p>
            <a:pPr lvl="1" eaLnBrk="1" hangingPunct="1"/>
            <a:r>
              <a:rPr lang="en-GB" sz="2300" dirty="0"/>
              <a:t>To increase market share</a:t>
            </a:r>
          </a:p>
          <a:p>
            <a:pPr lvl="1" eaLnBrk="1" hangingPunct="1"/>
            <a:r>
              <a:rPr lang="en-GB" sz="2300" dirty="0"/>
              <a:t>To enter a new market or market segment</a:t>
            </a:r>
          </a:p>
          <a:p>
            <a:pPr lvl="1" eaLnBrk="1" hangingPunct="1"/>
            <a:r>
              <a:rPr lang="en-GB" sz="2300" dirty="0"/>
              <a:t>To extend the life of a product</a:t>
            </a:r>
          </a:p>
          <a:p>
            <a:pPr lvl="1" eaLnBrk="1" hangingPunct="1"/>
            <a:r>
              <a:rPr lang="en-GB" sz="2300" dirty="0"/>
              <a:t>To launch a new product into a market</a:t>
            </a:r>
          </a:p>
          <a:p>
            <a:pPr eaLnBrk="1" hangingPunct="1"/>
            <a:endParaRPr lang="en-GB" sz="2300" dirty="0"/>
          </a:p>
          <a:p>
            <a:pPr eaLnBrk="1" hangingPunct="1"/>
            <a:r>
              <a:rPr lang="en-GB" sz="2300" dirty="0"/>
              <a:t>The success of a promotional campaign must be measured against these objectives</a:t>
            </a:r>
          </a:p>
        </p:txBody>
      </p:sp>
    </p:spTree>
    <p:extLst>
      <p:ext uri="{BB962C8B-B14F-4D97-AF65-F5344CB8AC3E}">
        <p14:creationId xmlns:p14="http://schemas.microsoft.com/office/powerpoint/2010/main" val="42817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fontAlgn="auto" hangingPunct="1">
              <a:spcAft>
                <a:spcPts val="0"/>
              </a:spcAft>
              <a:defRPr/>
            </a:pPr>
            <a:r>
              <a:rPr lang="en-GB" b="1" dirty="0"/>
              <a:t>Methods of Promotion </a:t>
            </a:r>
          </a:p>
        </p:txBody>
      </p:sp>
      <p:sp>
        <p:nvSpPr>
          <p:cNvPr id="34819" name="Rectangle 3"/>
          <p:cNvSpPr>
            <a:spLocks noGrp="1" noChangeArrowheads="1"/>
          </p:cNvSpPr>
          <p:nvPr>
            <p:ph idx="1"/>
          </p:nvPr>
        </p:nvSpPr>
        <p:spPr>
          <a:xfrm>
            <a:off x="609600" y="2743200"/>
            <a:ext cx="7524003" cy="3636510"/>
          </a:xfrm>
        </p:spPr>
        <p:txBody>
          <a:bodyPr>
            <a:normAutofit lnSpcReduction="10000"/>
          </a:bodyPr>
          <a:lstStyle/>
          <a:p>
            <a:pPr eaLnBrk="1" hangingPunct="1"/>
            <a:r>
              <a:rPr lang="en-GB" sz="2800" dirty="0">
                <a:solidFill>
                  <a:srgbClr val="FF0000"/>
                </a:solidFill>
              </a:rPr>
              <a:t>Price reductions</a:t>
            </a:r>
            <a:r>
              <a:rPr lang="en-GB" sz="2800" dirty="0"/>
              <a:t>, </a:t>
            </a:r>
            <a:r>
              <a:rPr lang="en-GB" sz="2800" dirty="0">
                <a:solidFill>
                  <a:srgbClr val="FF0000"/>
                </a:solidFill>
              </a:rPr>
              <a:t>special offers</a:t>
            </a:r>
            <a:r>
              <a:rPr lang="en-GB" sz="2800" dirty="0"/>
              <a:t> and </a:t>
            </a:r>
            <a:r>
              <a:rPr lang="en-GB" sz="2800" dirty="0">
                <a:solidFill>
                  <a:srgbClr val="FF0000"/>
                </a:solidFill>
              </a:rPr>
              <a:t>free gifts</a:t>
            </a:r>
            <a:r>
              <a:rPr lang="en-GB" sz="2800" dirty="0"/>
              <a:t> persuade new customers to try a product and can give a boost to sales and that lasts longer than the promotion</a:t>
            </a:r>
          </a:p>
          <a:p>
            <a:pPr eaLnBrk="1" hangingPunct="1"/>
            <a:r>
              <a:rPr lang="en-GB" sz="2800" dirty="0">
                <a:solidFill>
                  <a:srgbClr val="FF0000"/>
                </a:solidFill>
              </a:rPr>
              <a:t>Free samples</a:t>
            </a:r>
            <a:r>
              <a:rPr lang="en-GB" sz="2800" dirty="0"/>
              <a:t> can increase awareness of a new product</a:t>
            </a:r>
          </a:p>
          <a:p>
            <a:pPr eaLnBrk="1" hangingPunct="1"/>
            <a:r>
              <a:rPr lang="en-GB" sz="2800" dirty="0">
                <a:solidFill>
                  <a:srgbClr val="FF0000"/>
                </a:solidFill>
              </a:rPr>
              <a:t>Competitions</a:t>
            </a:r>
            <a:r>
              <a:rPr lang="en-GB" sz="2800" dirty="0"/>
              <a:t> attract customers to new and existing products</a:t>
            </a:r>
          </a:p>
        </p:txBody>
      </p:sp>
    </p:spTree>
    <p:extLst>
      <p:ext uri="{BB962C8B-B14F-4D97-AF65-F5344CB8AC3E}">
        <p14:creationId xmlns:p14="http://schemas.microsoft.com/office/powerpoint/2010/main" val="402545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09600" y="2242592"/>
            <a:ext cx="7543800" cy="4615408"/>
          </a:xfrm>
        </p:spPr>
        <p:txBody>
          <a:bodyPr>
            <a:normAutofit/>
          </a:bodyPr>
          <a:lstStyle/>
          <a:p>
            <a:pPr eaLnBrk="1" hangingPunct="1">
              <a:lnSpc>
                <a:spcPct val="80000"/>
              </a:lnSpc>
              <a:spcAft>
                <a:spcPts val="1200"/>
              </a:spcAft>
            </a:pPr>
            <a:r>
              <a:rPr lang="en-GB" sz="2400" dirty="0">
                <a:solidFill>
                  <a:srgbClr val="FF0000"/>
                </a:solidFill>
              </a:rPr>
              <a:t>Brochures</a:t>
            </a:r>
            <a:r>
              <a:rPr lang="en-GB" sz="2400" dirty="0"/>
              <a:t> and </a:t>
            </a:r>
            <a:r>
              <a:rPr lang="en-GB" sz="2400" dirty="0">
                <a:solidFill>
                  <a:srgbClr val="FF0000"/>
                </a:solidFill>
              </a:rPr>
              <a:t>catalogues</a:t>
            </a:r>
            <a:r>
              <a:rPr lang="en-GB" sz="2400" dirty="0"/>
              <a:t> inform customers about a product and present an image of the business</a:t>
            </a:r>
          </a:p>
          <a:p>
            <a:pPr eaLnBrk="1" hangingPunct="1">
              <a:lnSpc>
                <a:spcPct val="80000"/>
              </a:lnSpc>
              <a:spcAft>
                <a:spcPts val="1200"/>
              </a:spcAft>
            </a:pPr>
            <a:r>
              <a:rPr lang="en-GB" sz="2400" dirty="0">
                <a:solidFill>
                  <a:srgbClr val="FF0000"/>
                </a:solidFill>
              </a:rPr>
              <a:t>Point of sale</a:t>
            </a:r>
            <a:r>
              <a:rPr lang="en-GB" sz="2400" dirty="0"/>
              <a:t> promotion such as in-store displays encourage impulse buying</a:t>
            </a:r>
          </a:p>
          <a:p>
            <a:pPr eaLnBrk="1" hangingPunct="1">
              <a:lnSpc>
                <a:spcPct val="80000"/>
              </a:lnSpc>
              <a:spcAft>
                <a:spcPts val="1200"/>
              </a:spcAft>
            </a:pPr>
            <a:r>
              <a:rPr lang="en-GB" sz="2400" dirty="0">
                <a:solidFill>
                  <a:srgbClr val="FF0000"/>
                </a:solidFill>
              </a:rPr>
              <a:t>Internet based</a:t>
            </a:r>
            <a:r>
              <a:rPr lang="en-GB" sz="2400" dirty="0"/>
              <a:t> using a </a:t>
            </a:r>
            <a:r>
              <a:rPr lang="en-GB" sz="2400" dirty="0">
                <a:solidFill>
                  <a:srgbClr val="FF0000"/>
                </a:solidFill>
              </a:rPr>
              <a:t>web site</a:t>
            </a:r>
            <a:r>
              <a:rPr lang="en-GB" sz="2400" dirty="0"/>
              <a:t> and </a:t>
            </a:r>
            <a:r>
              <a:rPr lang="en-GB" sz="2400" dirty="0">
                <a:solidFill>
                  <a:srgbClr val="FF0000"/>
                </a:solidFill>
              </a:rPr>
              <a:t>e-mail</a:t>
            </a:r>
            <a:r>
              <a:rPr lang="en-GB" sz="2400" dirty="0"/>
              <a:t> depends on customers knowing where to look and providing an e-mail address</a:t>
            </a:r>
          </a:p>
          <a:p>
            <a:pPr eaLnBrk="1" hangingPunct="1">
              <a:lnSpc>
                <a:spcPct val="80000"/>
              </a:lnSpc>
              <a:spcAft>
                <a:spcPts val="1200"/>
              </a:spcAft>
            </a:pPr>
            <a:r>
              <a:rPr lang="en-GB" sz="2400" dirty="0">
                <a:solidFill>
                  <a:srgbClr val="FF0000"/>
                </a:solidFill>
              </a:rPr>
              <a:t>After sales</a:t>
            </a:r>
            <a:r>
              <a:rPr lang="en-GB" sz="2400" dirty="0"/>
              <a:t> involves providing service backup and information as well as warranties and guarantees</a:t>
            </a:r>
          </a:p>
        </p:txBody>
      </p:sp>
      <p:sp>
        <p:nvSpPr>
          <p:cNvPr id="3" name="Rectangle 2">
            <a:extLst>
              <a:ext uri="{FF2B5EF4-FFF2-40B4-BE49-F238E27FC236}">
                <a16:creationId xmlns:a16="http://schemas.microsoft.com/office/drawing/2014/main" id="{83173668-2D6B-1A4F-AE6D-97A85C2FB273}"/>
              </a:ext>
            </a:extLst>
          </p:cNvPr>
          <p:cNvSpPr>
            <a:spLocks noGrp="1" noChangeArrowheads="1"/>
          </p:cNvSpPr>
          <p:nvPr>
            <p:ph type="title"/>
          </p:nvPr>
        </p:nvSpPr>
        <p:spPr>
          <a:xfrm>
            <a:off x="809997" y="447188"/>
            <a:ext cx="7524003" cy="970450"/>
          </a:xfrm>
        </p:spPr>
        <p:txBody>
          <a:bodyPr/>
          <a:lstStyle/>
          <a:p>
            <a:pPr eaLnBrk="1" fontAlgn="auto" hangingPunct="1">
              <a:spcAft>
                <a:spcPts val="0"/>
              </a:spcAft>
              <a:defRPr/>
            </a:pPr>
            <a:r>
              <a:rPr lang="en-GB" b="1" dirty="0"/>
              <a:t>Methods of Promotion </a:t>
            </a:r>
          </a:p>
        </p:txBody>
      </p:sp>
    </p:spTree>
    <p:extLst>
      <p:ext uri="{BB962C8B-B14F-4D97-AF65-F5344CB8AC3E}">
        <p14:creationId xmlns:p14="http://schemas.microsoft.com/office/powerpoint/2010/main" val="99078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533400" y="2133600"/>
            <a:ext cx="7543800" cy="4543400"/>
          </a:xfrm>
        </p:spPr>
        <p:txBody>
          <a:bodyPr>
            <a:normAutofit fontScale="92500" lnSpcReduction="10000"/>
          </a:bodyPr>
          <a:lstStyle/>
          <a:p>
            <a:pPr eaLnBrk="1" hangingPunct="1">
              <a:lnSpc>
                <a:spcPct val="80000"/>
              </a:lnSpc>
              <a:spcAft>
                <a:spcPts val="1200"/>
              </a:spcAft>
            </a:pPr>
            <a:r>
              <a:rPr lang="en-GB" sz="2800" dirty="0"/>
              <a:t>Advertising should be targeted using</a:t>
            </a:r>
          </a:p>
          <a:p>
            <a:pPr lvl="1" eaLnBrk="1" hangingPunct="1">
              <a:lnSpc>
                <a:spcPct val="80000"/>
              </a:lnSpc>
              <a:spcAft>
                <a:spcPts val="1200"/>
              </a:spcAft>
            </a:pPr>
            <a:r>
              <a:rPr lang="en-GB" sz="2400" dirty="0">
                <a:solidFill>
                  <a:srgbClr val="FF0000"/>
                </a:solidFill>
              </a:rPr>
              <a:t>Television</a:t>
            </a:r>
            <a:r>
              <a:rPr lang="en-GB" sz="2400" dirty="0"/>
              <a:t>: expensive and wide coverage</a:t>
            </a:r>
          </a:p>
          <a:p>
            <a:pPr lvl="1" eaLnBrk="1" hangingPunct="1">
              <a:lnSpc>
                <a:spcPct val="80000"/>
              </a:lnSpc>
              <a:spcAft>
                <a:spcPts val="1200"/>
              </a:spcAft>
            </a:pPr>
            <a:r>
              <a:rPr lang="en-GB" sz="2400" dirty="0">
                <a:solidFill>
                  <a:srgbClr val="FF0000"/>
                </a:solidFill>
              </a:rPr>
              <a:t>Radio</a:t>
            </a:r>
            <a:r>
              <a:rPr lang="en-GB" sz="2400" dirty="0"/>
              <a:t>: cheaper and smaller audience; no visual stimulus</a:t>
            </a:r>
          </a:p>
          <a:p>
            <a:pPr lvl="1" eaLnBrk="1" hangingPunct="1">
              <a:lnSpc>
                <a:spcPct val="80000"/>
              </a:lnSpc>
              <a:spcAft>
                <a:spcPts val="1200"/>
              </a:spcAft>
            </a:pPr>
            <a:r>
              <a:rPr lang="en-GB" sz="2400" dirty="0">
                <a:solidFill>
                  <a:srgbClr val="FF0000"/>
                </a:solidFill>
              </a:rPr>
              <a:t>Cinema</a:t>
            </a:r>
            <a:r>
              <a:rPr lang="en-GB" sz="2400" dirty="0"/>
              <a:t>: local audience</a:t>
            </a:r>
          </a:p>
          <a:p>
            <a:pPr lvl="1" eaLnBrk="1" hangingPunct="1">
              <a:lnSpc>
                <a:spcPct val="80000"/>
              </a:lnSpc>
              <a:spcAft>
                <a:spcPts val="1200"/>
              </a:spcAft>
            </a:pPr>
            <a:r>
              <a:rPr lang="en-GB" sz="2400" dirty="0">
                <a:solidFill>
                  <a:srgbClr val="FF0000"/>
                </a:solidFill>
              </a:rPr>
              <a:t>Newspapers</a:t>
            </a:r>
            <a:r>
              <a:rPr lang="en-GB" sz="2400" dirty="0"/>
              <a:t> and </a:t>
            </a:r>
            <a:r>
              <a:rPr lang="en-GB" sz="2400" dirty="0">
                <a:solidFill>
                  <a:srgbClr val="FF0000"/>
                </a:solidFill>
              </a:rPr>
              <a:t>magazines</a:t>
            </a:r>
            <a:r>
              <a:rPr lang="en-GB" sz="2400" dirty="0"/>
              <a:t>: can be expensive but more specialised; if kept can be long lasting</a:t>
            </a:r>
          </a:p>
          <a:p>
            <a:pPr lvl="1" eaLnBrk="1" hangingPunct="1">
              <a:lnSpc>
                <a:spcPct val="80000"/>
              </a:lnSpc>
              <a:spcAft>
                <a:spcPts val="1200"/>
              </a:spcAft>
            </a:pPr>
            <a:r>
              <a:rPr lang="en-GB" sz="2400" dirty="0">
                <a:solidFill>
                  <a:srgbClr val="FF0000"/>
                </a:solidFill>
              </a:rPr>
              <a:t>Posters</a:t>
            </a:r>
            <a:r>
              <a:rPr lang="en-GB" sz="2400" dirty="0"/>
              <a:t>: cheaper; have impact but may be ignored; little opportunity for targeting</a:t>
            </a:r>
          </a:p>
          <a:p>
            <a:pPr lvl="1" eaLnBrk="1" hangingPunct="1">
              <a:lnSpc>
                <a:spcPct val="80000"/>
              </a:lnSpc>
              <a:spcAft>
                <a:spcPts val="1200"/>
              </a:spcAft>
            </a:pPr>
            <a:r>
              <a:rPr lang="en-GB" sz="2400" dirty="0">
                <a:solidFill>
                  <a:srgbClr val="FF0000"/>
                </a:solidFill>
              </a:rPr>
              <a:t>Leaflets</a:t>
            </a:r>
            <a:r>
              <a:rPr lang="en-GB" sz="2400" dirty="0"/>
              <a:t>: delivered to peoples homes or distributed in the street; cheap but little opportunity for targeting</a:t>
            </a:r>
          </a:p>
        </p:txBody>
      </p:sp>
      <p:sp>
        <p:nvSpPr>
          <p:cNvPr id="3" name="Rectangle 2">
            <a:extLst>
              <a:ext uri="{FF2B5EF4-FFF2-40B4-BE49-F238E27FC236}">
                <a16:creationId xmlns:a16="http://schemas.microsoft.com/office/drawing/2014/main" id="{D1935403-2B8F-1C45-A359-219B7601E2FD}"/>
              </a:ext>
            </a:extLst>
          </p:cNvPr>
          <p:cNvSpPr>
            <a:spLocks noGrp="1" noChangeArrowheads="1"/>
          </p:cNvSpPr>
          <p:nvPr>
            <p:ph type="title"/>
          </p:nvPr>
        </p:nvSpPr>
        <p:spPr>
          <a:xfrm>
            <a:off x="809997" y="447188"/>
            <a:ext cx="7524003" cy="970450"/>
          </a:xfrm>
        </p:spPr>
        <p:txBody>
          <a:bodyPr/>
          <a:lstStyle/>
          <a:p>
            <a:pPr eaLnBrk="1" fontAlgn="auto" hangingPunct="1">
              <a:spcAft>
                <a:spcPts val="0"/>
              </a:spcAft>
              <a:defRPr/>
            </a:pPr>
            <a:r>
              <a:rPr lang="en-GB" b="1" dirty="0"/>
              <a:t>Methods of Promotion </a:t>
            </a:r>
          </a:p>
        </p:txBody>
      </p:sp>
    </p:spTree>
    <p:extLst>
      <p:ext uri="{BB962C8B-B14F-4D97-AF65-F5344CB8AC3E}">
        <p14:creationId xmlns:p14="http://schemas.microsoft.com/office/powerpoint/2010/main" val="335719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609600" y="2209800"/>
            <a:ext cx="6777317" cy="4384829"/>
          </a:xfrm>
        </p:spPr>
        <p:txBody>
          <a:bodyPr>
            <a:normAutofit lnSpcReduction="10000"/>
          </a:bodyPr>
          <a:lstStyle/>
          <a:p>
            <a:pPr eaLnBrk="1" hangingPunct="1"/>
            <a:r>
              <a:rPr lang="en-GB" sz="2800" dirty="0"/>
              <a:t>Public relations</a:t>
            </a:r>
          </a:p>
          <a:p>
            <a:pPr lvl="1" eaLnBrk="1" hangingPunct="1"/>
            <a:r>
              <a:rPr lang="en-GB" sz="2400" dirty="0">
                <a:solidFill>
                  <a:srgbClr val="FF0000"/>
                </a:solidFill>
              </a:rPr>
              <a:t>Press releases</a:t>
            </a:r>
            <a:r>
              <a:rPr lang="en-GB" sz="2400" dirty="0"/>
              <a:t> and </a:t>
            </a:r>
            <a:r>
              <a:rPr lang="en-GB" sz="2400" dirty="0">
                <a:solidFill>
                  <a:srgbClr val="FF0000"/>
                </a:solidFill>
              </a:rPr>
              <a:t>news stories</a:t>
            </a:r>
            <a:r>
              <a:rPr lang="en-GB" sz="2400" dirty="0"/>
              <a:t> released to the press can provide cheap promotion that can be targeted by using trade press</a:t>
            </a:r>
          </a:p>
          <a:p>
            <a:pPr lvl="1" eaLnBrk="1" hangingPunct="1"/>
            <a:r>
              <a:rPr lang="en-GB" sz="2400" dirty="0">
                <a:solidFill>
                  <a:srgbClr val="FF0000"/>
                </a:solidFill>
              </a:rPr>
              <a:t>Sponsorship</a:t>
            </a:r>
            <a:r>
              <a:rPr lang="en-GB" sz="2400" dirty="0"/>
              <a:t> of events and television programmes bring the product or business to peoples’ awareness but can be expensive</a:t>
            </a:r>
          </a:p>
          <a:p>
            <a:pPr lvl="1" eaLnBrk="1" hangingPunct="1"/>
            <a:r>
              <a:rPr lang="en-GB" sz="2400" dirty="0">
                <a:solidFill>
                  <a:srgbClr val="FF0000"/>
                </a:solidFill>
              </a:rPr>
              <a:t>Endorsement</a:t>
            </a:r>
            <a:r>
              <a:rPr lang="en-GB" sz="2400" dirty="0"/>
              <a:t> by celebrities associates the product with the celebrity</a:t>
            </a:r>
          </a:p>
        </p:txBody>
      </p:sp>
      <p:sp>
        <p:nvSpPr>
          <p:cNvPr id="3" name="Rectangle 2">
            <a:extLst>
              <a:ext uri="{FF2B5EF4-FFF2-40B4-BE49-F238E27FC236}">
                <a16:creationId xmlns:a16="http://schemas.microsoft.com/office/drawing/2014/main" id="{FF8186E9-68F9-2349-AD6B-3432A2D2C11C}"/>
              </a:ext>
            </a:extLst>
          </p:cNvPr>
          <p:cNvSpPr>
            <a:spLocks noGrp="1" noChangeArrowheads="1"/>
          </p:cNvSpPr>
          <p:nvPr>
            <p:ph type="title"/>
          </p:nvPr>
        </p:nvSpPr>
        <p:spPr>
          <a:xfrm>
            <a:off x="809997" y="447188"/>
            <a:ext cx="7524003" cy="970450"/>
          </a:xfrm>
        </p:spPr>
        <p:txBody>
          <a:bodyPr/>
          <a:lstStyle/>
          <a:p>
            <a:pPr eaLnBrk="1" fontAlgn="auto" hangingPunct="1">
              <a:spcAft>
                <a:spcPts val="0"/>
              </a:spcAft>
              <a:defRPr/>
            </a:pPr>
            <a:r>
              <a:rPr lang="en-GB" b="1" dirty="0"/>
              <a:t>Methods of Promotion </a:t>
            </a:r>
          </a:p>
        </p:txBody>
      </p:sp>
    </p:spTree>
    <p:extLst>
      <p:ext uri="{BB962C8B-B14F-4D97-AF65-F5344CB8AC3E}">
        <p14:creationId xmlns:p14="http://schemas.microsoft.com/office/powerpoint/2010/main" val="186110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49300" y="381000"/>
            <a:ext cx="3922698" cy="970450"/>
          </a:xfrm>
        </p:spPr>
        <p:txBody>
          <a:bodyPr/>
          <a:lstStyle/>
          <a:p>
            <a:pPr eaLnBrk="1" hangingPunct="1"/>
            <a:r>
              <a:rPr lang="en-US" dirty="0"/>
              <a:t>                            </a:t>
            </a:r>
            <a:r>
              <a:rPr lang="en-US" b="1" dirty="0">
                <a:solidFill>
                  <a:schemeClr val="tx1"/>
                </a:solidFill>
              </a:rPr>
              <a:t>Mc Promotion</a:t>
            </a:r>
            <a:endParaRPr lang="en-US" b="0" dirty="0">
              <a:solidFill>
                <a:schemeClr val="tx1"/>
              </a:solidFill>
            </a:endParaRPr>
          </a:p>
        </p:txBody>
      </p:sp>
      <p:sp>
        <p:nvSpPr>
          <p:cNvPr id="15364" name="Rectangle 3"/>
          <p:cNvSpPr>
            <a:spLocks noGrp="1" noChangeArrowheads="1"/>
          </p:cNvSpPr>
          <p:nvPr>
            <p:ph idx="1"/>
          </p:nvPr>
        </p:nvSpPr>
        <p:spPr>
          <a:xfrm>
            <a:off x="809997" y="2222286"/>
            <a:ext cx="7524003" cy="4407113"/>
          </a:xfrm>
        </p:spPr>
        <p:txBody>
          <a:bodyPr>
            <a:normAutofit lnSpcReduction="10000"/>
          </a:bodyPr>
          <a:lstStyle/>
          <a:p>
            <a:pPr eaLnBrk="1" hangingPunct="1">
              <a:lnSpc>
                <a:spcPct val="90000"/>
              </a:lnSpc>
            </a:pPr>
            <a:endParaRPr lang="en-US" sz="1400" dirty="0"/>
          </a:p>
          <a:p>
            <a:pPr eaLnBrk="1" hangingPunct="1">
              <a:lnSpc>
                <a:spcPct val="90000"/>
              </a:lnSpc>
            </a:pPr>
            <a:r>
              <a:rPr lang="en-US" dirty="0"/>
              <a:t>“You Deserve a break today, so get up and get away- To McDonald’s”</a:t>
            </a:r>
            <a:br>
              <a:rPr lang="en-US" dirty="0"/>
            </a:br>
            <a:endParaRPr lang="en-US" dirty="0"/>
          </a:p>
          <a:p>
            <a:pPr eaLnBrk="1" hangingPunct="1">
              <a:lnSpc>
                <a:spcPct val="90000"/>
              </a:lnSpc>
            </a:pPr>
            <a:r>
              <a:rPr lang="en-US" dirty="0"/>
              <a:t>The above break commercial was one of the initial commercial themes adopted by McDonald’s US, which became the best known commercial song on television and, in fact, the most identifiable advertising themes of all time.</a:t>
            </a:r>
          </a:p>
          <a:p>
            <a:pPr eaLnBrk="1" hangingPunct="1">
              <a:lnSpc>
                <a:spcPct val="90000"/>
              </a:lnSpc>
            </a:pPr>
            <a:endParaRPr lang="en-US" dirty="0"/>
          </a:p>
          <a:p>
            <a:pPr eaLnBrk="1" hangingPunct="1">
              <a:lnSpc>
                <a:spcPct val="90000"/>
              </a:lnSpc>
            </a:pPr>
            <a:r>
              <a:rPr lang="en-US" dirty="0"/>
              <a:t>Needham was one of the first advertising agencies of McDonald’s </a:t>
            </a:r>
            <a:br>
              <a:rPr lang="en-US" dirty="0"/>
            </a:br>
            <a:endParaRPr lang="en-US" dirty="0"/>
          </a:p>
          <a:p>
            <a:pPr eaLnBrk="1" hangingPunct="1">
              <a:lnSpc>
                <a:spcPct val="90000"/>
              </a:lnSpc>
            </a:pPr>
            <a:r>
              <a:rPr lang="en-US" dirty="0"/>
              <a:t>McDonald’s is now, one of the world’s mightiest consumer marketers. Its brand valuation is around $25 billion, making the ninth most valuable brand in the world</a:t>
            </a:r>
            <a:r>
              <a:rPr lang="en-US" sz="2400" dirty="0"/>
              <a:t>. </a:t>
            </a:r>
          </a:p>
          <a:p>
            <a:pPr eaLnBrk="1" hangingPunct="1">
              <a:lnSpc>
                <a:spcPct val="90000"/>
              </a:lnSpc>
            </a:pPr>
            <a:endParaRPr lang="en-US" b="1" dirty="0"/>
          </a:p>
          <a:p>
            <a:pPr eaLnBrk="1" hangingPunct="1">
              <a:lnSpc>
                <a:spcPct val="90000"/>
              </a:lnSpc>
            </a:pPr>
            <a:endParaRPr lang="en-US" sz="1400" dirty="0"/>
          </a:p>
        </p:txBody>
      </p:sp>
    </p:spTree>
    <p:extLst>
      <p:ext uri="{BB962C8B-B14F-4D97-AF65-F5344CB8AC3E}">
        <p14:creationId xmlns:p14="http://schemas.microsoft.com/office/powerpoint/2010/main" val="20370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524003" cy="970450"/>
          </a:xfrm>
        </p:spPr>
        <p:txBody>
          <a:bodyPr/>
          <a:lstStyle/>
          <a:p>
            <a:r>
              <a:rPr lang="en-US" dirty="0"/>
              <a:t>Lesson 8. The Marketing Mix | Part 1</a:t>
            </a:r>
          </a:p>
        </p:txBody>
      </p:sp>
      <p:sp>
        <p:nvSpPr>
          <p:cNvPr id="3" name="Content Placeholder 2"/>
          <p:cNvSpPr>
            <a:spLocks noGrp="1"/>
          </p:cNvSpPr>
          <p:nvPr>
            <p:ph idx="1"/>
          </p:nvPr>
        </p:nvSpPr>
        <p:spPr>
          <a:xfrm>
            <a:off x="457200" y="2133600"/>
            <a:ext cx="8382000" cy="4267199"/>
          </a:xfrm>
        </p:spPr>
        <p:txBody>
          <a:bodyPr>
            <a:normAutofit/>
          </a:bodyPr>
          <a:lstStyle/>
          <a:p>
            <a:pPr marL="0" indent="0">
              <a:buNone/>
            </a:pPr>
            <a:r>
              <a:rPr lang="en-US" sz="2000" b="1" dirty="0"/>
              <a:t>Lesson Objective: </a:t>
            </a:r>
          </a:p>
          <a:p>
            <a:r>
              <a:rPr lang="en-US" dirty="0"/>
              <a:t>To learn about the marketing mix. </a:t>
            </a:r>
          </a:p>
          <a:p>
            <a:pPr marL="0" indent="0">
              <a:buNone/>
            </a:pPr>
            <a:endParaRPr lang="en-US" dirty="0"/>
          </a:p>
          <a:p>
            <a:pPr marL="0" indent="0">
              <a:buNone/>
            </a:pPr>
            <a:r>
              <a:rPr lang="en-US" sz="2000" b="1" dirty="0"/>
              <a:t>Lesson Outcomes:</a:t>
            </a:r>
          </a:p>
          <a:p>
            <a:pPr lvl="0">
              <a:lnSpc>
                <a:spcPct val="150000"/>
              </a:lnSpc>
              <a:buFont typeface="Courier New" panose="02070309020205020404" pitchFamily="49" charset="0"/>
              <a:buChar char="o"/>
            </a:pPr>
            <a:r>
              <a:rPr lang="en-GB" dirty="0"/>
              <a:t> Explain the marketing mix. </a:t>
            </a:r>
          </a:p>
          <a:p>
            <a:pPr>
              <a:lnSpc>
                <a:spcPct val="150000"/>
              </a:lnSpc>
              <a:buFont typeface="Courier New" panose="02070309020205020404" pitchFamily="49" charset="0"/>
              <a:buChar char="o"/>
            </a:pPr>
            <a:r>
              <a:rPr lang="en-GB" dirty="0"/>
              <a:t> Explain explain each element within the marketing mix and give examples of how each can impact on the objectives of a business.</a:t>
            </a:r>
          </a:p>
          <a:p>
            <a:pPr lvl="0">
              <a:lnSpc>
                <a:spcPct val="150000"/>
              </a:lnSpc>
              <a:buFont typeface="Courier New" panose="02070309020205020404" pitchFamily="49" charset="0"/>
              <a:buChar char="o"/>
            </a:pPr>
            <a:r>
              <a:rPr lang="en-GB" dirty="0"/>
              <a:t> Create a marketing mix for a given business. </a:t>
            </a:r>
          </a:p>
        </p:txBody>
      </p:sp>
    </p:spTree>
    <p:extLst>
      <p:ext uri="{BB962C8B-B14F-4D97-AF65-F5344CB8AC3E}">
        <p14:creationId xmlns:p14="http://schemas.microsoft.com/office/powerpoint/2010/main" val="2232997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49300" y="381000"/>
            <a:ext cx="3922698" cy="970450"/>
          </a:xfrm>
        </p:spPr>
        <p:txBody>
          <a:bodyPr/>
          <a:lstStyle/>
          <a:p>
            <a:pPr eaLnBrk="1" hangingPunct="1"/>
            <a:r>
              <a:rPr lang="en-US" dirty="0"/>
              <a:t>                            </a:t>
            </a:r>
            <a:r>
              <a:rPr lang="en-US" b="1" dirty="0">
                <a:solidFill>
                  <a:schemeClr val="tx1"/>
                </a:solidFill>
              </a:rPr>
              <a:t>Mc Promotion</a:t>
            </a:r>
            <a:endParaRPr lang="en-US" b="0" dirty="0">
              <a:solidFill>
                <a:schemeClr val="tx1"/>
              </a:solidFill>
            </a:endParaRPr>
          </a:p>
        </p:txBody>
      </p:sp>
      <p:grpSp>
        <p:nvGrpSpPr>
          <p:cNvPr id="54276" name="Group 4"/>
          <p:cNvGrpSpPr>
            <a:grpSpLocks noChangeAspect="1"/>
          </p:cNvGrpSpPr>
          <p:nvPr/>
        </p:nvGrpSpPr>
        <p:grpSpPr bwMode="auto">
          <a:xfrm>
            <a:off x="914400" y="2286000"/>
            <a:ext cx="7543800" cy="4194175"/>
            <a:chOff x="2527" y="-517"/>
            <a:chExt cx="7200" cy="4320"/>
          </a:xfrm>
        </p:grpSpPr>
        <p:sp>
          <p:nvSpPr>
            <p:cNvPr id="15367" name="AutoShape 5"/>
            <p:cNvSpPr>
              <a:spLocks noChangeAspect="1" noChangeArrowheads="1"/>
            </p:cNvSpPr>
            <p:nvPr/>
          </p:nvSpPr>
          <p:spPr bwMode="auto">
            <a:xfrm>
              <a:off x="2527" y="-517"/>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368" name="AutoShape 6"/>
            <p:cNvSpPr>
              <a:spLocks noChangeArrowheads="1"/>
            </p:cNvSpPr>
            <p:nvPr/>
          </p:nvSpPr>
          <p:spPr bwMode="auto">
            <a:xfrm>
              <a:off x="2527" y="1180"/>
              <a:ext cx="1950" cy="617"/>
            </a:xfrm>
            <a:prstGeom prst="flowChartProcess">
              <a:avLst/>
            </a:prstGeom>
            <a:solidFill>
              <a:srgbClr val="00CCFF"/>
            </a:solidFill>
            <a:ln w="9525">
              <a:solidFill>
                <a:srgbClr val="000000"/>
              </a:solidFill>
              <a:miter lim="800000"/>
              <a:headEnd/>
              <a:tailEnd/>
            </a:ln>
          </p:spPr>
          <p:txBody>
            <a:bodyPr/>
            <a:lstStyle/>
            <a:p>
              <a:pPr algn="ctr"/>
              <a:r>
                <a:rPr lang="en-US" b="1"/>
                <a:t>  Promotional Mix</a:t>
              </a:r>
              <a:endParaRPr lang="en-US" sz="2400"/>
            </a:p>
          </p:txBody>
        </p:sp>
        <p:sp>
          <p:nvSpPr>
            <p:cNvPr id="15369" name="Line 7"/>
            <p:cNvSpPr>
              <a:spLocks noChangeShapeType="1"/>
            </p:cNvSpPr>
            <p:nvPr/>
          </p:nvSpPr>
          <p:spPr bwMode="auto">
            <a:xfrm flipV="1">
              <a:off x="4477" y="-208"/>
              <a:ext cx="2100" cy="16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0" name="Line 8"/>
            <p:cNvSpPr>
              <a:spLocks noChangeShapeType="1"/>
            </p:cNvSpPr>
            <p:nvPr/>
          </p:nvSpPr>
          <p:spPr bwMode="auto">
            <a:xfrm flipV="1">
              <a:off x="4477" y="409"/>
              <a:ext cx="2100" cy="10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1" name="Line 9"/>
            <p:cNvSpPr>
              <a:spLocks noChangeShapeType="1"/>
            </p:cNvSpPr>
            <p:nvPr/>
          </p:nvSpPr>
          <p:spPr bwMode="auto">
            <a:xfrm flipV="1">
              <a:off x="4477" y="1026"/>
              <a:ext cx="2100" cy="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2" name="Line 10"/>
            <p:cNvSpPr>
              <a:spLocks noChangeShapeType="1"/>
            </p:cNvSpPr>
            <p:nvPr/>
          </p:nvSpPr>
          <p:spPr bwMode="auto">
            <a:xfrm>
              <a:off x="4477" y="1489"/>
              <a:ext cx="2100" cy="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3" name="Line 11"/>
            <p:cNvSpPr>
              <a:spLocks noChangeShapeType="1"/>
            </p:cNvSpPr>
            <p:nvPr/>
          </p:nvSpPr>
          <p:spPr bwMode="auto">
            <a:xfrm>
              <a:off x="4477" y="1489"/>
              <a:ext cx="2100" cy="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4" name="Line 12"/>
            <p:cNvSpPr>
              <a:spLocks noChangeShapeType="1"/>
            </p:cNvSpPr>
            <p:nvPr/>
          </p:nvSpPr>
          <p:spPr bwMode="auto">
            <a:xfrm>
              <a:off x="4477" y="1489"/>
              <a:ext cx="2100" cy="16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5" name="AutoShape 13"/>
            <p:cNvSpPr>
              <a:spLocks noChangeArrowheads="1"/>
            </p:cNvSpPr>
            <p:nvPr/>
          </p:nvSpPr>
          <p:spPr bwMode="auto">
            <a:xfrm>
              <a:off x="6577" y="-363"/>
              <a:ext cx="1950" cy="463"/>
            </a:xfrm>
            <a:prstGeom prst="flowChartProcess">
              <a:avLst/>
            </a:prstGeom>
            <a:solidFill>
              <a:srgbClr val="00CCFF"/>
            </a:solidFill>
            <a:ln w="9525">
              <a:solidFill>
                <a:srgbClr val="000000"/>
              </a:solidFill>
              <a:miter lim="800000"/>
              <a:headEnd/>
              <a:tailEnd/>
            </a:ln>
          </p:spPr>
          <p:txBody>
            <a:bodyPr/>
            <a:lstStyle/>
            <a:p>
              <a:pPr algn="ctr"/>
              <a:r>
                <a:rPr lang="en-US" b="1"/>
                <a:t>Advertising</a:t>
              </a:r>
              <a:endParaRPr lang="en-US" sz="2400"/>
            </a:p>
          </p:txBody>
        </p:sp>
        <p:sp>
          <p:nvSpPr>
            <p:cNvPr id="15376" name="AutoShape 14"/>
            <p:cNvSpPr>
              <a:spLocks noChangeArrowheads="1"/>
            </p:cNvSpPr>
            <p:nvPr/>
          </p:nvSpPr>
          <p:spPr bwMode="auto">
            <a:xfrm>
              <a:off x="6577" y="254"/>
              <a:ext cx="1950" cy="463"/>
            </a:xfrm>
            <a:prstGeom prst="flowChartProcess">
              <a:avLst/>
            </a:prstGeom>
            <a:solidFill>
              <a:srgbClr val="00CCFF"/>
            </a:solidFill>
            <a:ln w="9525">
              <a:solidFill>
                <a:srgbClr val="000000"/>
              </a:solidFill>
              <a:miter lim="800000"/>
              <a:headEnd/>
              <a:tailEnd/>
            </a:ln>
          </p:spPr>
          <p:txBody>
            <a:bodyPr/>
            <a:lstStyle/>
            <a:p>
              <a:pPr algn="ctr"/>
              <a:r>
                <a:rPr lang="en-US" b="1"/>
                <a:t>Public Relation</a:t>
              </a:r>
              <a:endParaRPr lang="en-US" sz="2400"/>
            </a:p>
          </p:txBody>
        </p:sp>
        <p:sp>
          <p:nvSpPr>
            <p:cNvPr id="15377" name="AutoShape 15"/>
            <p:cNvSpPr>
              <a:spLocks noChangeArrowheads="1"/>
            </p:cNvSpPr>
            <p:nvPr/>
          </p:nvSpPr>
          <p:spPr bwMode="auto">
            <a:xfrm>
              <a:off x="6577" y="872"/>
              <a:ext cx="1950" cy="462"/>
            </a:xfrm>
            <a:prstGeom prst="flowChartProcess">
              <a:avLst/>
            </a:prstGeom>
            <a:solidFill>
              <a:srgbClr val="00CCFF"/>
            </a:solidFill>
            <a:ln w="9525">
              <a:solidFill>
                <a:srgbClr val="000000"/>
              </a:solidFill>
              <a:miter lim="800000"/>
              <a:headEnd/>
              <a:tailEnd/>
            </a:ln>
          </p:spPr>
          <p:txBody>
            <a:bodyPr/>
            <a:lstStyle/>
            <a:p>
              <a:pPr algn="ctr"/>
              <a:r>
                <a:rPr lang="en-US" b="1"/>
                <a:t>Sales Promotion</a:t>
              </a:r>
              <a:endParaRPr lang="en-US" sz="2400"/>
            </a:p>
          </p:txBody>
        </p:sp>
        <p:sp>
          <p:nvSpPr>
            <p:cNvPr id="15378" name="AutoShape 16"/>
            <p:cNvSpPr>
              <a:spLocks noChangeArrowheads="1"/>
            </p:cNvSpPr>
            <p:nvPr/>
          </p:nvSpPr>
          <p:spPr bwMode="auto">
            <a:xfrm>
              <a:off x="6577" y="1643"/>
              <a:ext cx="1950" cy="463"/>
            </a:xfrm>
            <a:prstGeom prst="flowChartProcess">
              <a:avLst/>
            </a:prstGeom>
            <a:solidFill>
              <a:srgbClr val="00CCFF"/>
            </a:solidFill>
            <a:ln w="9525">
              <a:solidFill>
                <a:srgbClr val="000000"/>
              </a:solidFill>
              <a:miter lim="800000"/>
              <a:headEnd/>
              <a:tailEnd/>
            </a:ln>
          </p:spPr>
          <p:txBody>
            <a:bodyPr/>
            <a:lstStyle/>
            <a:p>
              <a:pPr algn="ctr"/>
              <a:r>
                <a:rPr lang="en-US" b="1"/>
                <a:t>Personal Selling</a:t>
              </a:r>
              <a:endParaRPr lang="en-US" sz="2400"/>
            </a:p>
          </p:txBody>
        </p:sp>
        <p:sp>
          <p:nvSpPr>
            <p:cNvPr id="15379" name="AutoShape 17"/>
            <p:cNvSpPr>
              <a:spLocks noChangeArrowheads="1"/>
            </p:cNvSpPr>
            <p:nvPr/>
          </p:nvSpPr>
          <p:spPr bwMode="auto">
            <a:xfrm>
              <a:off x="6577" y="2260"/>
              <a:ext cx="1950" cy="463"/>
            </a:xfrm>
            <a:prstGeom prst="flowChartProcess">
              <a:avLst/>
            </a:prstGeom>
            <a:solidFill>
              <a:srgbClr val="00CCFF"/>
            </a:solidFill>
            <a:ln w="9525">
              <a:solidFill>
                <a:srgbClr val="000000"/>
              </a:solidFill>
              <a:miter lim="800000"/>
              <a:headEnd/>
              <a:tailEnd/>
            </a:ln>
          </p:spPr>
          <p:txBody>
            <a:bodyPr/>
            <a:lstStyle/>
            <a:p>
              <a:pPr algn="ctr"/>
              <a:r>
                <a:rPr lang="en-US" b="1"/>
                <a:t>Direct Mail</a:t>
              </a:r>
              <a:endParaRPr lang="en-US" sz="2400"/>
            </a:p>
          </p:txBody>
        </p:sp>
        <p:sp>
          <p:nvSpPr>
            <p:cNvPr id="15380" name="AutoShape 18"/>
            <p:cNvSpPr>
              <a:spLocks noChangeArrowheads="1"/>
            </p:cNvSpPr>
            <p:nvPr/>
          </p:nvSpPr>
          <p:spPr bwMode="auto">
            <a:xfrm>
              <a:off x="6577" y="2877"/>
              <a:ext cx="1950" cy="772"/>
            </a:xfrm>
            <a:prstGeom prst="flowChartProcess">
              <a:avLst/>
            </a:prstGeom>
            <a:solidFill>
              <a:srgbClr val="00CCFF"/>
            </a:solidFill>
            <a:ln w="9525">
              <a:solidFill>
                <a:srgbClr val="000000"/>
              </a:solidFill>
              <a:miter lim="800000"/>
              <a:headEnd/>
              <a:tailEnd/>
            </a:ln>
          </p:spPr>
          <p:txBody>
            <a:bodyPr/>
            <a:lstStyle/>
            <a:p>
              <a:pPr algn="ctr"/>
              <a:r>
                <a:rPr lang="en-US" b="1"/>
                <a:t>Internet/</a:t>
              </a:r>
            </a:p>
            <a:p>
              <a:pPr algn="ctr"/>
              <a:r>
                <a:rPr lang="en-US" b="1"/>
                <a:t>E-Commerce</a:t>
              </a:r>
              <a:endParaRPr lang="en-US" sz="2400"/>
            </a:p>
          </p:txBody>
        </p:sp>
      </p:grpSp>
    </p:spTree>
    <p:extLst>
      <p:ext uri="{BB962C8B-B14F-4D97-AF65-F5344CB8AC3E}">
        <p14:creationId xmlns:p14="http://schemas.microsoft.com/office/powerpoint/2010/main" val="406581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58788" y="0"/>
            <a:ext cx="7626424" cy="1600200"/>
          </a:xfrm>
        </p:spPr>
        <p:txBody>
          <a:bodyPr>
            <a:normAutofit/>
          </a:bodyPr>
          <a:lstStyle/>
          <a:p>
            <a:pPr eaLnBrk="1" hangingPunct="1"/>
            <a:r>
              <a:rPr lang="en-US" b="1" dirty="0"/>
              <a:t>Budgeting for the campaign</a:t>
            </a:r>
          </a:p>
        </p:txBody>
      </p:sp>
      <p:sp>
        <p:nvSpPr>
          <p:cNvPr id="59395" name="Rectangle 3"/>
          <p:cNvSpPr>
            <a:spLocks noGrp="1" noChangeArrowheads="1"/>
          </p:cNvSpPr>
          <p:nvPr>
            <p:ph idx="1"/>
          </p:nvPr>
        </p:nvSpPr>
        <p:spPr>
          <a:xfrm>
            <a:off x="1183341" y="2667000"/>
            <a:ext cx="6777317" cy="3508977"/>
          </a:xfrm>
        </p:spPr>
        <p:txBody>
          <a:bodyPr>
            <a:normAutofit lnSpcReduction="10000"/>
          </a:bodyPr>
          <a:lstStyle/>
          <a:p>
            <a:pPr marL="609600" indent="-609600" eaLnBrk="1" hangingPunct="1">
              <a:lnSpc>
                <a:spcPct val="90000"/>
              </a:lnSpc>
            </a:pPr>
            <a:r>
              <a:rPr lang="en-US" sz="2400" dirty="0"/>
              <a:t>McDonald’s has a huge budget that allows them to target whatever market they see as beneficial.  </a:t>
            </a:r>
          </a:p>
          <a:p>
            <a:pPr marL="609600" indent="-609600" eaLnBrk="1" hangingPunct="1">
              <a:lnSpc>
                <a:spcPct val="90000"/>
              </a:lnSpc>
            </a:pPr>
            <a:r>
              <a:rPr lang="en-US" sz="2400" dirty="0"/>
              <a:t>They are able to change their advertising strategy as often as they change their menu.  </a:t>
            </a:r>
          </a:p>
          <a:p>
            <a:pPr marL="1752600" lvl="3" indent="-381000" eaLnBrk="1" hangingPunct="1">
              <a:lnSpc>
                <a:spcPct val="90000"/>
              </a:lnSpc>
            </a:pPr>
            <a:r>
              <a:rPr lang="en-US" sz="1600" dirty="0"/>
              <a:t>McDonald's is Your Kind of Place (1967)</a:t>
            </a:r>
          </a:p>
          <a:p>
            <a:pPr marL="1752600" lvl="3" indent="-381000" eaLnBrk="1" hangingPunct="1">
              <a:lnSpc>
                <a:spcPct val="90000"/>
              </a:lnSpc>
            </a:pPr>
            <a:r>
              <a:rPr lang="en-US" sz="1600" dirty="0"/>
              <a:t>McDonald's and You (1983)</a:t>
            </a:r>
          </a:p>
          <a:p>
            <a:pPr marL="1752600" lvl="3" indent="-381000" eaLnBrk="1" hangingPunct="1">
              <a:lnSpc>
                <a:spcPct val="90000"/>
              </a:lnSpc>
            </a:pPr>
            <a:r>
              <a:rPr lang="en-US" sz="1600" dirty="0"/>
              <a:t>Have you Had your Break Today? (1995) </a:t>
            </a:r>
          </a:p>
          <a:p>
            <a:pPr marL="1752600" lvl="3" indent="-381000" eaLnBrk="1" hangingPunct="1">
              <a:lnSpc>
                <a:spcPct val="90000"/>
              </a:lnSpc>
            </a:pPr>
            <a:r>
              <a:rPr lang="en-US" sz="1600" dirty="0"/>
              <a:t>I'm </a:t>
            </a:r>
            <a:r>
              <a:rPr lang="en-US" sz="1600" dirty="0" err="1"/>
              <a:t>lovin</a:t>
            </a:r>
            <a:r>
              <a:rPr lang="en-US" sz="1600" dirty="0"/>
              <a:t>' it (2003) </a:t>
            </a:r>
          </a:p>
        </p:txBody>
      </p:sp>
    </p:spTree>
    <p:extLst>
      <p:ext uri="{BB962C8B-B14F-4D97-AF65-F5344CB8AC3E}">
        <p14:creationId xmlns:p14="http://schemas.microsoft.com/office/powerpoint/2010/main" val="75368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4675" y="762000"/>
            <a:ext cx="8229600" cy="944562"/>
          </a:xfrm>
        </p:spPr>
        <p:txBody>
          <a:bodyPr/>
          <a:lstStyle/>
          <a:p>
            <a:pPr eaLnBrk="1" hangingPunct="1"/>
            <a:r>
              <a:rPr lang="en-US" b="1" dirty="0"/>
              <a:t>Selecting the Media to Use</a:t>
            </a:r>
          </a:p>
        </p:txBody>
      </p:sp>
      <p:sp>
        <p:nvSpPr>
          <p:cNvPr id="17412" name="Rectangle 3"/>
          <p:cNvSpPr>
            <a:spLocks noGrp="1" noChangeArrowheads="1"/>
          </p:cNvSpPr>
          <p:nvPr>
            <p:ph idx="1"/>
          </p:nvPr>
        </p:nvSpPr>
        <p:spPr>
          <a:xfrm>
            <a:off x="457200" y="2065336"/>
            <a:ext cx="8229600" cy="4525963"/>
          </a:xfrm>
        </p:spPr>
        <p:txBody>
          <a:bodyPr/>
          <a:lstStyle/>
          <a:p>
            <a:pPr eaLnBrk="1" hangingPunct="1"/>
            <a:r>
              <a:rPr lang="en-US" sz="2400" dirty="0"/>
              <a:t>McDonald’s use celebrities from all over to promote to the target audience in each country. </a:t>
            </a:r>
          </a:p>
          <a:p>
            <a:pPr eaLnBrk="1" hangingPunct="1"/>
            <a:endParaRPr lang="en-US" sz="2400" dirty="0"/>
          </a:p>
          <a:p>
            <a:pPr marL="1143000" lvl="2" indent="-457200" eaLnBrk="1" hangingPunct="1">
              <a:buFontTx/>
              <a:buAutoNum type="arabicPeriod"/>
            </a:pPr>
            <a:r>
              <a:rPr lang="en-US" sz="2200" dirty="0">
                <a:hlinkClick r:id="rId2"/>
              </a:rPr>
              <a:t>LeBron James and Dwight Howard</a:t>
            </a:r>
            <a:endParaRPr lang="en-US" sz="2200" dirty="0"/>
          </a:p>
          <a:p>
            <a:pPr marL="1143000" lvl="2" indent="-457200" eaLnBrk="1" hangingPunct="1">
              <a:buFontTx/>
              <a:buAutoNum type="arabicPeriod"/>
            </a:pPr>
            <a:endParaRPr lang="en-US" sz="2200" dirty="0"/>
          </a:p>
          <a:p>
            <a:pPr lvl="2" eaLnBrk="1" hangingPunct="1"/>
            <a:endParaRPr lang="en-US" sz="2000" dirty="0"/>
          </a:p>
        </p:txBody>
      </p:sp>
    </p:spTree>
    <p:extLst>
      <p:ext uri="{BB962C8B-B14F-4D97-AF65-F5344CB8AC3E}">
        <p14:creationId xmlns:p14="http://schemas.microsoft.com/office/powerpoint/2010/main" val="52241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914400" y="528638"/>
            <a:ext cx="8229600" cy="1143000"/>
          </a:xfrm>
        </p:spPr>
        <p:txBody>
          <a:bodyPr/>
          <a:lstStyle/>
          <a:p>
            <a:pPr eaLnBrk="1" hangingPunct="1"/>
            <a:r>
              <a:rPr lang="en-US" sz="2000" b="1" dirty="0">
                <a:solidFill>
                  <a:schemeClr val="accent2"/>
                </a:solidFill>
                <a:latin typeface="Aparajita" pitchFamily="34" charset="0"/>
                <a:cs typeface="Aparajita" pitchFamily="34" charset="0"/>
              </a:rPr>
              <a:t>Scheduling of ads</a:t>
            </a:r>
            <a:r>
              <a:rPr lang="en-US" sz="1600" dirty="0">
                <a:latin typeface="Aparajita" pitchFamily="34" charset="0"/>
                <a:cs typeface="Aparajita" pitchFamily="34" charset="0"/>
              </a:rPr>
              <a:t> </a:t>
            </a:r>
            <a:r>
              <a:rPr lang="en-US" sz="1600" b="1" dirty="0">
                <a:latin typeface="Aparajita" pitchFamily="34" charset="0"/>
                <a:cs typeface="Aparajita" pitchFamily="34" charset="0"/>
              </a:rPr>
              <a:t>Using Olympic Athletes in timing for the Winter Olympics. </a:t>
            </a:r>
            <a:br>
              <a:rPr lang="en-US" sz="1600" b="1" dirty="0">
                <a:latin typeface="Aparajita" pitchFamily="34" charset="0"/>
                <a:cs typeface="Aparajita" pitchFamily="34" charset="0"/>
              </a:rPr>
            </a:br>
            <a:r>
              <a:rPr lang="en-US" sz="1600" b="1" dirty="0">
                <a:latin typeface="Aparajita" pitchFamily="34" charset="0"/>
                <a:cs typeface="Aparajita" pitchFamily="34" charset="0"/>
              </a:rPr>
              <a:t>Get name associated with best athletes in the world, will reflect their athletes in the world, will reflect their new, improved healthy menu and new, improved healthy menu and choices </a:t>
            </a:r>
          </a:p>
        </p:txBody>
      </p:sp>
      <p:pic>
        <p:nvPicPr>
          <p:cNvPr id="18436"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981200"/>
            <a:ext cx="8229600" cy="4525963"/>
          </a:xfrm>
        </p:spPr>
      </p:pic>
    </p:spTree>
    <p:extLst>
      <p:ext uri="{BB962C8B-B14F-4D97-AF65-F5344CB8AC3E}">
        <p14:creationId xmlns:p14="http://schemas.microsoft.com/office/powerpoint/2010/main" val="85484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94675" y="2286000"/>
            <a:ext cx="8229600" cy="4343400"/>
          </a:xfrm>
        </p:spPr>
        <p:txBody>
          <a:bodyPr>
            <a:normAutofit/>
          </a:bodyPr>
          <a:lstStyle/>
          <a:p>
            <a:pPr eaLnBrk="1" hangingPunct="1">
              <a:lnSpc>
                <a:spcPct val="90000"/>
              </a:lnSpc>
              <a:spcAft>
                <a:spcPts val="1200"/>
              </a:spcAft>
            </a:pPr>
            <a:r>
              <a:rPr lang="en-US" sz="2000" dirty="0"/>
              <a:t>McDonald's and Sony Computer Entertainment teamed for an online/offline PlayStation Portable (PSP) giveaway called "Only the MAC CODE Knows." </a:t>
            </a:r>
          </a:p>
          <a:p>
            <a:pPr eaLnBrk="1" hangingPunct="1">
              <a:lnSpc>
                <a:spcPct val="90000"/>
              </a:lnSpc>
              <a:spcAft>
                <a:spcPts val="1200"/>
              </a:spcAft>
            </a:pPr>
            <a:r>
              <a:rPr lang="en-US" sz="2000" dirty="0"/>
              <a:t>The promotion -- aimed at attracting a young people who buy a Big Mac sandwich or large fries get a code that they can enter online at the PlayatMcD.com Web site. </a:t>
            </a:r>
          </a:p>
          <a:p>
            <a:pPr eaLnBrk="1" hangingPunct="1">
              <a:lnSpc>
                <a:spcPct val="90000"/>
              </a:lnSpc>
              <a:spcAft>
                <a:spcPts val="1200"/>
              </a:spcAft>
            </a:pPr>
            <a:r>
              <a:rPr lang="en-US" sz="2000" dirty="0"/>
              <a:t>Once on the site, users can learn about the promotion and see prizes to be won. </a:t>
            </a:r>
          </a:p>
          <a:p>
            <a:pPr eaLnBrk="1" hangingPunct="1">
              <a:lnSpc>
                <a:spcPct val="90000"/>
              </a:lnSpc>
              <a:spcAft>
                <a:spcPts val="1200"/>
              </a:spcAft>
            </a:pPr>
            <a:r>
              <a:rPr lang="en-US" sz="2000" dirty="0"/>
              <a:t>Additional site features - a "Game Reader" to help visitors select games</a:t>
            </a:r>
            <a:endParaRPr lang="en-US" dirty="0"/>
          </a:p>
          <a:p>
            <a:pPr eaLnBrk="1" hangingPunct="1">
              <a:lnSpc>
                <a:spcPct val="90000"/>
              </a:lnSpc>
              <a:spcAft>
                <a:spcPts val="1200"/>
              </a:spcAft>
            </a:pPr>
            <a:r>
              <a:rPr lang="en-US" sz="2000" dirty="0"/>
              <a:t>McDonald’s are also the founders of the Ronald McDonald  House Charities</a:t>
            </a:r>
          </a:p>
        </p:txBody>
      </p:sp>
      <p:sp>
        <p:nvSpPr>
          <p:cNvPr id="6" name="Rectangle 2">
            <a:extLst>
              <a:ext uri="{FF2B5EF4-FFF2-40B4-BE49-F238E27FC236}">
                <a16:creationId xmlns:a16="http://schemas.microsoft.com/office/drawing/2014/main" id="{443A0DC3-4BEC-D84B-82DF-0035E0913AAB}"/>
              </a:ext>
            </a:extLst>
          </p:cNvPr>
          <p:cNvSpPr>
            <a:spLocks noGrp="1" noChangeArrowheads="1"/>
          </p:cNvSpPr>
          <p:nvPr>
            <p:ph type="title"/>
          </p:nvPr>
        </p:nvSpPr>
        <p:spPr>
          <a:xfrm>
            <a:off x="494675" y="762000"/>
            <a:ext cx="8229600" cy="944562"/>
          </a:xfrm>
        </p:spPr>
        <p:txBody>
          <a:bodyPr/>
          <a:lstStyle/>
          <a:p>
            <a:pPr eaLnBrk="1" hangingPunct="1"/>
            <a:r>
              <a:rPr lang="en-US" b="1" dirty="0"/>
              <a:t>Selecting the Media to Use</a:t>
            </a:r>
          </a:p>
        </p:txBody>
      </p:sp>
    </p:spTree>
    <p:extLst>
      <p:ext uri="{BB962C8B-B14F-4D97-AF65-F5344CB8AC3E}">
        <p14:creationId xmlns:p14="http://schemas.microsoft.com/office/powerpoint/2010/main" val="369877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b="1" dirty="0"/>
              <a:t>   McDonald's slogans </a:t>
            </a:r>
          </a:p>
        </p:txBody>
      </p:sp>
      <p:sp>
        <p:nvSpPr>
          <p:cNvPr id="20484" name="Rectangle 3"/>
          <p:cNvSpPr>
            <a:spLocks noGrp="1" noChangeArrowheads="1"/>
          </p:cNvSpPr>
          <p:nvPr>
            <p:ph idx="1"/>
          </p:nvPr>
        </p:nvSpPr>
        <p:spPr>
          <a:xfrm>
            <a:off x="377950" y="2220515"/>
            <a:ext cx="7524003" cy="4635713"/>
          </a:xfrm>
        </p:spPr>
        <p:txBody>
          <a:bodyPr>
            <a:normAutofit fontScale="92500" lnSpcReduction="20000"/>
          </a:bodyPr>
          <a:lstStyle/>
          <a:p>
            <a:pPr eaLnBrk="1" hangingPunct="1">
              <a:lnSpc>
                <a:spcPct val="80000"/>
              </a:lnSpc>
            </a:pPr>
            <a:r>
              <a:rPr lang="en-US" sz="2000" i="1" dirty="0"/>
              <a:t>Have You Had your Break Today?</a:t>
            </a:r>
          </a:p>
          <a:p>
            <a:pPr eaLnBrk="1" hangingPunct="1">
              <a:lnSpc>
                <a:spcPct val="80000"/>
              </a:lnSpc>
            </a:pPr>
            <a:r>
              <a:rPr lang="en-US" sz="2000" i="1" dirty="0"/>
              <a:t>My McDonald's</a:t>
            </a:r>
          </a:p>
          <a:p>
            <a:pPr eaLnBrk="1" hangingPunct="1">
              <a:lnSpc>
                <a:spcPct val="80000"/>
              </a:lnSpc>
            </a:pPr>
            <a:r>
              <a:rPr lang="en-US" sz="2000" i="1" dirty="0"/>
              <a:t>Did Somebody Say McDonald's?</a:t>
            </a:r>
            <a:endParaRPr lang="en-US" sz="2000" dirty="0"/>
          </a:p>
          <a:p>
            <a:pPr eaLnBrk="1" hangingPunct="1">
              <a:lnSpc>
                <a:spcPct val="80000"/>
              </a:lnSpc>
            </a:pPr>
            <a:r>
              <a:rPr lang="en-US" sz="2000" i="1" dirty="0"/>
              <a:t>Enjoy More</a:t>
            </a:r>
            <a:endParaRPr lang="en-US" sz="2000" dirty="0"/>
          </a:p>
          <a:p>
            <a:pPr eaLnBrk="1" hangingPunct="1">
              <a:lnSpc>
                <a:spcPct val="80000"/>
              </a:lnSpc>
            </a:pPr>
            <a:r>
              <a:rPr lang="en-US" sz="2000" i="1" dirty="0"/>
              <a:t>Only McDonald's</a:t>
            </a:r>
            <a:r>
              <a:rPr lang="en-US" sz="2000" dirty="0"/>
              <a:t> </a:t>
            </a:r>
          </a:p>
          <a:p>
            <a:pPr eaLnBrk="1" hangingPunct="1">
              <a:lnSpc>
                <a:spcPct val="80000"/>
              </a:lnSpc>
            </a:pPr>
            <a:r>
              <a:rPr lang="en-US" sz="2000" i="1" dirty="0"/>
              <a:t>A Visit To McDonald's Makes Your Day</a:t>
            </a:r>
            <a:r>
              <a:rPr lang="en-US" sz="2000" dirty="0"/>
              <a:t> </a:t>
            </a:r>
          </a:p>
          <a:p>
            <a:pPr eaLnBrk="1" hangingPunct="1">
              <a:lnSpc>
                <a:spcPct val="80000"/>
              </a:lnSpc>
            </a:pPr>
            <a:r>
              <a:rPr lang="en-US" sz="2000" i="1" dirty="0"/>
              <a:t>McDonald's - It Can Happen</a:t>
            </a:r>
            <a:r>
              <a:rPr lang="en-US" sz="2000" dirty="0"/>
              <a:t> </a:t>
            </a:r>
          </a:p>
          <a:p>
            <a:pPr eaLnBrk="1" hangingPunct="1">
              <a:lnSpc>
                <a:spcPct val="80000"/>
              </a:lnSpc>
            </a:pPr>
            <a:r>
              <a:rPr lang="en-US" sz="2000" i="1" dirty="0"/>
              <a:t>We Love to See/Make You Smile</a:t>
            </a:r>
            <a:endParaRPr lang="en-US" sz="2000" dirty="0"/>
          </a:p>
          <a:p>
            <a:pPr eaLnBrk="1" hangingPunct="1">
              <a:lnSpc>
                <a:spcPct val="80000"/>
              </a:lnSpc>
            </a:pPr>
            <a:r>
              <a:rPr lang="en-US" sz="2000" i="1" dirty="0"/>
              <a:t>Put a Smile On</a:t>
            </a:r>
            <a:endParaRPr lang="en-US" sz="2000" dirty="0"/>
          </a:p>
          <a:p>
            <a:pPr eaLnBrk="1" hangingPunct="1">
              <a:lnSpc>
                <a:spcPct val="80000"/>
              </a:lnSpc>
            </a:pPr>
            <a:r>
              <a:rPr lang="en-US" sz="2000" i="1" dirty="0"/>
              <a:t>There's a little McDonald's in Everyone</a:t>
            </a:r>
            <a:r>
              <a:rPr lang="en-US" sz="2000" dirty="0"/>
              <a:t> </a:t>
            </a:r>
          </a:p>
          <a:p>
            <a:pPr eaLnBrk="1" hangingPunct="1">
              <a:lnSpc>
                <a:spcPct val="80000"/>
              </a:lnSpc>
            </a:pPr>
            <a:r>
              <a:rPr lang="en-US" sz="2000" i="1" dirty="0"/>
              <a:t>Things that make you go 'mmm'</a:t>
            </a:r>
            <a:r>
              <a:rPr lang="en-US" sz="2000" dirty="0"/>
              <a:t> </a:t>
            </a:r>
          </a:p>
          <a:p>
            <a:pPr eaLnBrk="1" hangingPunct="1">
              <a:lnSpc>
                <a:spcPct val="80000"/>
              </a:lnSpc>
            </a:pPr>
            <a:r>
              <a:rPr lang="en-US" sz="2000" i="1" dirty="0"/>
              <a:t>Every time a good time</a:t>
            </a:r>
          </a:p>
          <a:p>
            <a:pPr eaLnBrk="1" hangingPunct="1">
              <a:lnSpc>
                <a:spcPct val="80000"/>
              </a:lnSpc>
            </a:pPr>
            <a:r>
              <a:rPr lang="en-US" sz="2000" dirty="0"/>
              <a:t>I’m</a:t>
            </a:r>
            <a:r>
              <a:rPr lang="en-US" sz="2000" i="1" dirty="0"/>
              <a:t> </a:t>
            </a:r>
            <a:r>
              <a:rPr lang="en-US" sz="2000" i="1" dirty="0" err="1"/>
              <a:t>lovin</a:t>
            </a:r>
            <a:r>
              <a:rPr lang="en-US" sz="2000" i="1" dirty="0"/>
              <a:t> it</a:t>
            </a:r>
            <a:endParaRPr lang="en-US" sz="2000" dirty="0"/>
          </a:p>
          <a:p>
            <a:pPr eaLnBrk="1" hangingPunct="1">
              <a:lnSpc>
                <a:spcPct val="80000"/>
              </a:lnSpc>
            </a:pPr>
            <a:r>
              <a:rPr lang="en-US" sz="2000" dirty="0"/>
              <a:t>Feed</a:t>
            </a:r>
            <a:r>
              <a:rPr lang="en-US" sz="2000" i="1" dirty="0"/>
              <a:t> Your Inner Child</a:t>
            </a:r>
            <a:endParaRPr lang="en-US" sz="2000" dirty="0"/>
          </a:p>
        </p:txBody>
      </p:sp>
      <p:pic>
        <p:nvPicPr>
          <p:cNvPr id="61447" name="Picture 7" descr="20061213mcdonald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229200"/>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1" descr="20482537_dc1acea0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28806">
            <a:off x="7086893" y="578211"/>
            <a:ext cx="1972104" cy="16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15" descr="mcdonalds_cappellino_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74059">
            <a:off x="6636963" y="4196787"/>
            <a:ext cx="2293239" cy="16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Picture 13" descr="mc_donalds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5948" y="2492896"/>
            <a:ext cx="3262800" cy="189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0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09" t="26324" r="42101" b="33297"/>
          <a:stretch/>
        </p:blipFill>
        <p:spPr bwMode="auto">
          <a:xfrm>
            <a:off x="179512" y="404664"/>
            <a:ext cx="4858900" cy="314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344" t="28950" r="44982" b="33724"/>
          <a:stretch/>
        </p:blipFill>
        <p:spPr bwMode="auto">
          <a:xfrm>
            <a:off x="4620790" y="3789040"/>
            <a:ext cx="4424502" cy="297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071" t="20749" r="39226" b="29034"/>
          <a:stretch/>
        </p:blipFill>
        <p:spPr bwMode="auto">
          <a:xfrm>
            <a:off x="5229612" y="548680"/>
            <a:ext cx="367004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2182" t="16547" r="18231" b="21900"/>
          <a:stretch/>
        </p:blipFill>
        <p:spPr bwMode="auto">
          <a:xfrm>
            <a:off x="395536" y="3717032"/>
            <a:ext cx="4104933" cy="265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38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hangingPunct="1"/>
            <a:r>
              <a:rPr lang="en-US" sz="3600" b="1" dirty="0">
                <a:solidFill>
                  <a:schemeClr val="tx1"/>
                </a:solidFill>
              </a:rPr>
              <a:t>We All Scream for Ice Cream!!</a:t>
            </a:r>
          </a:p>
        </p:txBody>
      </p:sp>
      <p:sp>
        <p:nvSpPr>
          <p:cNvPr id="17412" name="Rectangle 3"/>
          <p:cNvSpPr>
            <a:spLocks noGrp="1" noChangeArrowheads="1"/>
          </p:cNvSpPr>
          <p:nvPr>
            <p:ph idx="1"/>
          </p:nvPr>
        </p:nvSpPr>
        <p:spPr/>
        <p:txBody>
          <a:bodyPr>
            <a:normAutofit/>
          </a:bodyPr>
          <a:lstStyle/>
          <a:p>
            <a:pPr marL="0" indent="0" eaLnBrk="1" hangingPunct="1">
              <a:buNone/>
            </a:pPr>
            <a:r>
              <a:rPr lang="en-US" sz="2800" b="1" u="sng" dirty="0">
                <a:solidFill>
                  <a:srgbClr val="00B0F0"/>
                </a:solidFill>
              </a:rPr>
              <a:t>Task 2. </a:t>
            </a:r>
          </a:p>
          <a:p>
            <a:pPr eaLnBrk="1" hangingPunct="1"/>
            <a:r>
              <a:rPr lang="en-US" sz="2400" dirty="0"/>
              <a:t>Using the websites linked on the </a:t>
            </a:r>
            <a:r>
              <a:rPr lang="en-US" sz="2400" b="1" dirty="0">
                <a:solidFill>
                  <a:schemeClr val="accent2">
                    <a:lumMod val="75000"/>
                  </a:schemeClr>
                </a:solidFill>
              </a:rPr>
              <a:t>learning platform </a:t>
            </a:r>
            <a:r>
              <a:rPr lang="en-US" sz="2400" dirty="0"/>
              <a:t>compare the marketing mix for the three ice cream brands. </a:t>
            </a:r>
          </a:p>
          <a:p>
            <a:pPr eaLnBrk="1" hangingPunct="1"/>
            <a:r>
              <a:rPr lang="en-US" sz="2400" dirty="0"/>
              <a:t>Record your findings in the table given. </a:t>
            </a:r>
          </a:p>
          <a:p>
            <a:pPr marL="1143000" lvl="2" indent="-457200" eaLnBrk="1" hangingPunct="1">
              <a:buFontTx/>
              <a:buAutoNum type="arabicPeriod"/>
            </a:pPr>
            <a:endParaRPr lang="en-US" sz="2200" dirty="0"/>
          </a:p>
          <a:p>
            <a:pPr lvl="2" eaLnBrk="1" hangingPunct="1"/>
            <a:endParaRPr lang="en-US" sz="2000" dirty="0"/>
          </a:p>
        </p:txBody>
      </p:sp>
    </p:spTree>
    <p:extLst>
      <p:ext uri="{BB962C8B-B14F-4D97-AF65-F5344CB8AC3E}">
        <p14:creationId xmlns:p14="http://schemas.microsoft.com/office/powerpoint/2010/main" val="104650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4675" y="762000"/>
            <a:ext cx="8229600" cy="944562"/>
          </a:xfrm>
        </p:spPr>
        <p:txBody>
          <a:bodyPr>
            <a:normAutofit fontScale="90000"/>
          </a:bodyPr>
          <a:lstStyle/>
          <a:p>
            <a:pPr eaLnBrk="1" hangingPunct="1"/>
            <a:r>
              <a:rPr lang="en-US" sz="3600" b="1" dirty="0">
                <a:solidFill>
                  <a:schemeClr val="tx1"/>
                </a:solidFill>
              </a:rPr>
              <a:t>Review: We All Scream for Ice Cream!!</a:t>
            </a:r>
          </a:p>
        </p:txBody>
      </p:sp>
      <p:sp>
        <p:nvSpPr>
          <p:cNvPr id="17412" name="Rectangle 3"/>
          <p:cNvSpPr>
            <a:spLocks noGrp="1" noChangeArrowheads="1"/>
          </p:cNvSpPr>
          <p:nvPr>
            <p:ph idx="1"/>
          </p:nvPr>
        </p:nvSpPr>
        <p:spPr>
          <a:xfrm>
            <a:off x="457200" y="2065336"/>
            <a:ext cx="8229600" cy="4525963"/>
          </a:xfrm>
        </p:spPr>
        <p:txBody>
          <a:bodyPr/>
          <a:lstStyle/>
          <a:p>
            <a:pPr eaLnBrk="1" hangingPunct="1"/>
            <a:r>
              <a:rPr lang="en-US" sz="2400" dirty="0"/>
              <a:t>Discuss your findings with a partner. </a:t>
            </a:r>
          </a:p>
          <a:p>
            <a:pPr marL="1143000" lvl="2" indent="-457200" eaLnBrk="1" hangingPunct="1">
              <a:buFontTx/>
              <a:buAutoNum type="arabicPeriod"/>
            </a:pPr>
            <a:endParaRPr lang="en-US" sz="2200" dirty="0"/>
          </a:p>
          <a:p>
            <a:pPr lvl="2" eaLnBrk="1" hangingPunct="1"/>
            <a:endParaRPr lang="en-US" sz="2000" dirty="0"/>
          </a:p>
        </p:txBody>
      </p:sp>
    </p:spTree>
    <p:extLst>
      <p:ext uri="{BB962C8B-B14F-4D97-AF65-F5344CB8AC3E}">
        <p14:creationId xmlns:p14="http://schemas.microsoft.com/office/powerpoint/2010/main" val="22386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58" name="Rectangle 26"/>
          <p:cNvSpPr>
            <a:spLocks noGrp="1" noChangeArrowheads="1"/>
          </p:cNvSpPr>
          <p:nvPr>
            <p:ph type="title"/>
          </p:nvPr>
        </p:nvSpPr>
        <p:spPr/>
        <p:txBody>
          <a:bodyPr>
            <a:normAutofit fontScale="90000"/>
          </a:bodyPr>
          <a:lstStyle/>
          <a:p>
            <a:pPr eaLnBrk="1" hangingPunct="1"/>
            <a:br>
              <a:rPr lang="en-US" sz="4000" b="1" dirty="0">
                <a:solidFill>
                  <a:schemeClr val="tx1"/>
                </a:solidFill>
              </a:rPr>
            </a:br>
            <a:r>
              <a:rPr lang="en-US" sz="4000" b="1" dirty="0">
                <a:solidFill>
                  <a:schemeClr val="tx1"/>
                </a:solidFill>
              </a:rPr>
              <a:t>Worlds Oldest McDonald’s</a:t>
            </a:r>
          </a:p>
        </p:txBody>
      </p:sp>
      <p:sp>
        <p:nvSpPr>
          <p:cNvPr id="18459" name="Rectangle 27"/>
          <p:cNvSpPr>
            <a:spLocks noGrp="1" noChangeArrowheads="1"/>
          </p:cNvSpPr>
          <p:nvPr>
            <p:ph idx="1"/>
          </p:nvPr>
        </p:nvSpPr>
        <p:spPr>
          <a:xfrm>
            <a:off x="609600" y="2590800"/>
            <a:ext cx="7524003" cy="3636510"/>
          </a:xfrm>
        </p:spPr>
        <p:txBody>
          <a:bodyPr>
            <a:normAutofit fontScale="92500" lnSpcReduction="20000"/>
          </a:bodyPr>
          <a:lstStyle/>
          <a:p>
            <a:pPr eaLnBrk="1" hangingPunct="1"/>
            <a:r>
              <a:rPr lang="en-US" sz="2400" dirty="0"/>
              <a:t>This 51 year-old site is the oldest in the worldwide chain of 20,000 restaurants and the last one with red-and-white striped tile exterior. </a:t>
            </a:r>
          </a:p>
          <a:p>
            <a:pPr eaLnBrk="1" hangingPunct="1"/>
            <a:r>
              <a:rPr lang="en-US" sz="2400" dirty="0"/>
              <a:t>After opening in 1953, it immediately became the standard for the fast food franchises across the country. </a:t>
            </a:r>
          </a:p>
          <a:p>
            <a:pPr eaLnBrk="1" hangingPunct="1"/>
            <a:r>
              <a:rPr lang="en-US" sz="2400" dirty="0"/>
              <a:t>Employees wear 50's style uniforms of paper hats, white shirts and bolo ties.</a:t>
            </a:r>
          </a:p>
          <a:p>
            <a:pPr eaLnBrk="1" hangingPunct="1"/>
            <a:r>
              <a:rPr lang="en-US" sz="2400" dirty="0"/>
              <a:t>The restaurant serves the original menu of hamburgers, cheeseburgers, fries and old-fashioned milkshakes.  </a:t>
            </a:r>
          </a:p>
          <a:p>
            <a:pPr eaLnBrk="1" hangingPunct="1"/>
            <a:endParaRPr lang="en-US" sz="2400" dirty="0"/>
          </a:p>
        </p:txBody>
      </p:sp>
    </p:spTree>
    <p:extLst>
      <p:ext uri="{BB962C8B-B14F-4D97-AF65-F5344CB8AC3E}">
        <p14:creationId xmlns:p14="http://schemas.microsoft.com/office/powerpoint/2010/main" val="162262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pPr eaLnBrk="1" hangingPunct="1"/>
            <a:r>
              <a:rPr lang="en-US" b="1" dirty="0">
                <a:solidFill>
                  <a:schemeClr val="tx1"/>
                </a:solidFill>
              </a:rPr>
              <a:t>MCDONALD’S IN INDIA </a:t>
            </a:r>
          </a:p>
        </p:txBody>
      </p:sp>
      <p:sp>
        <p:nvSpPr>
          <p:cNvPr id="5124" name="Rectangle 5"/>
          <p:cNvSpPr>
            <a:spLocks noGrp="1" noChangeArrowheads="1"/>
          </p:cNvSpPr>
          <p:nvPr>
            <p:ph idx="1"/>
          </p:nvPr>
        </p:nvSpPr>
        <p:spPr>
          <a:xfrm>
            <a:off x="809997" y="2222286"/>
            <a:ext cx="7524003" cy="4330913"/>
          </a:xfrm>
        </p:spPr>
        <p:txBody>
          <a:bodyPr>
            <a:normAutofit/>
          </a:bodyPr>
          <a:lstStyle/>
          <a:p>
            <a:pPr eaLnBrk="1" hangingPunct="1">
              <a:lnSpc>
                <a:spcPct val="80000"/>
              </a:lnSpc>
              <a:spcAft>
                <a:spcPts val="1200"/>
              </a:spcAft>
            </a:pPr>
            <a:r>
              <a:rPr lang="en-US" sz="2000" dirty="0"/>
              <a:t>McDonald’s India, a subsidiary of McDonald’s USA, has expanded its presence in India via 2 joint venture companies – Connaught Plaza restaurants and Hard Castle restaurants. </a:t>
            </a:r>
          </a:p>
          <a:p>
            <a:pPr eaLnBrk="1" hangingPunct="1">
              <a:lnSpc>
                <a:spcPct val="80000"/>
              </a:lnSpc>
              <a:spcAft>
                <a:spcPts val="1200"/>
              </a:spcAft>
            </a:pPr>
            <a:r>
              <a:rPr lang="en-US" sz="2000" dirty="0"/>
              <a:t>Connaught Plaza restaurants manages operations and expansions across North India (Delhi, Jaipur and Punjab) – led by </a:t>
            </a:r>
            <a:r>
              <a:rPr lang="en-US" sz="2000" dirty="0" err="1"/>
              <a:t>Vikram</a:t>
            </a:r>
            <a:r>
              <a:rPr lang="en-US" sz="2000" dirty="0"/>
              <a:t> </a:t>
            </a:r>
            <a:r>
              <a:rPr lang="en-US" sz="2000" dirty="0" err="1"/>
              <a:t>Bakshi</a:t>
            </a:r>
            <a:r>
              <a:rPr lang="en-US" sz="2000" dirty="0"/>
              <a:t> </a:t>
            </a:r>
          </a:p>
          <a:p>
            <a:pPr eaLnBrk="1" hangingPunct="1">
              <a:lnSpc>
                <a:spcPct val="80000"/>
              </a:lnSpc>
              <a:spcAft>
                <a:spcPts val="1200"/>
              </a:spcAft>
            </a:pPr>
            <a:r>
              <a:rPr lang="en-US" sz="2000" dirty="0" err="1"/>
              <a:t>Hardcastle</a:t>
            </a:r>
            <a:r>
              <a:rPr lang="en-US" sz="2000" dirty="0"/>
              <a:t> restaurants, which is headed by </a:t>
            </a:r>
            <a:r>
              <a:rPr lang="en-US" sz="2000" dirty="0" err="1"/>
              <a:t>Amit</a:t>
            </a:r>
            <a:r>
              <a:rPr lang="en-US" sz="2000" dirty="0"/>
              <a:t> </a:t>
            </a:r>
            <a:r>
              <a:rPr lang="en-US" sz="2000" dirty="0" err="1"/>
              <a:t>Jatia</a:t>
            </a:r>
            <a:r>
              <a:rPr lang="en-US" sz="2000" dirty="0"/>
              <a:t>, manages operations and expansions across Western India (Mumbai, Pune, and Gujarat).</a:t>
            </a:r>
          </a:p>
          <a:p>
            <a:pPr eaLnBrk="1" hangingPunct="1">
              <a:lnSpc>
                <a:spcPct val="80000"/>
              </a:lnSpc>
              <a:spcAft>
                <a:spcPts val="1200"/>
              </a:spcAft>
            </a:pPr>
            <a:r>
              <a:rPr lang="en-US" sz="2000" dirty="0"/>
              <a:t>McDonald’s worldwide is well known for the high degree of respect to the local culture. McDonald's has developed a menu especially for India with vegetarian selections to suit Indian tasted and culture. </a:t>
            </a:r>
          </a:p>
        </p:txBody>
      </p:sp>
    </p:spTree>
    <p:extLst>
      <p:ext uri="{BB962C8B-B14F-4D97-AF65-F5344CB8AC3E}">
        <p14:creationId xmlns:p14="http://schemas.microsoft.com/office/powerpoint/2010/main" val="426400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ardinalsbusiness.com/wp-content/uploads/2012/03/marketing-4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19521"/>
            <a:ext cx="7632848" cy="581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1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GB" b="1" dirty="0"/>
              <a:t>The Marketing </a:t>
            </a:r>
            <a:r>
              <a:rPr lang="en-GB" dirty="0"/>
              <a:t>M</a:t>
            </a:r>
            <a:r>
              <a:rPr lang="en-GB" b="1" dirty="0"/>
              <a:t>ix</a:t>
            </a:r>
          </a:p>
        </p:txBody>
      </p:sp>
      <p:sp>
        <p:nvSpPr>
          <p:cNvPr id="12290" name="Content Placeholder 1"/>
          <p:cNvSpPr>
            <a:spLocks noGrp="1"/>
          </p:cNvSpPr>
          <p:nvPr>
            <p:ph idx="1"/>
          </p:nvPr>
        </p:nvSpPr>
        <p:spPr/>
        <p:txBody>
          <a:bodyPr>
            <a:normAutofit/>
          </a:bodyPr>
          <a:lstStyle/>
          <a:p>
            <a:pPr eaLnBrk="1" hangingPunct="1">
              <a:spcAft>
                <a:spcPts val="1200"/>
              </a:spcAft>
            </a:pPr>
            <a:r>
              <a:rPr lang="en-GB" sz="2400" dirty="0"/>
              <a:t>‘The marketing mix is a recipe for effective marketing. Using the marketing mix when planning the marketing for a product allows for a consistent approach’</a:t>
            </a:r>
          </a:p>
          <a:p>
            <a:pPr eaLnBrk="1" hangingPunct="1">
              <a:spcAft>
                <a:spcPts val="1200"/>
              </a:spcAft>
            </a:pPr>
            <a:r>
              <a:rPr lang="en-GB" sz="2400" dirty="0"/>
              <a:t>Getting a good balance of the 4 Ps will mean an effective marketing campaign</a:t>
            </a:r>
          </a:p>
        </p:txBody>
      </p:sp>
      <p:pic>
        <p:nvPicPr>
          <p:cNvPr id="4" name="Picture 2" descr="C:\Users\tv36426.TVNET\AppData\Local\Microsoft\Windows\INetCache\IE\MDJOD7TD\pencil-311818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49907">
            <a:off x="7522840" y="710407"/>
            <a:ext cx="817563"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77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14400" y="0"/>
            <a:ext cx="7543802" cy="1219200"/>
          </a:xfrm>
        </p:spPr>
        <p:txBody>
          <a:bodyPr>
            <a:normAutofit/>
          </a:bodyPr>
          <a:lstStyle/>
          <a:p>
            <a:pPr eaLnBrk="1" fontAlgn="auto" hangingPunct="1">
              <a:spcAft>
                <a:spcPts val="0"/>
              </a:spcAft>
              <a:defRPr/>
            </a:pPr>
            <a:r>
              <a:rPr lang="en-GB" b="1" dirty="0"/>
              <a:t>1. Price</a:t>
            </a:r>
          </a:p>
        </p:txBody>
      </p:sp>
      <p:sp>
        <p:nvSpPr>
          <p:cNvPr id="14338" name="Rectangle 3"/>
          <p:cNvSpPr>
            <a:spLocks noGrp="1" noChangeArrowheads="1"/>
          </p:cNvSpPr>
          <p:nvPr>
            <p:ph idx="1"/>
          </p:nvPr>
        </p:nvSpPr>
        <p:spPr>
          <a:xfrm>
            <a:off x="228600" y="2514600"/>
            <a:ext cx="7512805" cy="4343400"/>
          </a:xfrm>
        </p:spPr>
        <p:txBody>
          <a:bodyPr>
            <a:noAutofit/>
          </a:bodyPr>
          <a:lstStyle/>
          <a:p>
            <a:pPr marL="0" indent="0" eaLnBrk="1" hangingPunct="1">
              <a:buNone/>
            </a:pPr>
            <a:r>
              <a:rPr lang="en-GB" sz="2400" dirty="0"/>
              <a:t>The main pricing strategies are:</a:t>
            </a:r>
          </a:p>
          <a:p>
            <a:pPr lvl="1" eaLnBrk="1" hangingPunct="1"/>
            <a:r>
              <a:rPr lang="en-GB" sz="2000" dirty="0"/>
              <a:t>Competitive pricing</a:t>
            </a:r>
          </a:p>
          <a:p>
            <a:pPr lvl="1" eaLnBrk="1" hangingPunct="1"/>
            <a:r>
              <a:rPr lang="en-GB" sz="2000" dirty="0"/>
              <a:t>Cost-plus pricing</a:t>
            </a:r>
          </a:p>
          <a:p>
            <a:pPr lvl="1" eaLnBrk="1" hangingPunct="1"/>
            <a:r>
              <a:rPr lang="en-GB" sz="2000" dirty="0"/>
              <a:t>Penetration pricing</a:t>
            </a:r>
          </a:p>
          <a:p>
            <a:pPr lvl="1" eaLnBrk="1" hangingPunct="1"/>
            <a:r>
              <a:rPr lang="en-GB" sz="2000" dirty="0"/>
              <a:t>Price skimming</a:t>
            </a:r>
          </a:p>
          <a:p>
            <a:pPr lvl="1" eaLnBrk="1" hangingPunct="1"/>
            <a:r>
              <a:rPr lang="en-GB" sz="2000" dirty="0"/>
              <a:t>Destroyer pricing</a:t>
            </a:r>
          </a:p>
          <a:p>
            <a:pPr lvl="1" eaLnBrk="1" hangingPunct="1"/>
            <a:r>
              <a:rPr lang="en-GB" sz="2000" dirty="0"/>
              <a:t>Price discrimination</a:t>
            </a:r>
          </a:p>
          <a:p>
            <a:pPr lvl="1" eaLnBrk="1" hangingPunct="1"/>
            <a:r>
              <a:rPr lang="en-GB" sz="2000" dirty="0"/>
              <a:t>Promotional pricing</a:t>
            </a:r>
          </a:p>
          <a:p>
            <a:pPr lvl="1" eaLnBrk="1" hangingPunct="1"/>
            <a:r>
              <a:rPr lang="en-GB" sz="2000" dirty="0"/>
              <a:t>Price bundles </a:t>
            </a:r>
          </a:p>
          <a:p>
            <a:pPr lvl="1" eaLnBrk="1" hangingPunct="1"/>
            <a:endParaRPr lang="en-GB" sz="1800" dirty="0"/>
          </a:p>
        </p:txBody>
      </p:sp>
      <p:pic>
        <p:nvPicPr>
          <p:cNvPr id="4" name="Picture 2" descr="C:\Users\tv36426.TVNET\AppData\Local\Microsoft\Windows\INetCache\IE\MDJOD7TD\pencil-311818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49907">
            <a:off x="7522840" y="710407"/>
            <a:ext cx="817563"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a:extLst>
              <a:ext uri="{FF2B5EF4-FFF2-40B4-BE49-F238E27FC236}">
                <a16:creationId xmlns:a16="http://schemas.microsoft.com/office/drawing/2014/main" id="{631CE3B3-7706-DF47-B22C-9F35346308EE}"/>
              </a:ext>
            </a:extLst>
          </p:cNvPr>
          <p:cNvSpPr/>
          <p:nvPr/>
        </p:nvSpPr>
        <p:spPr>
          <a:xfrm>
            <a:off x="4572000" y="3200400"/>
            <a:ext cx="4038600" cy="1981200"/>
          </a:xfrm>
          <a:prstGeom prst="wedgeRoundRectCallout">
            <a:avLst>
              <a:gd name="adj1" fmla="val -38735"/>
              <a:gd name="adj2" fmla="val 925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a:r>
              <a:rPr lang="en-GB" sz="2800" b="1" u="sng" dirty="0">
                <a:solidFill>
                  <a:srgbClr val="00B0F0"/>
                </a:solidFill>
              </a:rPr>
              <a:t>Task 1:</a:t>
            </a:r>
            <a:r>
              <a:rPr lang="en-GB" sz="2800" b="1" dirty="0">
                <a:solidFill>
                  <a:srgbClr val="00B0F0"/>
                </a:solidFill>
              </a:rPr>
              <a:t> </a:t>
            </a:r>
            <a:r>
              <a:rPr lang="en-GB" sz="2400" dirty="0"/>
              <a:t>Complete the Match up activity to define each of the key terms above. </a:t>
            </a:r>
            <a:endParaRPr lang="en-GB" sz="2800" dirty="0"/>
          </a:p>
        </p:txBody>
      </p:sp>
    </p:spTree>
    <p:extLst>
      <p:ext uri="{BB962C8B-B14F-4D97-AF65-F5344CB8AC3E}">
        <p14:creationId xmlns:p14="http://schemas.microsoft.com/office/powerpoint/2010/main" val="377611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{A498E31E-09C5-5446-A497-4FA02209F820}tf10001121</Template>
  <TotalTime>822</TotalTime>
  <Words>2919</Words>
  <Application>Microsoft Macintosh PowerPoint</Application>
  <PresentationFormat>On-screen Show (4:3)</PresentationFormat>
  <Paragraphs>269</Paragraphs>
  <Slides>48</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Aparajita</vt:lpstr>
      <vt:lpstr>Arial</vt:lpstr>
      <vt:lpstr>Calibri</vt:lpstr>
      <vt:lpstr>Century Gothic</vt:lpstr>
      <vt:lpstr>CommonBullets</vt:lpstr>
      <vt:lpstr>Courier New</vt:lpstr>
      <vt:lpstr>Trebuchet MS</vt:lpstr>
      <vt:lpstr>Wingdings 2</vt:lpstr>
      <vt:lpstr>Wingdings 3</vt:lpstr>
      <vt:lpstr>Quotable</vt:lpstr>
      <vt:lpstr>VISIO</vt:lpstr>
      <vt:lpstr>PowerPoint Presentation</vt:lpstr>
      <vt:lpstr>Starter</vt:lpstr>
      <vt:lpstr>Lesson 8: The Marketing Mix | Part 1</vt:lpstr>
      <vt:lpstr>Lesson 8. The Marketing Mix | Part 1</vt:lpstr>
      <vt:lpstr> Worlds Oldest McDonald’s</vt:lpstr>
      <vt:lpstr>MCDONALD’S IN INDIA </vt:lpstr>
      <vt:lpstr>PowerPoint Presentation</vt:lpstr>
      <vt:lpstr>The Marketing Mix</vt:lpstr>
      <vt:lpstr>1. Price</vt:lpstr>
      <vt:lpstr>Competitive pricing</vt:lpstr>
      <vt:lpstr>Cost-plus pricing</vt:lpstr>
      <vt:lpstr>Penetration pricing</vt:lpstr>
      <vt:lpstr>Price skimming</vt:lpstr>
      <vt:lpstr>Destroyer pricing</vt:lpstr>
      <vt:lpstr>Price discrimination</vt:lpstr>
      <vt:lpstr>Promotional Pricing </vt:lpstr>
      <vt:lpstr>Price Bundles</vt:lpstr>
      <vt:lpstr>Mc Pricing</vt:lpstr>
      <vt:lpstr>PowerPoint Presentation</vt:lpstr>
      <vt:lpstr>2. Product </vt:lpstr>
      <vt:lpstr>Portfolio planning</vt:lpstr>
      <vt:lpstr>MCDONALD’S Products - China </vt:lpstr>
      <vt:lpstr>MCDONALD’S Products - Hong Kong</vt:lpstr>
      <vt:lpstr>MCDONALD’S Products - India</vt:lpstr>
      <vt:lpstr>MCDONALD’S Products - Malaysia</vt:lpstr>
      <vt:lpstr>MCDONALD’S Products - Malaysia</vt:lpstr>
      <vt:lpstr>3. Place</vt:lpstr>
      <vt:lpstr>3. Place</vt:lpstr>
      <vt:lpstr>Model A</vt:lpstr>
      <vt:lpstr>Model B</vt:lpstr>
      <vt:lpstr>Model C</vt:lpstr>
      <vt:lpstr>Mc Place</vt:lpstr>
      <vt:lpstr>4. Promotion</vt:lpstr>
      <vt:lpstr>4. Promotion</vt:lpstr>
      <vt:lpstr>Methods of Promotion </vt:lpstr>
      <vt:lpstr>Methods of Promotion </vt:lpstr>
      <vt:lpstr>Methods of Promotion </vt:lpstr>
      <vt:lpstr>Methods of Promotion </vt:lpstr>
      <vt:lpstr>                            Mc Promotion</vt:lpstr>
      <vt:lpstr>                            Mc Promotion</vt:lpstr>
      <vt:lpstr>Budgeting for the campaign</vt:lpstr>
      <vt:lpstr>Selecting the Media to Use</vt:lpstr>
      <vt:lpstr>Scheduling of ads Using Olympic Athletes in timing for the Winter Olympics.  Get name associated with best athletes in the world, will reflect their athletes in the world, will reflect their new, improved healthy menu and new, improved healthy menu and choices </vt:lpstr>
      <vt:lpstr>Selecting the Media to Use</vt:lpstr>
      <vt:lpstr>   McDonald's slogans </vt:lpstr>
      <vt:lpstr>PowerPoint Presentation</vt:lpstr>
      <vt:lpstr>We All Scream for Ice Cream!!</vt:lpstr>
      <vt:lpstr>Review: We All Scream for Ice Cream!!</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Global Geek</dc:creator>
  <cp:keywords/>
  <dc:description/>
  <cp:lastModifiedBy>ncparsons@outlook.com</cp:lastModifiedBy>
  <cp:revision>93</cp:revision>
  <dcterms:created xsi:type="dcterms:W3CDTF">2014-09-02T13:18:44Z</dcterms:created>
  <dcterms:modified xsi:type="dcterms:W3CDTF">2023-02-23T19:34:38Z</dcterms:modified>
  <cp:category/>
</cp:coreProperties>
</file>