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85" r:id="rId2"/>
    <p:sldId id="269" r:id="rId3"/>
    <p:sldId id="258" r:id="rId4"/>
    <p:sldId id="286" r:id="rId5"/>
    <p:sldId id="287" r:id="rId6"/>
    <p:sldId id="272" r:id="rId7"/>
    <p:sldId id="259" r:id="rId8"/>
    <p:sldId id="260" r:id="rId9"/>
    <p:sldId id="261" r:id="rId10"/>
    <p:sldId id="264" r:id="rId11"/>
    <p:sldId id="305" r:id="rId12"/>
    <p:sldId id="271" r:id="rId13"/>
    <p:sldId id="306" r:id="rId14"/>
    <p:sldId id="307" r:id="rId15"/>
    <p:sldId id="270" r:id="rId16"/>
    <p:sldId id="308" r:id="rId17"/>
    <p:sldId id="303" r:id="rId18"/>
    <p:sldId id="304" r:id="rId19"/>
    <p:sldId id="29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0"/>
    <p:restoredTop sz="93478"/>
  </p:normalViewPr>
  <p:slideViewPr>
    <p:cSldViewPr>
      <p:cViewPr>
        <p:scale>
          <a:sx n="80" d="100"/>
          <a:sy n="80" d="100"/>
        </p:scale>
        <p:origin x="752" y="-4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54621-D4DD-764A-BFF8-F97D862DDCDB}" type="datetimeFigureOut">
              <a:rPr lang="en-US" smtClean="0"/>
              <a:t>2/22/23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181AA-E861-CE4E-8F2A-8403FF31E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3. The Survivor Game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181AA-E861-CE4E-8F2A-8403FF31E1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D908964E-1562-714B-9420-E5020EA32C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A50C03B1-7B2C-2640-BADE-F9C1A98B90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Assignment 1.1 Business Decision Making Exercise </a:t>
            </a: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F8DB5909-A5E0-5C4D-9D49-F9D01BF92C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BF619DA-8F01-4D4D-8D9D-473CD4288F9E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180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US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691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US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982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endParaRPr lang="en-US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035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r>
              <a:rPr lang="en-US" sz="900" b="1" dirty="0">
                <a:latin typeface="Arial" charset="0"/>
                <a:ea typeface="ＭＳ Ｐゴシック" charset="0"/>
              </a:rPr>
              <a:t>ECONOMIC RESOURCES</a:t>
            </a:r>
          </a:p>
          <a:p>
            <a:pPr defTabSz="914400" eaLnBrk="1" hangingPunct="1"/>
            <a:r>
              <a:rPr lang="en-US" sz="900" b="1" dirty="0">
                <a:latin typeface="Arial" charset="0"/>
                <a:ea typeface="ＭＳ Ｐゴシック" charset="0"/>
              </a:rPr>
              <a:t>natural resources; </a:t>
            </a:r>
          </a:p>
          <a:p>
            <a:pPr defTabSz="914400" eaLnBrk="1" hangingPunct="1">
              <a:buFontTx/>
              <a:buChar char="•"/>
            </a:pPr>
            <a:r>
              <a:rPr lang="en-US" sz="900" dirty="0">
                <a:latin typeface="Arial" charset="0"/>
                <a:ea typeface="ＭＳ Ｐゴシック" charset="0"/>
              </a:rPr>
              <a:t>Materials that come from the earth, water and air.  </a:t>
            </a:r>
          </a:p>
          <a:p>
            <a:pPr defTabSz="914400" eaLnBrk="1" hangingPunct="1">
              <a:buFontTx/>
              <a:buChar char="•"/>
            </a:pPr>
            <a:r>
              <a:rPr lang="en-US" sz="900" dirty="0">
                <a:latin typeface="Arial" charset="0"/>
                <a:ea typeface="ＭＳ Ｐゴシック" charset="0"/>
              </a:rPr>
              <a:t>Soil, iron ore, gold, oil, trees, wildlife, agricultural goods, fish, and oxygen are examples of natural resources used in the production of goods and services.  </a:t>
            </a:r>
          </a:p>
          <a:p>
            <a:pPr defTabSz="914400" eaLnBrk="1" hangingPunct="1">
              <a:buFontTx/>
              <a:buChar char="•"/>
            </a:pPr>
            <a:r>
              <a:rPr lang="en-US" sz="900" dirty="0">
                <a:latin typeface="Arial" charset="0"/>
                <a:ea typeface="ＭＳ Ｐゴシック" charset="0"/>
              </a:rPr>
              <a:t>Most natural resources are non-renewable and limited (some take many years to replenish), therefore businesses are restricted in what they can build and create.</a:t>
            </a:r>
            <a:endParaRPr lang="en-US" sz="900" b="1" dirty="0">
              <a:latin typeface="Arial" charset="0"/>
              <a:ea typeface="ＭＳ Ｐゴシック" charset="0"/>
            </a:endParaRPr>
          </a:p>
          <a:p>
            <a:pPr defTabSz="914400" eaLnBrk="1" hangingPunct="1"/>
            <a:r>
              <a:rPr lang="en-US" sz="900" b="1" dirty="0">
                <a:latin typeface="Arial" charset="0"/>
                <a:ea typeface="ＭＳ Ｐゴシック" charset="0"/>
              </a:rPr>
              <a:t>human resources;</a:t>
            </a:r>
          </a:p>
          <a:p>
            <a:pPr defTabSz="914400" eaLnBrk="1" hangingPunct="1">
              <a:buFontTx/>
              <a:buChar char="•"/>
            </a:pPr>
            <a:r>
              <a:rPr lang="en-US" sz="900" dirty="0">
                <a:latin typeface="Arial" charset="0"/>
                <a:ea typeface="ＭＳ Ｐゴシック" charset="0"/>
              </a:rPr>
              <a:t>Sometimes referred to as </a:t>
            </a:r>
            <a:r>
              <a:rPr lang="en-US" sz="900" dirty="0" err="1">
                <a:latin typeface="Arial" charset="0"/>
                <a:ea typeface="ＭＳ Ｐゴシック" charset="0"/>
              </a:rPr>
              <a:t>labour</a:t>
            </a:r>
            <a:r>
              <a:rPr lang="en-US" sz="900" dirty="0">
                <a:latin typeface="Arial" charset="0"/>
                <a:ea typeface="ＭＳ Ｐゴシック" charset="0"/>
              </a:rPr>
              <a:t>, human resources are the people who work to create the goods and services.</a:t>
            </a:r>
          </a:p>
          <a:p>
            <a:pPr defTabSz="914400" eaLnBrk="1" hangingPunct="1">
              <a:buFontTx/>
              <a:buChar char="•"/>
            </a:pPr>
            <a:r>
              <a:rPr lang="en-US" sz="900" dirty="0">
                <a:latin typeface="Arial" charset="0"/>
                <a:ea typeface="ＭＳ Ｐゴシック" charset="0"/>
              </a:rPr>
              <a:t>Examples include farmers, teachers, factory workers, construction workers, nurses, and social workers.</a:t>
            </a:r>
          </a:p>
          <a:p>
            <a:pPr defTabSz="914400" eaLnBrk="1" hangingPunct="1"/>
            <a:r>
              <a:rPr lang="en-US" sz="900" b="1" dirty="0">
                <a:latin typeface="Arial" charset="0"/>
                <a:ea typeface="ＭＳ Ｐゴシック" charset="0"/>
              </a:rPr>
              <a:t>capital resources;</a:t>
            </a:r>
          </a:p>
          <a:p>
            <a:pPr defTabSz="914400" eaLnBrk="1" hangingPunct="1">
              <a:buFontTx/>
              <a:buChar char="•"/>
            </a:pPr>
            <a:r>
              <a:rPr lang="en-US" sz="900" dirty="0">
                <a:latin typeface="Arial" charset="0"/>
                <a:ea typeface="ＭＳ Ｐゴシック" charset="0"/>
              </a:rPr>
              <a:t>Include buildings, equipment and machinery, tools, vehicles, and factories that usually last for a long period of time and may require a substantial investment.</a:t>
            </a:r>
          </a:p>
          <a:p>
            <a:pPr defTabSz="914400" eaLnBrk="1" hangingPunct="1">
              <a:buFontTx/>
              <a:buChar char="•"/>
            </a:pPr>
            <a:r>
              <a:rPr lang="en-US" sz="900" dirty="0">
                <a:latin typeface="Arial" charset="0"/>
                <a:ea typeface="ＭＳ Ｐゴシック" charset="0"/>
              </a:rPr>
              <a:t>Money is also considered a capital resource, it is needed by businesses to buy raw materials and pay for human resources needed to produce goods and services.</a:t>
            </a:r>
          </a:p>
          <a:p>
            <a:pPr defTabSz="914400" eaLnBrk="1" hangingPunct="1"/>
            <a:r>
              <a:rPr lang="en-US" sz="900" b="1" dirty="0">
                <a:latin typeface="Arial" charset="0"/>
                <a:ea typeface="ＭＳ Ｐゴシック" charset="0"/>
              </a:rPr>
              <a:t>Interdependence</a:t>
            </a:r>
          </a:p>
          <a:p>
            <a:pPr defTabSz="914400" eaLnBrk="1" hangingPunct="1"/>
            <a:r>
              <a:rPr lang="en-US" sz="900" dirty="0">
                <a:latin typeface="Arial" charset="0"/>
                <a:ea typeface="ＭＳ Ｐゴシック" charset="0"/>
              </a:rPr>
              <a:t>A fast-food restaurant relies on materials that they get from a wholesale business such as beef, tomatoes, and potatoes (</a:t>
            </a:r>
            <a:r>
              <a:rPr lang="en-US" sz="900" b="1" dirty="0">
                <a:latin typeface="Arial" charset="0"/>
                <a:ea typeface="ＭＳ Ｐゴシック" charset="0"/>
              </a:rPr>
              <a:t>natural resources</a:t>
            </a:r>
            <a:r>
              <a:rPr lang="en-US" sz="900" dirty="0">
                <a:latin typeface="Arial" charset="0"/>
                <a:ea typeface="ＭＳ Ｐゴシック" charset="0"/>
              </a:rPr>
              <a:t>), they have to purchase the building or lease in which they operate and they would have had to purchase grills and refrigerators (</a:t>
            </a:r>
            <a:r>
              <a:rPr lang="en-US" sz="900" b="1" dirty="0">
                <a:latin typeface="Arial" charset="0"/>
                <a:ea typeface="ＭＳ Ｐゴシック" charset="0"/>
              </a:rPr>
              <a:t>capital resources</a:t>
            </a:r>
            <a:r>
              <a:rPr lang="en-US" sz="900" dirty="0">
                <a:latin typeface="Arial" charset="0"/>
                <a:ea typeface="ＭＳ Ｐゴシック" charset="0"/>
              </a:rPr>
              <a:t>) from a company that sells restaurant equipment. They will also need cooks, managers, and servers (</a:t>
            </a:r>
            <a:r>
              <a:rPr lang="en-US" sz="900" b="1" dirty="0">
                <a:latin typeface="Arial" charset="0"/>
                <a:ea typeface="ＭＳ Ｐゴシック" charset="0"/>
              </a:rPr>
              <a:t>human resources</a:t>
            </a:r>
            <a:r>
              <a:rPr lang="en-US" sz="900" dirty="0">
                <a:latin typeface="Arial" charset="0"/>
                <a:ea typeface="ＭＳ Ｐゴシック" charset="0"/>
              </a:rPr>
              <a:t>) acquired perhaps through an employment agency. </a:t>
            </a:r>
          </a:p>
          <a:p>
            <a:pPr lvl="2" defTabSz="914400" eaLnBrk="1" hangingPunct="1"/>
            <a:r>
              <a:rPr lang="en-US" sz="900" dirty="0">
                <a:latin typeface="Arial" charset="0"/>
                <a:ea typeface="ＭＳ Ｐゴシック" charset="0"/>
              </a:rPr>
              <a:t>	</a:t>
            </a:r>
          </a:p>
          <a:p>
            <a:pPr lvl="2" defTabSz="914400" eaLnBrk="1" hangingPunct="1">
              <a:buFontTx/>
              <a:buChar char="•"/>
            </a:pPr>
            <a:endParaRPr lang="en-CA" sz="900" dirty="0">
              <a:latin typeface="Arial" charset="0"/>
              <a:ea typeface="ＭＳ Ｐゴシック" charset="0"/>
            </a:endParaRPr>
          </a:p>
          <a:p>
            <a:pPr defTabSz="914400" eaLnBrk="1" hangingPunct="1"/>
            <a:endParaRPr lang="en-CA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3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defTabSz="914400" eaLnBrk="1" hangingPunct="1"/>
            <a:r>
              <a:rPr lang="en-US" dirty="0">
                <a:latin typeface="Calibri" charset="0"/>
                <a:ea typeface="ＭＳ Ｐゴシック" charset="0"/>
              </a:rPr>
              <a:t>Images: </a:t>
            </a:r>
            <a:r>
              <a:rPr lang="en-US" dirty="0" err="1">
                <a:latin typeface="Calibri" charset="0"/>
                <a:ea typeface="ＭＳ Ｐゴシック" charset="0"/>
              </a:rPr>
              <a:t>pexels.com</a:t>
            </a:r>
            <a:r>
              <a:rPr lang="en-US" dirty="0">
                <a:latin typeface="Calibri" charset="0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8645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2" defTabSz="914400" eaLnBrk="1" hangingPunct="1"/>
            <a:r>
              <a:rPr lang="en-US" sz="900" dirty="0">
                <a:latin typeface="Arial" charset="0"/>
                <a:ea typeface="ＭＳ Ｐゴシック" charset="0"/>
              </a:rPr>
              <a:t>	</a:t>
            </a:r>
          </a:p>
          <a:p>
            <a:pPr lvl="2" defTabSz="914400" eaLnBrk="1" hangingPunct="1">
              <a:buFontTx/>
              <a:buChar char="•"/>
            </a:pPr>
            <a:endParaRPr lang="en-CA" sz="900" dirty="0">
              <a:latin typeface="Arial" charset="0"/>
              <a:ea typeface="ＭＳ Ｐゴシック" charset="0"/>
            </a:endParaRPr>
          </a:p>
          <a:p>
            <a:pPr defTabSz="914400" eaLnBrk="1" hangingPunct="1"/>
            <a:endParaRPr lang="en-CA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05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181AA-E861-CE4E-8F2A-8403FF31E1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70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181AA-E861-CE4E-8F2A-8403FF31E1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20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D1F9-912C-4C41-ABDF-A94D9BB156F7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628A-F351-4309-B80E-B83B52B11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57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D1F9-912C-4C41-ABDF-A94D9BB156F7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628A-F351-4309-B80E-B83B52B11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16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D1F9-912C-4C41-ABDF-A94D9BB156F7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628A-F351-4309-B80E-B83B52B11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94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D1F9-912C-4C41-ABDF-A94D9BB156F7}" type="datetimeFigureOut">
              <a:rPr lang="en-US" smtClean="0"/>
              <a:t>2/22/23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628A-F351-4309-B80E-B83B52B11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63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D1F9-912C-4C41-ABDF-A94D9BB156F7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628A-F351-4309-B80E-B83B52B11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5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D1F9-912C-4C41-ABDF-A94D9BB156F7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628A-F351-4309-B80E-B83B52B11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47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D1F9-912C-4C41-ABDF-A94D9BB156F7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628A-F351-4309-B80E-B83B52B11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35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D1F9-912C-4C41-ABDF-A94D9BB156F7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628A-F351-4309-B80E-B83B52B11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7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D1F9-912C-4C41-ABDF-A94D9BB156F7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628A-F351-4309-B80E-B83B52B11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96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D1F9-912C-4C41-ABDF-A94D9BB156F7}" type="datetimeFigureOut">
              <a:rPr lang="en-US" smtClean="0"/>
              <a:t>2/22/23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628A-F351-4309-B80E-B83B52B11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1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D1F9-912C-4C41-ABDF-A94D9BB156F7}" type="datetimeFigureOut">
              <a:rPr lang="en-US" smtClean="0"/>
              <a:t>2/22/23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628A-F351-4309-B80E-B83B52B11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1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D1F9-912C-4C41-ABDF-A94D9BB156F7}" type="datetimeFigureOut">
              <a:rPr lang="en-US" smtClean="0"/>
              <a:t>2/22/23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628A-F351-4309-B80E-B83B52B11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4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D1F9-912C-4C41-ABDF-A94D9BB156F7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628A-F351-4309-B80E-B83B52B11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20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4F42D1F9-912C-4C41-ABDF-A94D9BB156F7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CB8B628A-F351-4309-B80E-B83B52B11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3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F42D1F9-912C-4C41-ABDF-A94D9BB156F7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CB8B628A-F351-4309-B80E-B83B52B11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62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d.ted.com/lessons/the-life-cycle-of-a-t-shirt-angel-chan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BD8707-9F21-BE43-969B-393CD162E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831" y="5562600"/>
            <a:ext cx="7526338" cy="990599"/>
          </a:xfrm>
        </p:spPr>
        <p:txBody>
          <a:bodyPr>
            <a:noAutofit/>
          </a:bodyPr>
          <a:lstStyle/>
          <a:p>
            <a:r>
              <a:rPr lang="en-US" sz="4400" b="1" dirty="0"/>
              <a:t>Notes for 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19B439-0757-8E47-AFBD-940E014F2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" y="1"/>
            <a:ext cx="9140687" cy="52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80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>
          <a:xfrm>
            <a:off x="612775" y="598357"/>
            <a:ext cx="8153400" cy="990600"/>
          </a:xfrm>
          <a:noFill/>
        </p:spPr>
        <p:txBody>
          <a:bodyPr>
            <a:normAutofit/>
          </a:bodyPr>
          <a:lstStyle/>
          <a:p>
            <a:r>
              <a:rPr lang="en-CA" dirty="0">
                <a:latin typeface="+mn-lt"/>
              </a:rPr>
              <a:t>2. Human Resources</a:t>
            </a:r>
            <a:endParaRPr lang="en-CA" sz="2200" dirty="0">
              <a:latin typeface="+mn-lt"/>
            </a:endParaRPr>
          </a:p>
        </p:txBody>
      </p:sp>
      <p:sp>
        <p:nvSpPr>
          <p:cNvPr id="49155" name="Rectangle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4873625" cy="4495800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buFont typeface="Arial" charset="0"/>
              <a:buChar char="•"/>
            </a:pPr>
            <a:r>
              <a:rPr lang="en-CA" sz="3100" dirty="0"/>
              <a:t>Labour</a:t>
            </a:r>
          </a:p>
          <a:p>
            <a:pPr marL="342900" indent="-342900">
              <a:spcBef>
                <a:spcPts val="0"/>
              </a:spcBef>
              <a:buFont typeface="Arial" charset="0"/>
              <a:buChar char="•"/>
            </a:pPr>
            <a:r>
              <a:rPr lang="en-CA" sz="3100" dirty="0"/>
              <a:t>People who work to create the goods and services</a:t>
            </a:r>
          </a:p>
          <a:p>
            <a:pPr marL="342900" indent="-342900">
              <a:spcBef>
                <a:spcPts val="0"/>
              </a:spcBef>
              <a:buFont typeface="Arial" charset="0"/>
              <a:buChar char="•"/>
            </a:pPr>
            <a:r>
              <a:rPr lang="en-CA" sz="3100" b="1" dirty="0"/>
              <a:t>Ex</a:t>
            </a:r>
            <a:r>
              <a:rPr lang="en-CA" sz="3100" dirty="0"/>
              <a:t>: farmers, factory workers, etc.</a:t>
            </a:r>
          </a:p>
        </p:txBody>
      </p:sp>
      <p:pic>
        <p:nvPicPr>
          <p:cNvPr id="5" name="Picture 2" descr="C:\Users\tv36426.TVNET\AppData\Local\Microsoft\Windows\INetCache\IE\MDJOD7TD\pencil-311818_640[1].png">
            <a:extLst>
              <a:ext uri="{FF2B5EF4-FFF2-40B4-BE49-F238E27FC236}">
                <a16:creationId xmlns:a16="http://schemas.microsoft.com/office/drawing/2014/main" id="{7A399121-CAD6-974D-9C0C-B475A1457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49907">
            <a:off x="7642617" y="778389"/>
            <a:ext cx="816566" cy="40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85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  <a:noFill/>
        </p:spPr>
        <p:txBody>
          <a:bodyPr>
            <a:normAutofit/>
          </a:bodyPr>
          <a:lstStyle/>
          <a:p>
            <a:r>
              <a:rPr lang="en-CA" dirty="0">
                <a:latin typeface="+mn-lt"/>
              </a:rPr>
              <a:t>3. Capital Resources</a:t>
            </a:r>
            <a:endParaRPr lang="en-CA" sz="1800" dirty="0">
              <a:latin typeface="+mn-lt"/>
            </a:endParaRPr>
          </a:p>
        </p:txBody>
      </p:sp>
      <p:sp>
        <p:nvSpPr>
          <p:cNvPr id="51203" name="Rectangle 3"/>
          <p:cNvSpPr>
            <a:spLocks noGrp="1"/>
          </p:cNvSpPr>
          <p:nvPr>
            <p:ph sz="quarter" idx="1"/>
          </p:nvPr>
        </p:nvSpPr>
        <p:spPr>
          <a:xfrm>
            <a:off x="457200" y="1773238"/>
            <a:ext cx="5467350" cy="4687887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CA" sz="3200" dirty="0"/>
              <a:t>Usually last for a long time &amp; require a large investment </a:t>
            </a:r>
          </a:p>
          <a:p>
            <a:pPr marL="342900" indent="-342900">
              <a:buFont typeface="Arial" charset="0"/>
              <a:buChar char="•"/>
            </a:pPr>
            <a:r>
              <a:rPr lang="en-CA" sz="3200" dirty="0"/>
              <a:t>Ex: buildings, equipment, etc.</a:t>
            </a:r>
          </a:p>
        </p:txBody>
      </p:sp>
      <p:pic>
        <p:nvPicPr>
          <p:cNvPr id="6" name="Picture 2" descr="C:\Users\tv36426.TVNET\AppData\Local\Microsoft\Windows\INetCache\IE\MDJOD7TD\pencil-311818_640[1].png">
            <a:extLst>
              <a:ext uri="{FF2B5EF4-FFF2-40B4-BE49-F238E27FC236}">
                <a16:creationId xmlns:a16="http://schemas.microsoft.com/office/drawing/2014/main" id="{6FD75559-505C-2E46-805B-C03ED40DA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49907">
            <a:off x="7642617" y="778389"/>
            <a:ext cx="816566" cy="40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59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Survivor Game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7524003" cy="1816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92D050"/>
                </a:solidFill>
              </a:rPr>
              <a:t>What type of resources were used in the game?</a:t>
            </a:r>
          </a:p>
        </p:txBody>
      </p:sp>
    </p:spTree>
    <p:extLst>
      <p:ext uri="{BB962C8B-B14F-4D97-AF65-F5344CB8AC3E}">
        <p14:creationId xmlns:p14="http://schemas.microsoft.com/office/powerpoint/2010/main" val="100078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  <a:noFill/>
        </p:spPr>
        <p:txBody>
          <a:bodyPr/>
          <a:lstStyle/>
          <a:p>
            <a:r>
              <a:rPr lang="en-US" dirty="0">
                <a:latin typeface="+mn-lt"/>
              </a:rPr>
              <a:t>Interdependence</a:t>
            </a:r>
          </a:p>
        </p:txBody>
      </p:sp>
      <p:sp>
        <p:nvSpPr>
          <p:cNvPr id="53251" name="Rectangle 3"/>
          <p:cNvSpPr>
            <a:spLocks noGrp="1"/>
          </p:cNvSpPr>
          <p:nvPr>
            <p:ph sz="quarter" idx="1"/>
          </p:nvPr>
        </p:nvSpPr>
        <p:spPr>
          <a:xfrm>
            <a:off x="645905" y="2133600"/>
            <a:ext cx="81534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00B0F0"/>
                </a:solidFill>
              </a:rPr>
              <a:t>Task 1.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P</a:t>
            </a:r>
            <a:r>
              <a:rPr lang="en-US" sz="2400" dirty="0">
                <a:cs typeface="Arial" charset="0"/>
              </a:rPr>
              <a:t>ick a piece of clothing that you are wearing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cs typeface="Arial" charset="0"/>
              </a:rPr>
              <a:t>Determine what materials are required to make it and what country the item(s) came from and what resources were required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cs typeface="Arial" charset="0"/>
              </a:rPr>
              <a:t>Discuss with a partner how countries and companies work together.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cs typeface="Arial" charset="0"/>
              </a:rPr>
              <a:t>Be prepared to feedback to the class. </a:t>
            </a:r>
          </a:p>
        </p:txBody>
      </p:sp>
    </p:spTree>
    <p:extLst>
      <p:ext uri="{BB962C8B-B14F-4D97-AF65-F5344CB8AC3E}">
        <p14:creationId xmlns:p14="http://schemas.microsoft.com/office/powerpoint/2010/main" val="3001610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3"/>
          <p:cNvSpPr>
            <a:spLocks noGrp="1"/>
          </p:cNvSpPr>
          <p:nvPr>
            <p:ph sz="quarter" idx="1"/>
          </p:nvPr>
        </p:nvSpPr>
        <p:spPr>
          <a:xfrm>
            <a:off x="685800" y="2514600"/>
            <a:ext cx="7524003" cy="3636510"/>
          </a:xfrm>
        </p:spPr>
        <p:txBody>
          <a:bodyPr>
            <a:normAutofit/>
          </a:bodyPr>
          <a:lstStyle/>
          <a:p>
            <a:pPr marL="534988" lvl="1" indent="-420688">
              <a:spcBef>
                <a:spcPts val="0"/>
              </a:spcBef>
            </a:pPr>
            <a:r>
              <a:rPr lang="en-CA" sz="2800" dirty="0">
                <a:cs typeface="Arial" charset="0"/>
              </a:rPr>
              <a:t>Society and businesses rely on each other to satisfy consumer needs and wants</a:t>
            </a:r>
            <a:endParaRPr lang="en-US" sz="2800" dirty="0"/>
          </a:p>
          <a:p>
            <a:pPr marL="534988" lvl="1" indent="-420688">
              <a:spcBef>
                <a:spcPts val="0"/>
              </a:spcBef>
            </a:pPr>
            <a:r>
              <a:rPr lang="en-US" sz="2800" dirty="0"/>
              <a:t>Ex: Clothing Manufacturer – other businesses produce buttons, denim, thread, zippers, sewing and cutting machines</a:t>
            </a:r>
          </a:p>
        </p:txBody>
      </p:sp>
      <p:pic>
        <p:nvPicPr>
          <p:cNvPr id="6" name="Picture 2" descr="C:\Users\tv36426.TVNET\AppData\Local\Microsoft\Windows\INetCache\IE\MDJOD7TD\pencil-311818_640[1].png">
            <a:extLst>
              <a:ext uri="{FF2B5EF4-FFF2-40B4-BE49-F238E27FC236}">
                <a16:creationId xmlns:a16="http://schemas.microsoft.com/office/drawing/2014/main" id="{AD5527D4-56B0-A44C-B309-E95D8E9E9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49907">
            <a:off x="7642617" y="778389"/>
            <a:ext cx="816566" cy="40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50C0D78-2F0F-C84B-90A8-30AB2076D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  <a:noFill/>
        </p:spPr>
        <p:txBody>
          <a:bodyPr/>
          <a:lstStyle/>
          <a:p>
            <a:r>
              <a:rPr lang="en-US" dirty="0">
                <a:latin typeface="+mn-lt"/>
              </a:rPr>
              <a:t>Interdependence</a:t>
            </a:r>
          </a:p>
        </p:txBody>
      </p:sp>
    </p:spTree>
    <p:extLst>
      <p:ext uri="{BB962C8B-B14F-4D97-AF65-F5344CB8AC3E}">
        <p14:creationId xmlns:p14="http://schemas.microsoft.com/office/powerpoint/2010/main" val="547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8C2644-F66D-184D-8028-1D0498A4F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46" y="2746158"/>
            <a:ext cx="1752600" cy="2628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2E02B1-BC6F-9A4E-80A4-E15BACD8C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336" y="4173237"/>
            <a:ext cx="3605463" cy="24036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4C7A2-DCCC-0F4C-9FF4-85EC68E41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250" y="3657600"/>
            <a:ext cx="1942948" cy="2919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71CBBE-6BDF-4A4B-97E8-A1D21A159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1905000"/>
            <a:ext cx="3124200" cy="2082800"/>
          </a:xfrm>
          <a:prstGeom prst="rect">
            <a:avLst/>
          </a:prstGeom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508625" y="0"/>
            <a:ext cx="3600450" cy="642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3538" indent="-36353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CA" sz="2300" dirty="0">
              <a:latin typeface="+mn-lt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CA" sz="2300" dirty="0">
                <a:latin typeface="+mn-lt"/>
                <a:cs typeface="Arial" charset="0"/>
              </a:rPr>
              <a:t>Illustration of INTERDEPENDENCE</a:t>
            </a:r>
            <a:r>
              <a:rPr lang="en-CA" sz="2400" dirty="0">
                <a:latin typeface="+mn-lt"/>
                <a:cs typeface="Arial" charset="0"/>
              </a:rPr>
              <a:t>:</a:t>
            </a:r>
            <a:endParaRPr lang="en-CA" sz="2000" dirty="0">
              <a:latin typeface="+mn-lt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CA" sz="2000" b="1" dirty="0">
                <a:latin typeface="+mn-lt"/>
                <a:cs typeface="Arial" charset="0"/>
              </a:rPr>
              <a:t>Relationship between logging &amp; paper production.</a:t>
            </a:r>
          </a:p>
          <a:p>
            <a:pPr algn="ctr" eaLnBrk="1" hangingPunct="1">
              <a:spcBef>
                <a:spcPct val="50000"/>
              </a:spcBef>
            </a:pPr>
            <a:endParaRPr lang="en-CA" sz="2000" b="1" dirty="0">
              <a:latin typeface="+mn-lt"/>
              <a:cs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CA" sz="2000" dirty="0">
                <a:latin typeface="+mn-lt"/>
                <a:cs typeface="Arial" charset="0"/>
              </a:rPr>
              <a:t>Tree is cut down</a:t>
            </a:r>
          </a:p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CA" sz="2000" dirty="0">
                <a:latin typeface="+mn-lt"/>
                <a:cs typeface="Arial" charset="0"/>
              </a:rPr>
              <a:t>Logs transported to a pulp &amp; paper mill</a:t>
            </a:r>
          </a:p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CA" sz="2000" dirty="0">
                <a:latin typeface="+mn-lt"/>
                <a:cs typeface="Arial" charset="0"/>
              </a:rPr>
              <a:t>Pulp &amp; Paper Mill</a:t>
            </a:r>
          </a:p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CA" sz="2000" dirty="0">
                <a:latin typeface="+mn-lt"/>
                <a:cs typeface="Arial" charset="0"/>
              </a:rPr>
              <a:t>Sheets of paper manufactured at the mill</a:t>
            </a:r>
          </a:p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CA" sz="2000" dirty="0">
                <a:latin typeface="+mn-lt"/>
                <a:cs typeface="Arial" charset="0"/>
              </a:rPr>
              <a:t>A tree nursery, saplings are planted to reforest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9A80BA-6FA8-CC43-B19F-4D81AF09F2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04800" y="838201"/>
            <a:ext cx="2708376" cy="1523999"/>
          </a:xfrm>
          <a:prstGeom prst="rect">
            <a:avLst/>
          </a:prstGeom>
        </p:spPr>
      </p:pic>
      <p:sp>
        <p:nvSpPr>
          <p:cNvPr id="10" name="Bent Arrow 9">
            <a:extLst>
              <a:ext uri="{FF2B5EF4-FFF2-40B4-BE49-F238E27FC236}">
                <a16:creationId xmlns:a16="http://schemas.microsoft.com/office/drawing/2014/main" id="{78464004-4C48-4843-B2C6-245ACBAC0689}"/>
              </a:ext>
            </a:extLst>
          </p:cNvPr>
          <p:cNvSpPr/>
          <p:nvPr/>
        </p:nvSpPr>
        <p:spPr>
          <a:xfrm rot="5400000">
            <a:off x="3202647" y="1167064"/>
            <a:ext cx="531902" cy="457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1D0E866E-E20B-AE41-9E93-7F12A89A1C17}"/>
              </a:ext>
            </a:extLst>
          </p:cNvPr>
          <p:cNvSpPr/>
          <p:nvPr/>
        </p:nvSpPr>
        <p:spPr>
          <a:xfrm>
            <a:off x="5280025" y="3699519"/>
            <a:ext cx="228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C1B49075-FAF7-6545-87BC-2686503CC943}"/>
              </a:ext>
            </a:extLst>
          </p:cNvPr>
          <p:cNvSpPr/>
          <p:nvPr/>
        </p:nvSpPr>
        <p:spPr>
          <a:xfrm rot="5400000">
            <a:off x="3731793" y="4194819"/>
            <a:ext cx="228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ent Arrow 14">
            <a:extLst>
              <a:ext uri="{FF2B5EF4-FFF2-40B4-BE49-F238E27FC236}">
                <a16:creationId xmlns:a16="http://schemas.microsoft.com/office/drawing/2014/main" id="{A7B6FDD5-B94E-D148-9733-9B6549D2C2E1}"/>
              </a:ext>
            </a:extLst>
          </p:cNvPr>
          <p:cNvSpPr/>
          <p:nvPr/>
        </p:nvSpPr>
        <p:spPr>
          <a:xfrm rot="16200000">
            <a:off x="1115418" y="5163868"/>
            <a:ext cx="531902" cy="457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82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3"/>
          <p:cNvSpPr>
            <a:spLocks noGrp="1"/>
          </p:cNvSpPr>
          <p:nvPr>
            <p:ph sz="quarter" idx="1"/>
          </p:nvPr>
        </p:nvSpPr>
        <p:spPr>
          <a:xfrm>
            <a:off x="576332" y="2438400"/>
            <a:ext cx="7524003" cy="3636510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CA" sz="2800" b="1" u="sng" dirty="0">
                <a:solidFill>
                  <a:srgbClr val="00B0F0"/>
                </a:solidFill>
                <a:cs typeface="Arial" charset="0"/>
              </a:rPr>
              <a:t>Task 2. </a:t>
            </a:r>
          </a:p>
          <a:p>
            <a:pPr>
              <a:spcBef>
                <a:spcPct val="50000"/>
              </a:spcBef>
            </a:pPr>
            <a:r>
              <a:rPr lang="en-CA" sz="2400" dirty="0">
                <a:cs typeface="Arial" charset="0"/>
              </a:rPr>
              <a:t>Using the logging and paper example to help you, create you own example to illustrate the concept of of </a:t>
            </a:r>
            <a:r>
              <a:rPr lang="en-CA" sz="2400" b="1" dirty="0">
                <a:cs typeface="Arial" charset="0"/>
              </a:rPr>
              <a:t>interdependence.</a:t>
            </a:r>
          </a:p>
          <a:p>
            <a:pPr>
              <a:spcBef>
                <a:spcPct val="50000"/>
              </a:spcBef>
            </a:pPr>
            <a:r>
              <a:rPr lang="en-CA" sz="2400" dirty="0">
                <a:cs typeface="Arial" charset="0"/>
              </a:rPr>
              <a:t>Share your idea with a partner.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50C0D78-2F0F-C84B-90A8-30AB2076D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  <a:noFill/>
        </p:spPr>
        <p:txBody>
          <a:bodyPr/>
          <a:lstStyle/>
          <a:p>
            <a:r>
              <a:rPr lang="en-US" dirty="0">
                <a:latin typeface="+mn-lt"/>
              </a:rPr>
              <a:t>Interdependence</a:t>
            </a:r>
          </a:p>
        </p:txBody>
      </p:sp>
    </p:spTree>
    <p:extLst>
      <p:ext uri="{BB962C8B-B14F-4D97-AF65-F5344CB8AC3E}">
        <p14:creationId xmlns:p14="http://schemas.microsoft.com/office/powerpoint/2010/main" val="220178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62DA61-DA60-6843-982D-8A39A6CEC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52600"/>
            <a:ext cx="8762409" cy="487521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4B497D-6A01-6A42-88D3-FFB7380AF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762409" cy="12954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Review: Time for </a:t>
            </a:r>
            <a:r>
              <a:rPr lang="en-US" sz="7300" dirty="0">
                <a:solidFill>
                  <a:srgbClr val="FF0000"/>
                </a:solidFill>
                <a:latin typeface="Impact" panose="020B0806030902050204" pitchFamily="34" charset="0"/>
              </a:rPr>
              <a:t>TED</a:t>
            </a:r>
            <a:r>
              <a:rPr lang="en-US" sz="6600" dirty="0">
                <a:solidFill>
                  <a:srgbClr val="FF0000"/>
                </a:solidFill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881613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1" y="2514600"/>
            <a:ext cx="8610008" cy="4114799"/>
          </a:xfrm>
        </p:spPr>
        <p:txBody>
          <a:bodyPr>
            <a:normAutofit/>
          </a:bodyPr>
          <a:lstStyle/>
          <a:p>
            <a:r>
              <a:rPr lang="en-US" sz="2400" dirty="0"/>
              <a:t>Watch this </a:t>
            </a:r>
            <a:r>
              <a:rPr lang="en-US" sz="2400" b="1" dirty="0" err="1">
                <a:solidFill>
                  <a:srgbClr val="FF0000"/>
                </a:solidFill>
              </a:rPr>
              <a:t>TED</a:t>
            </a:r>
            <a:r>
              <a:rPr lang="en-US" sz="2400" dirty="0" err="1"/>
              <a:t>Ed</a:t>
            </a:r>
            <a:r>
              <a:rPr lang="en-US" sz="2400" dirty="0"/>
              <a:t>, and answer the questions below: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https://ed.ted.com/lessons/the-life-cycle-of-a-t-shirt-angel-chang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Write a list of all the countries in the world that might have been involved in the production of the clothes you are wearing today.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What types of natural, human and capital resources are involved in the making of a t-shirt?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How is the making of a t-shirt an example of interdependence? </a:t>
            </a:r>
            <a:endParaRPr lang="en-US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AD564A-1A75-9045-B40B-7CB1A8E03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762409" cy="12954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Review: Time for </a:t>
            </a:r>
            <a:r>
              <a:rPr lang="en-US" sz="7300" dirty="0">
                <a:solidFill>
                  <a:srgbClr val="FF0000"/>
                </a:solidFill>
                <a:latin typeface="Impact" panose="020B0806030902050204" pitchFamily="34" charset="0"/>
              </a:rPr>
              <a:t>TED</a:t>
            </a:r>
            <a:r>
              <a:rPr lang="en-US" sz="6600" dirty="0">
                <a:solidFill>
                  <a:srgbClr val="FF0000"/>
                </a:solidFill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3205089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C69FF326-5D91-5E4B-8C2F-3B150321DA3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1"/>
                </a:solidFill>
                <a:latin typeface="+mn-lt"/>
                <a:ea typeface="Bradley Hand" pitchFamily="2" charset="77"/>
                <a:cs typeface="Bradley Hand" pitchFamily="2" charset="77"/>
              </a:rPr>
              <a:t>DME Assignment 1.1 </a:t>
            </a:r>
            <a:endParaRPr lang="en-CA" altLang="en-US" sz="4000" b="1" dirty="0">
              <a:solidFill>
                <a:schemeClr val="tx1"/>
              </a:solidFill>
              <a:latin typeface="+mn-lt"/>
              <a:ea typeface="Bradley Hand" pitchFamily="2" charset="77"/>
              <a:cs typeface="Bradley Hand" pitchFamily="2" charset="77"/>
            </a:endParaRP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D40D255B-8303-9846-B61D-10ED5FB570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3400" y="2667000"/>
            <a:ext cx="7524003" cy="3636510"/>
          </a:xfrm>
        </p:spPr>
        <p:txBody>
          <a:bodyPr>
            <a:normAutofit fontScale="92500"/>
          </a:bodyPr>
          <a:lstStyle/>
          <a:p>
            <a:r>
              <a:rPr lang="en-US" dirty="0"/>
              <a:t>In this activity you will different factors, in order of importance, for TWO different businesses. </a:t>
            </a:r>
            <a:endParaRPr lang="en-GB" dirty="0"/>
          </a:p>
          <a:p>
            <a:r>
              <a:rPr lang="en-US" dirty="0"/>
              <a:t>You will read the business descriptions to start with and then rank the cards given according to how important they are for the individual business. </a:t>
            </a:r>
            <a:endParaRPr lang="en-GB" dirty="0"/>
          </a:p>
          <a:p>
            <a:r>
              <a:rPr lang="en-US" dirty="0"/>
              <a:t>After you have ranked the factors, you will then write up your results in the form of a report explaining which factors were most important and why, and which factors were least important and why. </a:t>
            </a:r>
            <a:endParaRPr lang="en-GB" dirty="0"/>
          </a:p>
          <a:p>
            <a:r>
              <a:rPr lang="en-US" dirty="0"/>
              <a:t>You will need to include the business description in your report to, and link this to the factors. Also, include a copy of the continuum with the factors written on it, in order of importance.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2257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Starter: Survivor Game!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55D355-433A-5945-BA2C-A12D469CD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590800"/>
            <a:ext cx="8229600" cy="3962400"/>
          </a:xfrm>
        </p:spPr>
        <p:txBody>
          <a:bodyPr>
            <a:normAutofit fontScale="92500" lnSpcReduction="20000"/>
          </a:bodyPr>
          <a:lstStyle/>
          <a:p>
            <a:r>
              <a:rPr lang="en-US" sz="2200" b="1" dirty="0"/>
              <a:t>Scenario</a:t>
            </a:r>
            <a:r>
              <a:rPr lang="en-US" sz="2200" dirty="0"/>
              <a:t>: You are stranded in the arctic </a:t>
            </a:r>
          </a:p>
          <a:p>
            <a:r>
              <a:rPr lang="en-US" sz="2200" b="1" dirty="0"/>
              <a:t>Goal</a:t>
            </a:r>
            <a:r>
              <a:rPr lang="en-US" sz="2200" dirty="0"/>
              <a:t>: Everyone make three basic </a:t>
            </a:r>
            <a:r>
              <a:rPr lang="en-US" sz="2200" b="1" dirty="0"/>
              <a:t>NEEDS</a:t>
            </a:r>
            <a:r>
              <a:rPr lang="en-US" sz="2200" dirty="0"/>
              <a:t> to </a:t>
            </a:r>
            <a:r>
              <a:rPr lang="en-US" sz="2200" b="1" dirty="0"/>
              <a:t>SURVIVE</a:t>
            </a:r>
            <a:r>
              <a:rPr lang="en-US" sz="2200" dirty="0"/>
              <a:t>! </a:t>
            </a:r>
          </a:p>
          <a:p>
            <a:pPr lvl="1"/>
            <a:r>
              <a:rPr lang="en-US" sz="1900" dirty="0"/>
              <a:t>What would your needs be in this scenario?</a:t>
            </a:r>
          </a:p>
          <a:p>
            <a:pPr lvl="1"/>
            <a:r>
              <a:rPr lang="en-US" sz="1900" dirty="0"/>
              <a:t>Food = Fish</a:t>
            </a:r>
          </a:p>
          <a:p>
            <a:pPr lvl="1"/>
            <a:r>
              <a:rPr lang="en-US" sz="1900" dirty="0"/>
              <a:t>Clothing = Poncho</a:t>
            </a:r>
          </a:p>
          <a:p>
            <a:pPr lvl="1"/>
            <a:r>
              <a:rPr lang="en-US" sz="1900" dirty="0"/>
              <a:t>Shelter = Igloo</a:t>
            </a:r>
          </a:p>
          <a:p>
            <a:r>
              <a:rPr lang="en-US" sz="2200" b="1" dirty="0"/>
              <a:t>Catch</a:t>
            </a:r>
            <a:r>
              <a:rPr lang="en-US" sz="2200" dirty="0"/>
              <a:t>: can only use the material/supplies provided and limited time (10 minutes)</a:t>
            </a:r>
          </a:p>
          <a:p>
            <a:endParaRPr lang="en-US" dirty="0"/>
          </a:p>
          <a:p>
            <a:r>
              <a:rPr lang="en-US" sz="4000" b="1" dirty="0"/>
              <a:t>READY, SET, GO!</a:t>
            </a:r>
          </a:p>
        </p:txBody>
      </p:sp>
    </p:spTree>
    <p:extLst>
      <p:ext uri="{BB962C8B-B14F-4D97-AF65-F5344CB8AC3E}">
        <p14:creationId xmlns:p14="http://schemas.microsoft.com/office/powerpoint/2010/main" val="210751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47188"/>
            <a:ext cx="8458199" cy="970450"/>
          </a:xfrm>
        </p:spPr>
        <p:txBody>
          <a:bodyPr>
            <a:normAutofit/>
          </a:bodyPr>
          <a:lstStyle/>
          <a:p>
            <a:r>
              <a:rPr lang="en-US" b="1" dirty="0"/>
              <a:t>Starter: Survivor Game Debrief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23652"/>
            <a:ext cx="8229600" cy="4153348"/>
          </a:xfrm>
        </p:spPr>
        <p:txBody>
          <a:bodyPr>
            <a:noAutofit/>
          </a:bodyPr>
          <a:lstStyle/>
          <a:p>
            <a:pPr marL="525780" lvl="0" indent="-457200">
              <a:buFont typeface="+mj-lt"/>
              <a:buAutoNum type="arabicPeriod"/>
            </a:pPr>
            <a:r>
              <a:rPr lang="en-US" sz="2000" dirty="0"/>
              <a:t>If you produced less than the number necessary, how would you have decided who survived and who must perish?</a:t>
            </a:r>
            <a:endParaRPr lang="en-GB" sz="2000" dirty="0"/>
          </a:p>
          <a:p>
            <a:pPr marL="525780" lvl="0" indent="-457200">
              <a:buFont typeface="+mj-lt"/>
              <a:buAutoNum type="arabicPeriod"/>
            </a:pPr>
            <a:r>
              <a:rPr lang="en-US" sz="2000" dirty="0"/>
              <a:t>Were there some specialists?  Who were they and what was their role?  </a:t>
            </a:r>
            <a:endParaRPr lang="en-GB" sz="2000" dirty="0"/>
          </a:p>
          <a:p>
            <a:pPr marL="525780" lvl="0" indent="-457200">
              <a:buFont typeface="+mj-lt"/>
              <a:buAutoNum type="arabicPeriod"/>
            </a:pPr>
            <a:r>
              <a:rPr lang="en-US" sz="2000" dirty="0"/>
              <a:t>Did specializing help? How?</a:t>
            </a:r>
            <a:endParaRPr lang="en-GB" sz="2000" dirty="0"/>
          </a:p>
          <a:p>
            <a:pPr marL="525780" lvl="0" indent="-457200">
              <a:buFont typeface="+mj-lt"/>
              <a:buAutoNum type="arabicPeriod"/>
            </a:pPr>
            <a:r>
              <a:rPr lang="en-US" sz="2000" dirty="0"/>
              <a:t>If you were in charge of the island, what would you have done to make things run more efficiently?</a:t>
            </a:r>
            <a:endParaRPr lang="en-GB" sz="2000" dirty="0"/>
          </a:p>
          <a:p>
            <a:endParaRPr lang="en-US" sz="2000" b="1" dirty="0"/>
          </a:p>
          <a:p>
            <a:r>
              <a:rPr lang="en-US" sz="2000" dirty="0"/>
              <a:t>Write your answers to the questions in your notes. </a:t>
            </a:r>
          </a:p>
        </p:txBody>
      </p:sp>
    </p:spTree>
    <p:extLst>
      <p:ext uri="{BB962C8B-B14F-4D97-AF65-F5344CB8AC3E}">
        <p14:creationId xmlns:p14="http://schemas.microsoft.com/office/powerpoint/2010/main" val="374182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Lesson </a:t>
            </a:r>
            <a:r>
              <a:rPr lang="en-US" dirty="0"/>
              <a:t>3</a:t>
            </a:r>
            <a:r>
              <a:rPr lang="en-US" b="1" dirty="0"/>
              <a:t>: Economic Resources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638800"/>
            <a:ext cx="7526338" cy="434974"/>
          </a:xfrm>
        </p:spPr>
        <p:txBody>
          <a:bodyPr>
            <a:noAutofit/>
          </a:bodyPr>
          <a:lstStyle/>
          <a:p>
            <a:r>
              <a:rPr lang="en-US" sz="3000" b="1" dirty="0"/>
              <a:t>Unit 1: Business Fundamentals</a:t>
            </a:r>
          </a:p>
        </p:txBody>
      </p:sp>
    </p:spTree>
    <p:extLst>
      <p:ext uri="{BB962C8B-B14F-4D97-AF65-F5344CB8AC3E}">
        <p14:creationId xmlns:p14="http://schemas.microsoft.com/office/powerpoint/2010/main" val="2212830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524003" cy="970450"/>
          </a:xfrm>
        </p:spPr>
        <p:txBody>
          <a:bodyPr/>
          <a:lstStyle/>
          <a:p>
            <a:r>
              <a:rPr lang="en-US" dirty="0"/>
              <a:t>Lesson 3. Economic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514600"/>
            <a:ext cx="7876800" cy="3962399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Lesson Objective: </a:t>
            </a:r>
          </a:p>
          <a:p>
            <a:r>
              <a:rPr lang="en-US" dirty="0"/>
              <a:t>To learn about economic resources.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b="1" dirty="0"/>
              <a:t>Lesson Outcomes:</a:t>
            </a:r>
          </a:p>
          <a:p>
            <a:r>
              <a:rPr lang="en-US" dirty="0"/>
              <a:t>Participate in a survivor simulation game. </a:t>
            </a:r>
          </a:p>
          <a:p>
            <a:r>
              <a:rPr lang="en-US"/>
              <a:t>Describe </a:t>
            </a:r>
            <a:r>
              <a:rPr lang="en-US" dirty="0"/>
              <a:t>economic resources. </a:t>
            </a:r>
          </a:p>
          <a:p>
            <a:r>
              <a:rPr lang="en-US" dirty="0"/>
              <a:t>Explain the difference between natural, human and capital resources. </a:t>
            </a:r>
          </a:p>
          <a:p>
            <a:r>
              <a:rPr lang="en-US" dirty="0"/>
              <a:t>Explain the concept of interdependence. </a:t>
            </a:r>
          </a:p>
        </p:txBody>
      </p:sp>
    </p:spTree>
    <p:extLst>
      <p:ext uri="{BB962C8B-B14F-4D97-AF65-F5344CB8AC3E}">
        <p14:creationId xmlns:p14="http://schemas.microsoft.com/office/powerpoint/2010/main" val="2232997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Economics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514600"/>
            <a:ext cx="8029203" cy="378891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sz="2200" dirty="0"/>
              <a:t>The social science that seeks to describe the factors which determine the production, distribution and consumption of goods and services</a:t>
            </a:r>
          </a:p>
          <a:p>
            <a:pPr algn="just"/>
            <a:endParaRPr lang="en-US" sz="2200" dirty="0"/>
          </a:p>
          <a:p>
            <a:pPr marL="68580" indent="0">
              <a:buNone/>
            </a:pPr>
            <a:r>
              <a:rPr lang="en-US" sz="2200" b="1" u="sng" dirty="0"/>
              <a:t>Three Basic Economic Questions:</a:t>
            </a:r>
            <a:endParaRPr lang="en-GB" sz="2200" b="1" u="sng" dirty="0"/>
          </a:p>
          <a:p>
            <a:endParaRPr lang="en-GB" sz="2200" dirty="0"/>
          </a:p>
          <a:p>
            <a:pPr marL="525780" lvl="0" indent="-457200">
              <a:buFont typeface="+mj-lt"/>
              <a:buAutoNum type="arabicPeriod"/>
            </a:pPr>
            <a:r>
              <a:rPr lang="en-US" sz="2200" dirty="0"/>
              <a:t>What should you produce? </a:t>
            </a:r>
            <a:endParaRPr lang="en-GB" sz="2200" dirty="0"/>
          </a:p>
          <a:p>
            <a:pPr marL="525780" indent="-457200">
              <a:buFont typeface="+mj-lt"/>
              <a:buAutoNum type="arabicPeriod"/>
            </a:pPr>
            <a:endParaRPr lang="en-GB" sz="2200" dirty="0"/>
          </a:p>
          <a:p>
            <a:pPr marL="525780" lvl="0" indent="-457200">
              <a:buFont typeface="+mj-lt"/>
              <a:buAutoNum type="arabicPeriod"/>
            </a:pPr>
            <a:r>
              <a:rPr lang="en-US" sz="2200" dirty="0"/>
              <a:t>How should you produce it? </a:t>
            </a:r>
            <a:endParaRPr lang="en-GB" sz="2200" dirty="0"/>
          </a:p>
          <a:p>
            <a:pPr marL="525780" indent="-457200">
              <a:buFont typeface="+mj-lt"/>
              <a:buAutoNum type="arabicPeriod"/>
            </a:pPr>
            <a:endParaRPr lang="en-GB" sz="2200" dirty="0"/>
          </a:p>
          <a:p>
            <a:pPr marL="525780" lvl="0" indent="-457200">
              <a:buFont typeface="+mj-lt"/>
              <a:buAutoNum type="arabicPeriod"/>
            </a:pPr>
            <a:r>
              <a:rPr lang="en-US" sz="2200" dirty="0"/>
              <a:t>For whom will you produce it? </a:t>
            </a:r>
            <a:endParaRPr lang="en-GB" sz="2200" dirty="0"/>
          </a:p>
          <a:p>
            <a:pPr algn="just"/>
            <a:endParaRPr lang="en-US" b="1" dirty="0"/>
          </a:p>
          <a:p>
            <a:pPr algn="just"/>
            <a:endParaRPr lang="en-US" b="1" dirty="0"/>
          </a:p>
        </p:txBody>
      </p:sp>
      <p:pic>
        <p:nvPicPr>
          <p:cNvPr id="4" name="Picture 2" descr="C:\Users\tv36426.TVNET\AppData\Local\Microsoft\Windows\INetCache\IE\MDJOD7TD\pencil-311818_640[1].png">
            <a:extLst>
              <a:ext uri="{FF2B5EF4-FFF2-40B4-BE49-F238E27FC236}">
                <a16:creationId xmlns:a16="http://schemas.microsoft.com/office/drawing/2014/main" id="{6CD2A631-59E7-8E44-A293-F45A257E5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49907">
            <a:off x="7642617" y="778389"/>
            <a:ext cx="816566" cy="40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690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Economic Resources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6" y="2743200"/>
            <a:ext cx="7524003" cy="363651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Also know as </a:t>
            </a:r>
            <a:r>
              <a:rPr lang="en-US" sz="2800" b="1" dirty="0"/>
              <a:t>factors of production</a:t>
            </a:r>
            <a:endParaRPr lang="en-US" sz="2800" dirty="0"/>
          </a:p>
          <a:p>
            <a:r>
              <a:rPr lang="en-US" sz="2800" dirty="0"/>
              <a:t>The  means through which goods and services are made available to consumers</a:t>
            </a:r>
          </a:p>
          <a:p>
            <a:r>
              <a:rPr lang="en-US" sz="2800" dirty="0"/>
              <a:t>Three kinds:</a:t>
            </a:r>
          </a:p>
          <a:p>
            <a:pPr lvl="1"/>
            <a:r>
              <a:rPr lang="en-US" sz="2400" dirty="0"/>
              <a:t>Natural</a:t>
            </a:r>
          </a:p>
          <a:p>
            <a:pPr lvl="1"/>
            <a:r>
              <a:rPr lang="en-US" sz="2400" dirty="0"/>
              <a:t>Human</a:t>
            </a:r>
          </a:p>
          <a:p>
            <a:pPr lvl="1"/>
            <a:r>
              <a:rPr lang="en-US" sz="2400" dirty="0"/>
              <a:t>Capital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 descr="C:\Users\tv36426.TVNET\AppData\Local\Microsoft\Windows\INetCache\IE\MDJOD7TD\pencil-311818_640[1].png">
            <a:extLst>
              <a:ext uri="{FF2B5EF4-FFF2-40B4-BE49-F238E27FC236}">
                <a16:creationId xmlns:a16="http://schemas.microsoft.com/office/drawing/2014/main" id="{49ACD609-26B9-BA4A-B009-ABEED430A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49907">
            <a:off x="7642617" y="778389"/>
            <a:ext cx="816566" cy="40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84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8" y="274638"/>
            <a:ext cx="8001000" cy="1143000"/>
          </a:xfrm>
        </p:spPr>
        <p:txBody>
          <a:bodyPr>
            <a:normAutofit/>
          </a:bodyPr>
          <a:lstStyle/>
          <a:p>
            <a:r>
              <a:rPr lang="en-US" b="1" dirty="0"/>
              <a:t>Economic System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Resources are </a:t>
            </a:r>
            <a:r>
              <a:rPr lang="en-US" sz="3200" b="1" dirty="0"/>
              <a:t>limited </a:t>
            </a:r>
            <a:r>
              <a:rPr lang="en-US" sz="3200" dirty="0"/>
              <a:t>(like you saw in survivor), so business often work together to develop </a:t>
            </a:r>
            <a:r>
              <a:rPr lang="en-US" sz="3200" b="1" dirty="0"/>
              <a:t>systems</a:t>
            </a:r>
            <a:r>
              <a:rPr lang="en-US" sz="3200" dirty="0"/>
              <a:t> so they won’t be overstretched</a:t>
            </a:r>
          </a:p>
        </p:txBody>
      </p:sp>
      <p:pic>
        <p:nvPicPr>
          <p:cNvPr id="4" name="Picture 2" descr="C:\Users\tv36426.TVNET\AppData\Local\Microsoft\Windows\INetCache\IE\MDJOD7TD\pencil-311818_640[1].png">
            <a:extLst>
              <a:ext uri="{FF2B5EF4-FFF2-40B4-BE49-F238E27FC236}">
                <a16:creationId xmlns:a16="http://schemas.microsoft.com/office/drawing/2014/main" id="{78781765-B2D5-0A45-8234-7662A3255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49907">
            <a:off x="7642617" y="778389"/>
            <a:ext cx="816566" cy="40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5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>
          <a:xfrm>
            <a:off x="914400" y="457200"/>
            <a:ext cx="7620000" cy="1143000"/>
          </a:xfrm>
          <a:noFill/>
        </p:spPr>
        <p:txBody>
          <a:bodyPr>
            <a:normAutofit/>
          </a:bodyPr>
          <a:lstStyle/>
          <a:p>
            <a:r>
              <a:rPr lang="en-CA" dirty="0"/>
              <a:t>1. Natural Resources</a:t>
            </a:r>
            <a:endParaRPr lang="en-CA" sz="2200" dirty="0"/>
          </a:p>
        </p:txBody>
      </p:sp>
      <p:sp>
        <p:nvSpPr>
          <p:cNvPr id="46083" name="Rectangle 3"/>
          <p:cNvSpPr>
            <a:spLocks noGrp="1"/>
          </p:cNvSpPr>
          <p:nvPr>
            <p:ph sz="quarter" idx="1"/>
          </p:nvPr>
        </p:nvSpPr>
        <p:spPr>
          <a:xfrm>
            <a:off x="381000" y="2057400"/>
            <a:ext cx="4941520" cy="4495800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buFont typeface="Arial" charset="0"/>
              <a:buChar char="•"/>
            </a:pPr>
            <a:r>
              <a:rPr lang="en-CA" sz="3100" dirty="0">
                <a:latin typeface="+mj-lt"/>
              </a:rPr>
              <a:t>Materials that come from the earth, water &amp; air</a:t>
            </a:r>
          </a:p>
          <a:p>
            <a:pPr marL="342900" indent="-342900">
              <a:spcBef>
                <a:spcPts val="0"/>
              </a:spcBef>
              <a:buFont typeface="Arial" charset="0"/>
              <a:buChar char="•"/>
            </a:pPr>
            <a:r>
              <a:rPr lang="en-CA" sz="3100" dirty="0">
                <a:latin typeface="+mj-lt"/>
              </a:rPr>
              <a:t>Ex: soil, trees</a:t>
            </a:r>
          </a:p>
          <a:p>
            <a:pPr marL="342900" indent="-342900">
              <a:spcBef>
                <a:spcPts val="0"/>
              </a:spcBef>
              <a:buFont typeface="Arial" charset="0"/>
              <a:buChar char="•"/>
            </a:pPr>
            <a:r>
              <a:rPr lang="en-CA" sz="3100" dirty="0">
                <a:latin typeface="+mj-lt"/>
              </a:rPr>
              <a:t>MOST are</a:t>
            </a:r>
            <a:r>
              <a:rPr lang="en-CA" sz="3100" b="1" dirty="0">
                <a:latin typeface="+mj-lt"/>
              </a:rPr>
              <a:t> non-renewable </a:t>
            </a:r>
            <a:r>
              <a:rPr lang="en-CA" sz="3100" dirty="0">
                <a:latin typeface="+mj-lt"/>
              </a:rPr>
              <a:t>and </a:t>
            </a:r>
            <a:r>
              <a:rPr lang="en-CA" sz="3100" b="1" dirty="0">
                <a:latin typeface="+mj-lt"/>
              </a:rPr>
              <a:t>limited</a:t>
            </a:r>
            <a:endParaRPr lang="en-CA" sz="3100" dirty="0">
              <a:latin typeface="+mj-lt"/>
            </a:endParaRPr>
          </a:p>
          <a:p>
            <a:pPr marL="342900" indent="-342900">
              <a:spcBef>
                <a:spcPts val="0"/>
              </a:spcBef>
              <a:buFont typeface="Arial" charset="0"/>
              <a:buChar char="•"/>
            </a:pPr>
            <a:r>
              <a:rPr lang="en-CA" sz="3100" dirty="0">
                <a:latin typeface="+mj-lt"/>
              </a:rPr>
              <a:t>some take decades to replenish (forests)</a:t>
            </a:r>
          </a:p>
        </p:txBody>
      </p:sp>
      <p:pic>
        <p:nvPicPr>
          <p:cNvPr id="5" name="Picture 2" descr="C:\Users\tv36426.TVNET\AppData\Local\Microsoft\Windows\INetCache\IE\MDJOD7TD\pencil-311818_640[1].png">
            <a:extLst>
              <a:ext uri="{FF2B5EF4-FFF2-40B4-BE49-F238E27FC236}">
                <a16:creationId xmlns:a16="http://schemas.microsoft.com/office/drawing/2014/main" id="{C3286F64-EA07-4847-A179-DC18B826A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49907">
            <a:off x="7642617" y="778389"/>
            <a:ext cx="816566" cy="40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17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{A498E31E-09C5-5446-A497-4FA02209F820}tf10001121</Template>
  <TotalTime>570</TotalTime>
  <Words>1049</Words>
  <Application>Microsoft Macintosh PowerPoint</Application>
  <PresentationFormat>On-screen Show (4:3)</PresentationFormat>
  <Paragraphs>119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ＭＳ Ｐゴシック</vt:lpstr>
      <vt:lpstr>Arial</vt:lpstr>
      <vt:lpstr>Bradley Hand</vt:lpstr>
      <vt:lpstr>Calibri</vt:lpstr>
      <vt:lpstr>Century Gothic</vt:lpstr>
      <vt:lpstr>Impact</vt:lpstr>
      <vt:lpstr>Trebuchet MS</vt:lpstr>
      <vt:lpstr>Wingdings 2</vt:lpstr>
      <vt:lpstr>Quotable</vt:lpstr>
      <vt:lpstr>PowerPoint Presentation</vt:lpstr>
      <vt:lpstr>Starter: Survivor Game!</vt:lpstr>
      <vt:lpstr>Starter: Survivor Game Debrief </vt:lpstr>
      <vt:lpstr>Lesson 3: Economic Resources</vt:lpstr>
      <vt:lpstr>Lesson 3. Economic Resources</vt:lpstr>
      <vt:lpstr>Economics</vt:lpstr>
      <vt:lpstr>Economic Resources</vt:lpstr>
      <vt:lpstr>Economic System</vt:lpstr>
      <vt:lpstr>1. Natural Resources</vt:lpstr>
      <vt:lpstr>2. Human Resources</vt:lpstr>
      <vt:lpstr>3. Capital Resources</vt:lpstr>
      <vt:lpstr>Survivor Game </vt:lpstr>
      <vt:lpstr>Interdependence</vt:lpstr>
      <vt:lpstr>Interdependence</vt:lpstr>
      <vt:lpstr>PowerPoint Presentation</vt:lpstr>
      <vt:lpstr>Interdependence</vt:lpstr>
      <vt:lpstr>Review: Time for TED… </vt:lpstr>
      <vt:lpstr>Review: Time for TED… </vt:lpstr>
      <vt:lpstr>DME Assignment 1.1 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Global Geek</dc:creator>
  <cp:keywords/>
  <dc:description/>
  <cp:lastModifiedBy>ncparsons@outlook.com</cp:lastModifiedBy>
  <cp:revision>41</cp:revision>
  <dcterms:created xsi:type="dcterms:W3CDTF">2014-09-02T13:18:44Z</dcterms:created>
  <dcterms:modified xsi:type="dcterms:W3CDTF">2023-02-23T04:25:12Z</dcterms:modified>
  <cp:category/>
</cp:coreProperties>
</file>