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0" r:id="rId2"/>
    <p:sldId id="267" r:id="rId3"/>
    <p:sldId id="269" r:id="rId4"/>
    <p:sldId id="268" r:id="rId5"/>
    <p:sldId id="257" r:id="rId6"/>
    <p:sldId id="322" r:id="rId7"/>
    <p:sldId id="320" r:id="rId8"/>
    <p:sldId id="314" r:id="rId9"/>
    <p:sldId id="321" r:id="rId10"/>
    <p:sldId id="324" r:id="rId11"/>
    <p:sldId id="323" r:id="rId12"/>
    <p:sldId id="32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/>
    <p:restoredTop sz="92391"/>
  </p:normalViewPr>
  <p:slideViewPr>
    <p:cSldViewPr>
      <p:cViewPr varScale="1">
        <p:scale>
          <a:sx n="63" d="100"/>
          <a:sy n="63" d="100"/>
        </p:scale>
        <p:origin x="632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3C1D1-626D-D641-957C-992BF449AD7E}" type="datetimeFigureOut">
              <a:rPr lang="en-US" smtClean="0"/>
              <a:t>12/6/21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381F7-DBA9-4A4E-AB06-24F801964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49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381F7-DBA9-4A4E-AB06-24F8019644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44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**Students can either conduct their own research or can use the information sheets provided.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381F7-DBA9-4A4E-AB06-24F8019644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1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381F7-DBA9-4A4E-AB06-24F8019644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99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381F7-DBA9-4A4E-AB06-24F8019644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30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Assignment 1.2 | Heroes in Cultural Anthropology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381F7-DBA9-4A4E-AB06-24F8019644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1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3" cy="1828800"/>
          </a:xfrm>
        </p:spPr>
        <p:txBody>
          <a:bodyPr rtlCol="0" anchor="b">
            <a:normAutofit/>
          </a:bodyPr>
          <a:lstStyle>
            <a:lvl1pPr algn="l">
              <a:defRPr sz="4050"/>
            </a:lvl1pPr>
          </a:lstStyle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n-US"/>
              <a:t>Click to edit Master subtitle style</a:t>
            </a:r>
            <a:endParaRPr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5" y="421594"/>
            <a:ext cx="2286000" cy="1885508"/>
          </a:xfrm>
        </p:spPr>
        <p:txBody>
          <a:bodyPr rtlCol="0">
            <a:normAutofit/>
          </a:bodyPr>
          <a:lstStyle>
            <a:lvl1pPr>
              <a:defRPr sz="1800"/>
            </a:lvl1pPr>
          </a:lstStyle>
          <a:p>
            <a:pPr rtl="0"/>
            <a:r>
              <a:rPr lang="en-US"/>
              <a:t>Click to edit Master title style</a:t>
            </a:r>
            <a:endParaRPr lang="x-none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5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Drag picture to placeholder or click icon to add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90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1" y="529603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Drag picture to placeholder or click icon to add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90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1" y="3456066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Drag picture to placeholder or click icon to add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5" y="2484994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7D52C-BDA9-41D8-BA72-16E4E4C7E7FA}" type="datetimeFigureOut">
              <a:rPr lang="en-US" smtClean="0"/>
              <a:pPr/>
              <a:t>12/6/21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4" y="914400"/>
            <a:ext cx="6172201" cy="50292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5"/>
            <a:ext cx="3840480" cy="2388077"/>
          </a:xfrm>
        </p:spPr>
        <p:txBody>
          <a:bodyPr rtlCol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>
              <a:defRPr/>
            </a:lvl1pPr>
          </a:lstStyle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fld id="{8FB7D52C-BDA9-41D8-BA72-16E4E4C7E7FA}" type="datetimeFigureOut">
              <a:rPr lang="en-US" smtClean="0"/>
              <a:pPr/>
              <a:t>12/6/21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400"/>
            <a:ext cx="643339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sz="1800"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sz="1800"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en-US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3"/>
            <a:ext cx="3840480" cy="2168517"/>
          </a:xfrm>
        </p:spPr>
        <p:txBody>
          <a:bodyPr rtlCol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7D52C-BDA9-41D8-BA72-16E4E4C7E7FA}" type="datetimeFigureOut">
              <a:rPr lang="en-US" smtClean="0"/>
              <a:pPr/>
              <a:t>12/6/21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7D52C-BDA9-41D8-BA72-16E4E4C7E7FA}" type="datetimeFigureOut">
              <a:rPr lang="en-US" smtClean="0"/>
              <a:pPr/>
              <a:t>12/6/21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9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7D52C-BDA9-41D8-BA72-16E4E4C7E7FA}" type="datetimeFigureOut">
              <a:rPr lang="en-US" smtClean="0"/>
              <a:pPr/>
              <a:t>12/6/21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7D52C-BDA9-41D8-BA72-16E4E4C7E7FA}" type="datetimeFigureOut">
              <a:rPr lang="en-US" smtClean="0"/>
              <a:pPr/>
              <a:t>12/6/21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3" cy="1828800"/>
          </a:xfrm>
        </p:spPr>
        <p:txBody>
          <a:bodyPr rtlCol="0" anchor="b">
            <a:normAutofit/>
          </a:bodyPr>
          <a:lstStyle>
            <a:lvl1pPr>
              <a:defRPr sz="3300"/>
            </a:lvl1pPr>
          </a:lstStyle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3" y="1825625"/>
            <a:ext cx="4954588" cy="4187952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4951415" cy="4187952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7D52C-BDA9-41D8-BA72-16E4E4C7E7FA}" type="datetimeFigureOut">
              <a:rPr lang="en-US" smtClean="0"/>
              <a:pPr/>
              <a:t>12/6/21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7"/>
            <a:ext cx="4956048" cy="3476625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7"/>
            <a:ext cx="4956048" cy="3476625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7D52C-BDA9-41D8-BA72-16E4E4C7E7FA}" type="datetimeFigureOut">
              <a:rPr lang="en-US" smtClean="0"/>
              <a:pPr/>
              <a:t>12/6/21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7D52C-BDA9-41D8-BA72-16E4E4C7E7FA}" type="datetimeFigureOut">
              <a:rPr lang="en-US" smtClean="0"/>
              <a:pPr/>
              <a:t>12/6/21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7D52C-BDA9-41D8-BA72-16E4E4C7E7FA}" type="datetimeFigureOut">
              <a:rPr lang="en-US" smtClean="0"/>
              <a:pPr/>
              <a:t>12/6/21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3" cy="121615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x-none"/>
          </a:p>
        </p:txBody>
      </p:sp>
      <p:grpSp>
        <p:nvGrpSpPr>
          <p:cNvPr id="9" name="Group 8"/>
          <p:cNvGrpSpPr/>
          <p:nvPr/>
        </p:nvGrpSpPr>
        <p:grpSpPr>
          <a:xfrm>
            <a:off x="1052423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Drag picture to placeholder or click icon to add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3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Drag picture to placeholder or click icon to add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9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7D52C-BDA9-41D8-BA72-16E4E4C7E7FA}" type="datetimeFigureOut">
              <a:rPr lang="en-US" smtClean="0"/>
              <a:pPr/>
              <a:t>12/6/21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x-none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40" y="1678105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9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Drag picture to placeholder or click icon to add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5400000">
            <a:off x="4517136" y="1678105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Drag picture to placeholder or click icon to add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/>
        </p:nvGrpSpPr>
        <p:grpSpPr>
          <a:xfrm rot="5400000">
            <a:off x="8019011" y="1678105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9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Drag picture to placeholder or click icon to add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3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FB7D52C-BDA9-41D8-BA72-16E4E4C7E7FA}" type="datetimeFigureOut">
              <a:rPr lang="en-US" smtClean="0"/>
              <a:pPr/>
              <a:t>12/6/21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3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5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x-none"/>
              <a:t>Edit Master text styles</a:t>
            </a:r>
          </a:p>
          <a:p>
            <a:pPr lvl="1" rtl="0"/>
            <a:r>
              <a:rPr lang="x-none"/>
              <a:t>Second level</a:t>
            </a:r>
          </a:p>
          <a:p>
            <a:pPr lvl="2" rtl="0"/>
            <a:r>
              <a:rPr lang="x-none"/>
              <a:t>Third level</a:t>
            </a:r>
          </a:p>
          <a:p>
            <a:pPr lvl="3" rtl="0"/>
            <a:r>
              <a:rPr lang="x-none"/>
              <a:t>Fourth level</a:t>
            </a:r>
          </a:p>
          <a:p>
            <a:pPr lvl="4" rtl="0"/>
            <a:r>
              <a:rPr lang="x-none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fld id="{315D4755-A9B1-4C35-A9EC-D6F9D07AD4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fld id="{8FB7D52C-BDA9-41D8-BA72-16E4E4C7E7FA}" type="datetimeFigureOut">
              <a:rPr lang="en-US" smtClean="0"/>
              <a:pPr/>
              <a:t>12/6/21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3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55498" indent="-212598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12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0120"/>
            <a:ext cx="6777648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3200" b="1" dirty="0">
                <a:latin typeface="American Typewriter" charset="0"/>
                <a:ea typeface="American Typewriter" charset="0"/>
                <a:cs typeface="American Typewriter" charset="0"/>
              </a:rPr>
              <a:t>Notes for Presentation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457200" y="990600"/>
            <a:ext cx="11576423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dirty="0"/>
              <a:t>			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I include this on slides where I would like my students to write </a:t>
            </a:r>
          </a:p>
          <a:p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			down the information into their notes. Use this at your discretion. </a:t>
            </a:r>
          </a:p>
          <a:p>
            <a:endParaRPr lang="en-US" altLang="x-none" sz="20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endParaRPr lang="en-US" altLang="x-none" sz="20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altLang="x-none" sz="2400" b="1" dirty="0">
                <a:solidFill>
                  <a:srgbClr val="00B0F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Class/paired/individual task		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Tasks for students are denoted in blue. </a:t>
            </a:r>
          </a:p>
          <a:p>
            <a:endParaRPr lang="en-US" altLang="x-none" sz="24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altLang="x-none" sz="2400" b="1" dirty="0">
                <a:solidFill>
                  <a:srgbClr val="00B05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Class Brainstorm</a:t>
            </a:r>
            <a:r>
              <a:rPr lang="en-US" altLang="x-none" sz="2400" dirty="0">
                <a:latin typeface="American Typewriter" charset="0"/>
                <a:ea typeface="American Typewriter" charset="0"/>
                <a:cs typeface="American Typewriter" charset="0"/>
              </a:rPr>
              <a:t>			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Class discussion tasks are denoted in green</a:t>
            </a:r>
            <a:endParaRPr lang="en-US" altLang="x-none" sz="2000" b="1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endParaRPr lang="en-US" altLang="x-none" sz="2000" dirty="0"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altLang="x-none" sz="2400" b="1" dirty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Personalized information 	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Information that is personal to my class/local area are 					denoted in purple and will need amending. </a:t>
            </a:r>
          </a:p>
          <a:p>
            <a:endParaRPr lang="en-US" altLang="x-none" sz="2400" b="1" dirty="0">
              <a:solidFill>
                <a:srgbClr val="7030A0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  <a:p>
            <a:r>
              <a:rPr lang="en-US" altLang="x-none" sz="2400" b="1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Key Words 	</a:t>
            </a:r>
            <a:r>
              <a:rPr lang="en-US" altLang="x-none" sz="2400" b="1" dirty="0">
                <a:solidFill>
                  <a:srgbClr val="7030A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	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Key words pertinent to the course are denoted in red. </a:t>
            </a:r>
          </a:p>
          <a:p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		</a:t>
            </a:r>
          </a:p>
          <a:p>
            <a:r>
              <a:rPr lang="en-US" altLang="x-none" sz="2000" dirty="0">
                <a:solidFill>
                  <a:schemeClr val="tx2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Notes Section</a:t>
            </a:r>
            <a:r>
              <a:rPr lang="en-US" altLang="x-none" sz="2000" dirty="0">
                <a:latin typeface="American Typewriter" charset="0"/>
                <a:ea typeface="American Typewriter" charset="0"/>
                <a:cs typeface="American Typewriter" charset="0"/>
              </a:rPr>
              <a:t>		Under each slide prompts for resource files needed for particular 				tasks, 	and any other additional information for the teacher will be 				given. </a:t>
            </a:r>
          </a:p>
          <a:p>
            <a:r>
              <a:rPr lang="en-US" altLang="x-none" sz="2000" dirty="0"/>
              <a:t>	</a:t>
            </a:r>
          </a:p>
        </p:txBody>
      </p:sp>
      <p:pic>
        <p:nvPicPr>
          <p:cNvPr id="6" name="Picture 2" descr="C:\Users\tv36426.TVNET\AppData\Local\Microsoft\Windows\INetCache\IE\MDJOD7TD\pencil-311818_640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049907">
            <a:off x="1401756" y="1185777"/>
            <a:ext cx="1088754" cy="54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95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228600"/>
            <a:ext cx="10999788" cy="16002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GB" altLang="en-US" sz="4800" dirty="0"/>
              <a:t>Cultural Theory in the News!</a:t>
            </a:r>
            <a:endParaRPr lang="en-US" altLang="en-US" sz="4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0BA134-E8DE-3646-8BAC-53F7C9B28D32}"/>
              </a:ext>
            </a:extLst>
          </p:cNvPr>
          <p:cNvSpPr/>
          <p:nvPr/>
        </p:nvSpPr>
        <p:spPr>
          <a:xfrm>
            <a:off x="381000" y="1676400"/>
            <a:ext cx="5486400" cy="4180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u="sng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Task 3.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For two of theories that you have investigated today, find an example of a current world issue or event that your theory would have an opinion on, and explain what they would say about that issue/event.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2200" dirty="0"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718C4E-A97B-0B4F-A7AE-E181A24127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1245">
            <a:off x="6183371" y="2220086"/>
            <a:ext cx="50673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8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4CDD06-B3C0-824C-A151-712044700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228600"/>
            <a:ext cx="6193971" cy="4817533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2FDA64A6-2B84-8B4F-A7AC-303008966292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228600"/>
            <a:ext cx="10999788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0604" indent="-260604" algn="l" defTabSz="685800" rtl="0" eaLnBrk="1" latinLnBrk="0" hangingPunct="1">
              <a:lnSpc>
                <a:spcPct val="100000"/>
              </a:lnSpc>
              <a:spcBef>
                <a:spcPts val="13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5498" indent="-212598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altLang="en-US" sz="4800" dirty="0"/>
              <a:t>Review…</a:t>
            </a:r>
            <a:endParaRPr lang="en-US" alt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24A265-4801-484E-8F6A-907C1BD5B0D5}"/>
              </a:ext>
            </a:extLst>
          </p:cNvPr>
          <p:cNvSpPr/>
          <p:nvPr/>
        </p:nvSpPr>
        <p:spPr>
          <a:xfrm>
            <a:off x="386080" y="1524000"/>
            <a:ext cx="9977120" cy="5167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3200" dirty="0">
                <a:ea typeface="Calibri" panose="020F0502020204030204" pitchFamily="34" charset="0"/>
                <a:cs typeface="Times New Roman" panose="02020603050405020304" pitchFamily="18" charset="0"/>
              </a:rPr>
              <a:t>Give me…</a:t>
            </a:r>
            <a:endParaRPr lang="en-GB" sz="3200" dirty="0"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4400" dirty="0">
                <a:solidFill>
                  <a:srgbClr val="00B050"/>
                </a:solidFill>
                <a:cs typeface="Times New Roman" panose="02020603050405020304" pitchFamily="18" charset="0"/>
              </a:rPr>
              <a:t>5</a:t>
            </a:r>
            <a:r>
              <a:rPr lang="en-GB" sz="3200" dirty="0">
                <a:cs typeface="Times New Roman" panose="02020603050405020304" pitchFamily="18" charset="0"/>
              </a:rPr>
              <a:t> – Cultural theories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4400" dirty="0">
                <a:solidFill>
                  <a:srgbClr val="00B0F0"/>
                </a:solidFill>
                <a:cs typeface="Times New Roman" panose="02020603050405020304" pitchFamily="18" charset="0"/>
              </a:rPr>
              <a:t>4</a:t>
            </a:r>
            <a:r>
              <a:rPr lang="en-GB" sz="3200" dirty="0">
                <a:cs typeface="Times New Roman" panose="02020603050405020304" pitchFamily="18" charset="0"/>
              </a:rPr>
              <a:t> – Researchers who developed theories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4400" dirty="0">
                <a:solidFill>
                  <a:srgbClr val="FFC000"/>
                </a:solidFill>
                <a:cs typeface="Times New Roman" panose="02020603050405020304" pitchFamily="18" charset="0"/>
              </a:rPr>
              <a:t>3</a:t>
            </a:r>
            <a:r>
              <a:rPr lang="en-GB" sz="3200" dirty="0">
                <a:cs typeface="Times New Roman" panose="02020603050405020304" pitchFamily="18" charset="0"/>
              </a:rPr>
              <a:t> – Explanations of theories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4400" dirty="0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  <a:r>
              <a:rPr lang="en-GB" sz="3200" dirty="0">
                <a:cs typeface="Times New Roman" panose="02020603050405020304" pitchFamily="18" charset="0"/>
              </a:rPr>
              <a:t> – Concepts underpinning theories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4400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1</a:t>
            </a:r>
            <a:r>
              <a:rPr lang="en-GB" sz="3200" dirty="0">
                <a:cs typeface="Times New Roman" panose="02020603050405020304" pitchFamily="18" charset="0"/>
              </a:rPr>
              <a:t> – Reason why cultural theories are useful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696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920" y="335280"/>
            <a:ext cx="11658600" cy="1219200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Assignment 1.2 | Heroes in Cultural Anthropology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920" y="1905000"/>
            <a:ext cx="919988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/>
              <a:t>In this assignment, you will be researching the life and works of a famous cultural anthropologist. </a:t>
            </a:r>
            <a:endParaRPr lang="en-GB" sz="2400" b="1" dirty="0"/>
          </a:p>
          <a:p>
            <a:pPr marL="0" indent="0">
              <a:buNone/>
            </a:pPr>
            <a:r>
              <a:rPr lang="en-CA" sz="2400" dirty="0"/>
              <a:t>Choose a cultural anthropologist from the list below…</a:t>
            </a:r>
            <a:endParaRPr lang="en-GB" sz="2400" b="1" dirty="0"/>
          </a:p>
          <a:p>
            <a:pPr marL="0" indent="0">
              <a:buNone/>
            </a:pPr>
            <a:r>
              <a:rPr lang="en-CA" sz="2400" dirty="0"/>
              <a:t>E B Tylor, Lewis Henry Morgan, Bronislaw Malinowski, Franz Boaz, Margaret Mead, Ruth Benedict, Zora Hurston, Richard B. Lee, Marvin Harris, Wade Davis, Gayle Rubin and Sam Dunn.</a:t>
            </a:r>
            <a:endParaRPr lang="en-GB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See assignment document for more details. </a:t>
            </a: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76F7B5-9D4F-5840-9C14-104AB11161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099" y="3929380"/>
            <a:ext cx="3177613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2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228600"/>
            <a:ext cx="10999788" cy="16002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GB" altLang="en-US" sz="4800" dirty="0"/>
              <a:t>Starter… Class Competition! </a:t>
            </a: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5298CF2C-E3E7-A441-914E-5746D8244F56}"/>
              </a:ext>
            </a:extLst>
          </p:cNvPr>
          <p:cNvSpPr/>
          <p:nvPr/>
        </p:nvSpPr>
        <p:spPr>
          <a:xfrm>
            <a:off x="381000" y="1281270"/>
            <a:ext cx="4572000" cy="4586129"/>
          </a:xfrm>
          <a:prstGeom prst="wedgeRoundRectCallout">
            <a:avLst>
              <a:gd name="adj1" fmla="val 33209"/>
              <a:gd name="adj2" fmla="val 6350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u="sng" dirty="0"/>
              <a:t>Aspects of Culture Recap: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dirty="0"/>
              <a:t>What are the 12 aspects of culture?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dirty="0"/>
              <a:t>Write them down as fast as you can!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2C95B0-8074-D54F-A553-9B6C59449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260950"/>
            <a:ext cx="4699238" cy="46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44168" y="2057400"/>
            <a:ext cx="8038232" cy="268376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800" dirty="0"/>
              <a:t>Lesson 6</a:t>
            </a:r>
            <a:br>
              <a:rPr lang="en-US" altLang="en-US" sz="4800" dirty="0"/>
            </a:br>
            <a:r>
              <a:rPr lang="en-US" altLang="en-US" sz="4800" dirty="0"/>
              <a:t>Cultural Theory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44168" y="800100"/>
            <a:ext cx="8647832" cy="1600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800" dirty="0"/>
              <a:t>Unit I - Culture, Identity and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47933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3273"/>
            <a:ext cx="8777538" cy="1219200"/>
          </a:xfrm>
        </p:spPr>
        <p:txBody>
          <a:bodyPr>
            <a:normAutofit/>
          </a:bodyPr>
          <a:lstStyle/>
          <a:p>
            <a:r>
              <a:rPr lang="en-US" sz="3200" dirty="0"/>
              <a:t>Learning Objective: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960" y="1482551"/>
            <a:ext cx="8777538" cy="1152128"/>
          </a:xfrm>
        </p:spPr>
        <p:txBody>
          <a:bodyPr>
            <a:normAutofit/>
          </a:bodyPr>
          <a:lstStyle/>
          <a:p>
            <a:pPr>
              <a:buFont typeface=".AppleColorEmojiUI" charset="0"/>
              <a:buChar char="🌳"/>
            </a:pPr>
            <a:r>
              <a:rPr lang="en-US" sz="2400" dirty="0"/>
              <a:t> To learn about different cultural theories. </a:t>
            </a:r>
          </a:p>
          <a:p>
            <a:pPr>
              <a:buFont typeface=".AppleColorEmojiUI" charset="0"/>
              <a:buChar char="🌳"/>
            </a:pPr>
            <a:endParaRPr lang="en-US" sz="2400" dirty="0"/>
          </a:p>
          <a:p>
            <a:pPr>
              <a:buFont typeface=".AppleColorEmojiUI" charset="0"/>
              <a:buChar char="🌳"/>
            </a:pP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02960" y="2153111"/>
            <a:ext cx="8783365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Learning Outcomes: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3657600"/>
            <a:ext cx="8811858" cy="3434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0604" indent="-260604" algn="l" defTabSz="685800" rtl="0" eaLnBrk="1" latinLnBrk="0" hangingPunct="1">
              <a:lnSpc>
                <a:spcPct val="100000"/>
              </a:lnSpc>
              <a:spcBef>
                <a:spcPts val="13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5498" indent="-212598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.AppleColorEmojiUI" charset="0"/>
              <a:buChar char="🌳"/>
            </a:pPr>
            <a:r>
              <a:rPr lang="en-US" sz="2400" dirty="0"/>
              <a:t> Name the 13 different cultural theories. </a:t>
            </a:r>
          </a:p>
          <a:p>
            <a:pPr>
              <a:buFont typeface=".AppleColorEmojiUI" charset="0"/>
              <a:buChar char="🌳"/>
            </a:pPr>
            <a:r>
              <a:rPr lang="en-US" sz="2400" dirty="0"/>
              <a:t> Describe and explain at least 5 different cultural theories</a:t>
            </a:r>
          </a:p>
          <a:p>
            <a:pPr>
              <a:buFont typeface=".AppleColorEmojiUI" charset="0"/>
              <a:buChar char="🌳"/>
            </a:pPr>
            <a:r>
              <a:rPr lang="en-US" sz="2400" dirty="0"/>
              <a:t> Apply cultural theories to the real world. </a:t>
            </a:r>
          </a:p>
          <a:p>
            <a:pPr>
              <a:buFont typeface=".AppleColorEmojiUI" charset="0"/>
              <a:buChar char="🌳"/>
            </a:pPr>
            <a:r>
              <a:rPr lang="en-US" sz="2400" dirty="0"/>
              <a:t> Communicate effectively with peers. </a:t>
            </a:r>
          </a:p>
          <a:p>
            <a:pPr>
              <a:buFont typeface=".AppleColorEmojiUI" charset="0"/>
              <a:buChar char="🌳"/>
            </a:pPr>
            <a:endParaRPr lang="en-US" sz="2400" dirty="0"/>
          </a:p>
          <a:p>
            <a:pPr>
              <a:buFont typeface=".AppleColorEmojiUI" charset="0"/>
              <a:buChar char="🌳"/>
            </a:pPr>
            <a:endParaRPr lang="en-US" sz="2400" dirty="0"/>
          </a:p>
          <a:p>
            <a:pPr>
              <a:buFont typeface=".AppleColorEmojiUI" charset="0"/>
              <a:buChar char="🌳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239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320"/>
            <a:ext cx="10058403" cy="1219200"/>
          </a:xfrm>
        </p:spPr>
        <p:txBody>
          <a:bodyPr>
            <a:normAutofit/>
          </a:bodyPr>
          <a:lstStyle/>
          <a:p>
            <a:r>
              <a:rPr lang="en-US" sz="4800" b="1" dirty="0"/>
              <a:t>Cultural Theory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412EA1-1C78-074E-9866-80821869DB03}"/>
              </a:ext>
            </a:extLst>
          </p:cNvPr>
          <p:cNvSpPr/>
          <p:nvPr/>
        </p:nvSpPr>
        <p:spPr>
          <a:xfrm>
            <a:off x="599440" y="1828800"/>
            <a:ext cx="110591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Music, fashion, technology, and values—all are products of culture. But what do they mean? How do sociologists perceive and interpret culture based on these material and nonmaterial items? </a:t>
            </a:r>
          </a:p>
          <a:p>
            <a:endParaRPr lang="en-US" sz="2400" dirty="0"/>
          </a:p>
          <a:p>
            <a:r>
              <a:rPr lang="en-US" sz="2400" dirty="0"/>
              <a:t>In today’s lesson we will review the aspects of culture in the context of 13 different cultural theories… </a:t>
            </a:r>
          </a:p>
        </p:txBody>
      </p:sp>
    </p:spTree>
    <p:extLst>
      <p:ext uri="{BB962C8B-B14F-4D97-AF65-F5344CB8AC3E}">
        <p14:creationId xmlns:p14="http://schemas.microsoft.com/office/powerpoint/2010/main" val="380654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320"/>
            <a:ext cx="10058403" cy="1219200"/>
          </a:xfrm>
        </p:spPr>
        <p:txBody>
          <a:bodyPr>
            <a:normAutofit/>
          </a:bodyPr>
          <a:lstStyle/>
          <a:p>
            <a:r>
              <a:rPr lang="en-US" sz="4800" b="1" dirty="0"/>
              <a:t>Cultural Theory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76913E42-5284-1E42-8FCF-AAF3FFB622AC}"/>
              </a:ext>
            </a:extLst>
          </p:cNvPr>
          <p:cNvSpPr/>
          <p:nvPr/>
        </p:nvSpPr>
        <p:spPr>
          <a:xfrm>
            <a:off x="2362200" y="1610360"/>
            <a:ext cx="6400800" cy="2885440"/>
          </a:xfrm>
          <a:prstGeom prst="cloudCallout">
            <a:avLst>
              <a:gd name="adj1" fmla="val 57334"/>
              <a:gd name="adj2" fmla="val 5292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/>
              <a:t>Class Discussion: </a:t>
            </a:r>
          </a:p>
          <a:p>
            <a:pPr algn="ctr"/>
            <a:r>
              <a:rPr lang="en-US" sz="2400" dirty="0"/>
              <a:t>What </a:t>
            </a:r>
            <a:r>
              <a:rPr lang="en-GB" sz="2400" dirty="0"/>
              <a:t>theories exist that define or identify the various aspects of culture?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FBABAD-063C-994D-98C8-441DA200E8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1200" y="4191000"/>
            <a:ext cx="2289154" cy="245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320"/>
            <a:ext cx="10058403" cy="1219200"/>
          </a:xfrm>
        </p:spPr>
        <p:txBody>
          <a:bodyPr>
            <a:normAutofit/>
          </a:bodyPr>
          <a:lstStyle/>
          <a:p>
            <a:r>
              <a:rPr lang="en-US" sz="4800" b="1" dirty="0"/>
              <a:t>Cultural Theory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76913E42-5284-1E42-8FCF-AAF3FFB622AC}"/>
              </a:ext>
            </a:extLst>
          </p:cNvPr>
          <p:cNvSpPr/>
          <p:nvPr/>
        </p:nvSpPr>
        <p:spPr>
          <a:xfrm>
            <a:off x="4953000" y="629920"/>
            <a:ext cx="6400800" cy="2885440"/>
          </a:xfrm>
          <a:prstGeom prst="cloudCallout">
            <a:avLst>
              <a:gd name="adj1" fmla="val 17651"/>
              <a:gd name="adj2" fmla="val 10574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/>
              <a:t>Class Discussion: </a:t>
            </a:r>
          </a:p>
          <a:p>
            <a:pPr algn="ctr"/>
            <a:r>
              <a:rPr lang="en-US" sz="2400" dirty="0"/>
              <a:t>What </a:t>
            </a:r>
            <a:r>
              <a:rPr lang="en-GB" sz="2400" dirty="0"/>
              <a:t>theories exist that define or identify the various aspects of culture?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FBABAD-063C-994D-98C8-441DA200E8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1200" y="4191000"/>
            <a:ext cx="2289154" cy="24587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2EFCD0A-7043-A043-B903-6466D06CDED6}"/>
              </a:ext>
            </a:extLst>
          </p:cNvPr>
          <p:cNvSpPr/>
          <p:nvPr/>
        </p:nvSpPr>
        <p:spPr>
          <a:xfrm>
            <a:off x="609600" y="1744176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Conflict Theory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Feminist Theory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Rational Theory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Social Learning Theory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Sociobiological Theory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Cultural Materialism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Game Theory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Critical Theory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Functionalist Theory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Social Exchange Theory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Social Phenomenological Theory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Structural Strain Theory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Symbolic Interactionism Theory</a:t>
            </a:r>
          </a:p>
        </p:txBody>
      </p:sp>
    </p:spTree>
    <p:extLst>
      <p:ext uri="{BB962C8B-B14F-4D97-AF65-F5344CB8AC3E}">
        <p14:creationId xmlns:p14="http://schemas.microsoft.com/office/powerpoint/2010/main" val="220471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228600"/>
            <a:ext cx="10999788" cy="16002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GB" altLang="en-US" sz="4800" dirty="0"/>
              <a:t>Cultural Theory Jigsaw Task</a:t>
            </a:r>
            <a:endParaRPr lang="en-US" altLang="en-US" sz="4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0BA134-E8DE-3646-8BAC-53F7C9B28D32}"/>
              </a:ext>
            </a:extLst>
          </p:cNvPr>
          <p:cNvSpPr/>
          <p:nvPr/>
        </p:nvSpPr>
        <p:spPr>
          <a:xfrm>
            <a:off x="355600" y="1295400"/>
            <a:ext cx="700532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u="sng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Task 1.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In groups of 5/6, choose 6 of the theories to investigate in further detail. </a:t>
            </a:r>
          </a:p>
          <a:p>
            <a:r>
              <a:rPr lang="en-US" sz="2200" dirty="0"/>
              <a:t>Each group member will be responsible for </a:t>
            </a:r>
            <a:r>
              <a:rPr lang="en-US" sz="2200" dirty="0" err="1"/>
              <a:t>summarising</a:t>
            </a:r>
            <a:r>
              <a:rPr lang="en-US" sz="2200" dirty="0"/>
              <a:t> 1 of the chosen theories into their own words, using the following format:</a:t>
            </a:r>
          </a:p>
          <a:p>
            <a:r>
              <a:rPr lang="en-US" sz="2200" dirty="0"/>
              <a:t> </a:t>
            </a:r>
            <a:endParaRPr lang="en-GB" sz="2200" dirty="0"/>
          </a:p>
          <a:p>
            <a:pPr marL="342900" lvl="0" indent="-342900">
              <a:buFont typeface="+mj-lt"/>
              <a:buAutoNum type="arabicPeriod"/>
            </a:pPr>
            <a:r>
              <a:rPr lang="en-US" sz="2200" dirty="0"/>
              <a:t>Name of theory</a:t>
            </a:r>
            <a:endParaRPr lang="en-GB" sz="2200" dirty="0"/>
          </a:p>
          <a:p>
            <a:pPr marL="342900" lvl="0" indent="-342900">
              <a:buFont typeface="+mj-lt"/>
              <a:buAutoNum type="arabicPeriod"/>
            </a:pPr>
            <a:r>
              <a:rPr lang="en-US" sz="2200" dirty="0"/>
              <a:t>Who developed it?</a:t>
            </a:r>
            <a:endParaRPr lang="en-GB" sz="2200" dirty="0"/>
          </a:p>
          <a:p>
            <a:pPr marL="342900" lvl="0" indent="-342900">
              <a:buFont typeface="+mj-lt"/>
              <a:buAutoNum type="arabicPeriod"/>
            </a:pPr>
            <a:r>
              <a:rPr lang="en-US" sz="2200" dirty="0"/>
              <a:t>What are the main theory concepts?</a:t>
            </a:r>
            <a:endParaRPr lang="en-GB" sz="2200" dirty="0"/>
          </a:p>
          <a:p>
            <a:pPr marL="342900" lvl="0" indent="-342900">
              <a:buFont typeface="+mj-lt"/>
              <a:buAutoNum type="arabicPeriod"/>
            </a:pPr>
            <a:r>
              <a:rPr lang="en-US" sz="2200" dirty="0"/>
              <a:t>Any other important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352B7B-BF90-FF4E-A519-0C56F4070D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9469">
            <a:off x="7638923" y="1149350"/>
            <a:ext cx="38100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2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228600"/>
            <a:ext cx="10999788" cy="16002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GB" altLang="en-US" sz="4800" dirty="0"/>
              <a:t>Cultural Theory Jigsaw Task</a:t>
            </a:r>
            <a:endParaRPr lang="en-US" altLang="en-US" sz="4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0BA134-E8DE-3646-8BAC-53F7C9B28D32}"/>
              </a:ext>
            </a:extLst>
          </p:cNvPr>
          <p:cNvSpPr/>
          <p:nvPr/>
        </p:nvSpPr>
        <p:spPr>
          <a:xfrm>
            <a:off x="355600" y="1295400"/>
            <a:ext cx="7005320" cy="3919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u="sng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Task 2.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Once you have investigated your theory, share your summaries with the rest of your group.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GB" sz="2200" dirty="0"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200" dirty="0">
                <a:cs typeface="Times New Roman" panose="02020603050405020304" pitchFamily="18" charset="0"/>
              </a:rPr>
              <a:t>You will all need to ensure that you have the information recorded for each theory that your group chose. </a:t>
            </a: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352B7B-BF90-FF4E-A519-0C56F4070D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9469">
            <a:off x="7638923" y="1149350"/>
            <a:ext cx="38100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4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theme/theme1.xml><?xml version="1.0" encoding="utf-8"?>
<a:theme xmlns:a="http://schemas.openxmlformats.org/drawingml/2006/main" name="Rainbow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inbow" id="{7672E3F5-03FD-364A-8714-8D5E4D6C51D5}" vid="{B9DC91AA-0325-5A45-BC4B-69F1CFF37D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</Template>
  <TotalTime>333</TotalTime>
  <Words>658</Words>
  <Application>Microsoft Macintosh PowerPoint</Application>
  <PresentationFormat>Widescreen</PresentationFormat>
  <Paragraphs>94</Paragraphs>
  <Slides>12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Ｐゴシック</vt:lpstr>
      <vt:lpstr>.AppleColorEmojiUI</vt:lpstr>
      <vt:lpstr>American Typewriter</vt:lpstr>
      <vt:lpstr>Arial</vt:lpstr>
      <vt:lpstr>Calibri</vt:lpstr>
      <vt:lpstr>Segoe Print</vt:lpstr>
      <vt:lpstr>Times New Roman</vt:lpstr>
      <vt:lpstr>Rainbow</vt:lpstr>
      <vt:lpstr>Notes for Presentation</vt:lpstr>
      <vt:lpstr>PowerPoint Presentation</vt:lpstr>
      <vt:lpstr>Lesson 6 Cultural Theory</vt:lpstr>
      <vt:lpstr>Learning Objective:</vt:lpstr>
      <vt:lpstr>Cultural Theory</vt:lpstr>
      <vt:lpstr>Cultural Theory</vt:lpstr>
      <vt:lpstr>Cultural Theory</vt:lpstr>
      <vt:lpstr>PowerPoint Presentation</vt:lpstr>
      <vt:lpstr>PowerPoint Presentation</vt:lpstr>
      <vt:lpstr>PowerPoint Presentation</vt:lpstr>
      <vt:lpstr>PowerPoint Presentation</vt:lpstr>
      <vt:lpstr>Assignment 1.2 | Heroes in Cultural Anthropology </vt:lpstr>
    </vt:vector>
  </TitlesOfParts>
  <Manager/>
  <Company>Global Geek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for Presentation</dc:title>
  <dc:subject/>
  <dc:creator>Global Geek</dc:creator>
  <cp:keywords/>
  <dc:description/>
  <cp:lastModifiedBy>ncparsons@outlook.com</cp:lastModifiedBy>
  <cp:revision>58</cp:revision>
  <dcterms:created xsi:type="dcterms:W3CDTF">2015-01-19T01:49:24Z</dcterms:created>
  <dcterms:modified xsi:type="dcterms:W3CDTF">2021-12-06T23:17:53Z</dcterms:modified>
  <cp:category/>
</cp:coreProperties>
</file>