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1" r:id="rId1"/>
  </p:sldMasterIdLst>
  <p:notesMasterIdLst>
    <p:notesMasterId r:id="rId22"/>
  </p:notesMasterIdLst>
  <p:sldIdLst>
    <p:sldId id="309" r:id="rId2"/>
    <p:sldId id="310" r:id="rId3"/>
    <p:sldId id="311" r:id="rId4"/>
    <p:sldId id="312" r:id="rId5"/>
    <p:sldId id="313" r:id="rId6"/>
    <p:sldId id="307" r:id="rId7"/>
    <p:sldId id="288" r:id="rId8"/>
    <p:sldId id="314" r:id="rId9"/>
    <p:sldId id="289" r:id="rId10"/>
    <p:sldId id="290" r:id="rId11"/>
    <p:sldId id="291" r:id="rId12"/>
    <p:sldId id="292" r:id="rId13"/>
    <p:sldId id="293" r:id="rId14"/>
    <p:sldId id="294" r:id="rId15"/>
    <p:sldId id="295" r:id="rId16"/>
    <p:sldId id="296" r:id="rId17"/>
    <p:sldId id="297" r:id="rId18"/>
    <p:sldId id="298" r:id="rId19"/>
    <p:sldId id="299" r:id="rId20"/>
    <p:sldId id="308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0"/>
    <p:restoredTop sz="92391"/>
  </p:normalViewPr>
  <p:slideViewPr>
    <p:cSldViewPr snapToGrid="0" snapToObjects="1">
      <p:cViewPr varScale="1">
        <p:scale>
          <a:sx n="63" d="100"/>
          <a:sy n="63" d="100"/>
        </p:scale>
        <p:origin x="63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4C8E96-0ADE-A04F-87E8-BD1286CE4A78}" type="datetimeFigureOut">
              <a:rPr lang="en-US" smtClean="0"/>
              <a:t>12/14/21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797BE6-E04A-CA40-A772-219EB2B8F3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5419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9CA4C6-C6D4-9C4B-A1CB-474A9C7B8F5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6198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Discuss slides 14 – 16 (students</a:t>
            </a:r>
            <a:r>
              <a:rPr lang="en-US" baseline="0" dirty="0"/>
              <a:t> to take notes)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797BE6-E04A-CA40-A772-219EB2B8F3E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5214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Answers: MOST = France LEAST = El Salvador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797BE6-E04A-CA40-A772-219EB2B8F3E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3238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Students to answer</a:t>
            </a:r>
            <a:r>
              <a:rPr lang="en-US" baseline="0" dirty="0"/>
              <a:t> questions 1 – 7 into their notes.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797BE6-E04A-CA40-A772-219EB2B8F3E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899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Students to answer</a:t>
            </a:r>
            <a:r>
              <a:rPr lang="en-US" baseline="0" dirty="0"/>
              <a:t> questions 1 – 7 into their notes.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797BE6-E04A-CA40-A772-219EB2B8F3E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3564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797BE6-E04A-CA40-A772-219EB2B8F3E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8772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/>
              <a:t>Answer:</a:t>
            </a:r>
            <a:r>
              <a:rPr lang="en-US" sz="1200" baseline="0"/>
              <a:t> Friday </a:t>
            </a:r>
            <a:br>
              <a:rPr lang="en-US" sz="1200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9CA4C6-C6D4-9C4B-A1CB-474A9C7B8F5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6196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Discuss responses with</a:t>
            </a:r>
            <a:r>
              <a:rPr lang="en-US" baseline="0" dirty="0"/>
              <a:t> students.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9CA4C6-C6D4-9C4B-A1CB-474A9C7B8F5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536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Discuss slides 7 –</a:t>
            </a:r>
            <a:r>
              <a:rPr lang="en-US" baseline="0" dirty="0"/>
              <a:t> 10 </a:t>
            </a:r>
            <a:r>
              <a:rPr lang="en-US" dirty="0"/>
              <a:t>(students</a:t>
            </a:r>
            <a:r>
              <a:rPr lang="en-US" baseline="0" dirty="0"/>
              <a:t> to take notes)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Resource: Can use the video linked on Global Geek to help explain</a:t>
            </a:r>
            <a:endParaRPr lang="en-US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797BE6-E04A-CA40-A772-219EB2B8F3E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5864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Discuss slides 13 – 16 (students</a:t>
            </a:r>
            <a:r>
              <a:rPr lang="en-US" baseline="0" dirty="0"/>
              <a:t> to take notes)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Resource: Can use the video linked on Global Geek to help explain.</a:t>
            </a:r>
            <a:endParaRPr lang="en-US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797BE6-E04A-CA40-A772-219EB2B8F3E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9444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Ask students to</a:t>
            </a:r>
            <a:r>
              <a:rPr lang="en-US" baseline="0" dirty="0"/>
              <a:t> draw this into their notes </a:t>
            </a:r>
          </a:p>
          <a:p>
            <a:r>
              <a:rPr lang="en-US" baseline="0" dirty="0"/>
              <a:t>Source: </a:t>
            </a:r>
            <a:r>
              <a:rPr lang="en-US" baseline="0" dirty="0" err="1"/>
              <a:t>worldbank.org</a:t>
            </a:r>
            <a:r>
              <a:rPr lang="en-US" baseline="0" dirty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797BE6-E04A-CA40-A772-219EB2B8F3E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7276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Discuss graph with students – point out differences between countries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797BE6-E04A-CA40-A772-219EB2B8F3E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5042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Will need graph paper for this</a:t>
            </a:r>
            <a:r>
              <a:rPr lang="en-US" baseline="0" dirty="0"/>
              <a:t> activity.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797BE6-E04A-CA40-A772-219EB2B8F3E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6584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graph will not be accurate unless the cumulative frequency has been</a:t>
            </a:r>
            <a:r>
              <a:rPr lang="en-US" baseline="0" dirty="0"/>
              <a:t> calculated.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797BE6-E04A-CA40-A772-219EB2B8F3E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1101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285667" y="468500"/>
            <a:ext cx="9620800" cy="3290400"/>
          </a:xfrm>
          <a:prstGeom prst="rect">
            <a:avLst/>
          </a:prstGeom>
          <a:effectLst>
            <a:outerShdw blurRad="85725" dist="28575" dir="5400000" algn="bl" rotWithShape="0">
              <a:schemeClr val="dk1">
                <a:alpha val="38000"/>
              </a:scheme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1"/>
          <p:cNvSpPr txBox="1">
            <a:spLocks noGrp="1"/>
          </p:cNvSpPr>
          <p:nvPr>
            <p:ph type="sldNum" idx="12"/>
          </p:nvPr>
        </p:nvSpPr>
        <p:spPr>
          <a:xfrm>
            <a:off x="5730200" y="6333135"/>
            <a:ext cx="7316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CF9A8931-A486-3C49-8EB4-B129FFB55E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Only clouds">
  <p:cSld name="Blank - Only cloud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2"/>
          <p:cNvSpPr txBox="1">
            <a:spLocks noGrp="1"/>
          </p:cNvSpPr>
          <p:nvPr>
            <p:ph type="sldNum" idx="12"/>
          </p:nvPr>
        </p:nvSpPr>
        <p:spPr>
          <a:xfrm>
            <a:off x="5730200" y="6333135"/>
            <a:ext cx="7316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CF9A8931-A486-3C49-8EB4-B129FFB55E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Transparent clouds">
  <p:cSld name="Blank - Transparent clouds">
    <p:bg>
      <p:bgPr>
        <a:gradFill>
          <a:gsLst>
            <a:gs pos="0">
              <a:schemeClr val="dk1"/>
            </a:gs>
            <a:gs pos="100000">
              <a:schemeClr val="accent2"/>
            </a:gs>
          </a:gsLst>
          <a:lin ang="5400012" scaled="0"/>
        </a:gradFill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1"/>
            <a:ext cx="12192000" cy="6858011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3"/>
          <p:cNvSpPr txBox="1">
            <a:spLocks noGrp="1"/>
          </p:cNvSpPr>
          <p:nvPr>
            <p:ph type="sldNum" idx="12"/>
          </p:nvPr>
        </p:nvSpPr>
        <p:spPr>
          <a:xfrm>
            <a:off x="5730200" y="6333135"/>
            <a:ext cx="7316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CF9A8931-A486-3C49-8EB4-B129FFB55E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Transparent city">
  <p:cSld name="Blank - Transparent city">
    <p:bg>
      <p:bgPr>
        <a:gradFill>
          <a:gsLst>
            <a:gs pos="0">
              <a:schemeClr val="dk1"/>
            </a:gs>
            <a:gs pos="100000">
              <a:schemeClr val="accent2"/>
            </a:gs>
          </a:gsLst>
          <a:lin ang="5400012" scaled="0"/>
        </a:grad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p14"/>
          <p:cNvPicPr preferRelativeResize="0"/>
          <p:nvPr/>
        </p:nvPicPr>
        <p:blipFill rotWithShape="1">
          <a:blip r:embed="rId2">
            <a:alphaModFix/>
          </a:blip>
          <a:srcRect t="19054"/>
          <a:stretch/>
        </p:blipFill>
        <p:spPr>
          <a:xfrm>
            <a:off x="0" y="4935632"/>
            <a:ext cx="12192000" cy="1922367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4"/>
          <p:cNvSpPr txBox="1">
            <a:spLocks noGrp="1"/>
          </p:cNvSpPr>
          <p:nvPr>
            <p:ph type="sldNum" idx="12"/>
          </p:nvPr>
        </p:nvSpPr>
        <p:spPr>
          <a:xfrm>
            <a:off x="5730200" y="6333135"/>
            <a:ext cx="7316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CF9A8931-A486-3C49-8EB4-B129FFB55E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1_title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914400" y="630810"/>
            <a:ext cx="10363200" cy="3789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457200" algn="l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None/>
              <a:defRPr sz="7200" b="1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457200" algn="l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None/>
              <a:defRPr sz="7200" b="1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457200" algn="l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None/>
              <a:defRPr sz="7200" b="1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457200" algn="l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None/>
              <a:defRPr sz="7200" b="1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457200" algn="l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None/>
              <a:defRPr sz="7200" b="1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indent="457200" algn="l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None/>
              <a:defRPr sz="7200" b="1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indent="457200" algn="l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None/>
              <a:defRPr sz="7200" b="1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indent="457200" algn="l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None/>
              <a:defRPr sz="7200" b="1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indent="457200" algn="l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None/>
              <a:defRPr sz="7200" b="1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914400" y="5195895"/>
            <a:ext cx="10363200" cy="614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indent="1905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1905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1905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1905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1905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indent="1905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indent="1905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indent="1905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indent="1905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/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en-US"/>
              <a:t>Click to edit Master text styles</a:t>
            </a:r>
          </a:p>
          <a:p>
            <a:pPr lvl="1" rtl="0"/>
            <a:r>
              <a:rPr lang="en-US"/>
              <a:t>Second level</a:t>
            </a:r>
          </a:p>
          <a:p>
            <a:pPr lvl="2" rtl="0"/>
            <a:r>
              <a:rPr lang="en-US"/>
              <a:t>Third level</a:t>
            </a:r>
          </a:p>
          <a:p>
            <a:pPr lvl="3" rtl="0"/>
            <a:r>
              <a:rPr lang="en-US"/>
              <a:t>Fourth level</a:t>
            </a:r>
          </a:p>
          <a:p>
            <a:pPr lvl="4" rtl="0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CF9A8931-A486-3C49-8EB4-B129FFB55E0D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rtlCol="0"/>
          <a:lstStyle/>
          <a:p>
            <a:fld id="{99FAD0B7-158A-0041-9C5C-CE10B8C00225}" type="datetimeFigureOut">
              <a:rPr lang="en-US" smtClean="0"/>
              <a:t>12/14/21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225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ctrTitle"/>
          </p:nvPr>
        </p:nvSpPr>
        <p:spPr>
          <a:xfrm>
            <a:off x="914400" y="2063849"/>
            <a:ext cx="10363200" cy="1369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subTitle" idx="1"/>
          </p:nvPr>
        </p:nvSpPr>
        <p:spPr>
          <a:xfrm>
            <a:off x="914400" y="3562552"/>
            <a:ext cx="10363200" cy="418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bg>
      <p:bgPr>
        <a:gradFill>
          <a:gsLst>
            <a:gs pos="0">
              <a:schemeClr val="dk1"/>
            </a:gs>
            <a:gs pos="100000">
              <a:schemeClr val="accent1"/>
            </a:gs>
          </a:gsLst>
          <a:lin ang="5400012" scaled="0"/>
        </a:gra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15;p4"/>
          <p:cNvPicPr preferRelativeResize="0"/>
          <p:nvPr/>
        </p:nvPicPr>
        <p:blipFill>
          <a:blip r:embed="rId2">
            <a:alphaModFix amt="70000"/>
          </a:blip>
          <a:stretch>
            <a:fillRect/>
          </a:stretch>
        </p:blipFill>
        <p:spPr>
          <a:xfrm>
            <a:off x="0" y="1"/>
            <a:ext cx="12192000" cy="68580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4"/>
          <p:cNvPicPr preferRelativeResize="0"/>
          <p:nvPr/>
        </p:nvPicPr>
        <p:blipFill rotWithShape="1">
          <a:blip r:embed="rId3">
            <a:alphaModFix/>
          </a:blip>
          <a:srcRect t="19054"/>
          <a:stretch/>
        </p:blipFill>
        <p:spPr>
          <a:xfrm>
            <a:off x="0" y="4935632"/>
            <a:ext cx="12192000" cy="1922367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4"/>
          <p:cNvSpPr txBox="1">
            <a:spLocks noGrp="1"/>
          </p:cNvSpPr>
          <p:nvPr>
            <p:ph type="body" idx="1"/>
          </p:nvPr>
        </p:nvSpPr>
        <p:spPr>
          <a:xfrm>
            <a:off x="1721467" y="0"/>
            <a:ext cx="8749200" cy="5485200"/>
          </a:xfrm>
          <a:prstGeom prst="rect">
            <a:avLst/>
          </a:prstGeom>
          <a:effectLst>
            <a:outerShdw blurRad="57150" dist="19050" dir="5400000" algn="bl" rotWithShape="0">
              <a:schemeClr val="dk1">
                <a:alpha val="20000"/>
              </a:scheme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419100" algn="ctr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Open Sans SemiBold"/>
              <a:buChar char="⬩"/>
              <a:defRPr sz="3000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L="914400" lvl="1" indent="-4191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Open Sans SemiBold"/>
              <a:buChar char="◇"/>
              <a:defRPr sz="3000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marL="1371600" lvl="2" indent="-4191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Open Sans SemiBold"/>
              <a:buChar char="■"/>
              <a:defRPr sz="3000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marL="1828800" lvl="3" indent="-4191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Open Sans SemiBold"/>
              <a:buChar char="●"/>
              <a:defRPr sz="3000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marL="2286000" lvl="4" indent="-4191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Open Sans SemiBold"/>
              <a:buChar char="○"/>
              <a:defRPr sz="3000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marL="2743200" lvl="5" indent="-4191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Open Sans SemiBold"/>
              <a:buChar char="■"/>
              <a:defRPr sz="3000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6pPr>
            <a:lvl7pPr marL="3200400" lvl="6" indent="-4191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Open Sans SemiBold"/>
              <a:buChar char="●"/>
              <a:defRPr sz="3000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7pPr>
            <a:lvl8pPr marL="3657600" lvl="7" indent="-4191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Open Sans SemiBold"/>
              <a:buChar char="○"/>
              <a:defRPr sz="3000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8pPr>
            <a:lvl9pPr marL="4114800" lvl="8" indent="-4191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Open Sans SemiBold"/>
              <a:buChar char="■"/>
              <a:defRPr sz="3000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Google Shape;18;p4"/>
          <p:cNvSpPr txBox="1">
            <a:spLocks noGrp="1"/>
          </p:cNvSpPr>
          <p:nvPr>
            <p:ph type="sldNum" idx="12"/>
          </p:nvPr>
        </p:nvSpPr>
        <p:spPr>
          <a:xfrm>
            <a:off x="5730200" y="6333135"/>
            <a:ext cx="7316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CF9A8931-A486-3C49-8EB4-B129FFB55E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5"/>
          <p:cNvSpPr/>
          <p:nvPr/>
        </p:nvSpPr>
        <p:spPr>
          <a:xfrm>
            <a:off x="-10900" y="-10900"/>
            <a:ext cx="12192000" cy="1611200"/>
          </a:xfrm>
          <a:prstGeom prst="rect">
            <a:avLst/>
          </a:prstGeom>
          <a:gradFill>
            <a:gsLst>
              <a:gs pos="0">
                <a:srgbClr val="1A80F9">
                  <a:alpha val="49411"/>
                </a:srgbClr>
              </a:gs>
              <a:gs pos="100000">
                <a:srgbClr val="1A80F9">
                  <a:alpha val="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21" name="Google Shape;21;p5"/>
          <p:cNvSpPr/>
          <p:nvPr/>
        </p:nvSpPr>
        <p:spPr>
          <a:xfrm>
            <a:off x="599233" y="1220933"/>
            <a:ext cx="10993600" cy="4416000"/>
          </a:xfrm>
          <a:prstGeom prst="roundRect">
            <a:avLst>
              <a:gd name="adj" fmla="val 1132"/>
            </a:avLst>
          </a:prstGeom>
          <a:solidFill>
            <a:srgbClr val="FFFFFF"/>
          </a:solidFill>
          <a:ln>
            <a:noFill/>
          </a:ln>
          <a:effectLst>
            <a:outerShdw blurRad="214313" dist="7620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pic>
        <p:nvPicPr>
          <p:cNvPr id="22" name="Google Shape;22;p5"/>
          <p:cNvPicPr preferRelativeResize="0"/>
          <p:nvPr/>
        </p:nvPicPr>
        <p:blipFill rotWithShape="1">
          <a:blip r:embed="rId2">
            <a:alphaModFix/>
          </a:blip>
          <a:srcRect t="19054"/>
          <a:stretch/>
        </p:blipFill>
        <p:spPr>
          <a:xfrm>
            <a:off x="0" y="4935632"/>
            <a:ext cx="12192000" cy="1922367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5"/>
          <p:cNvSpPr txBox="1">
            <a:spLocks noGrp="1"/>
          </p:cNvSpPr>
          <p:nvPr>
            <p:ph type="title"/>
          </p:nvPr>
        </p:nvSpPr>
        <p:spPr>
          <a:xfrm>
            <a:off x="731600" y="472949"/>
            <a:ext cx="10728800" cy="654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1"/>
          </p:nvPr>
        </p:nvSpPr>
        <p:spPr>
          <a:xfrm>
            <a:off x="1187600" y="1600200"/>
            <a:ext cx="9816800" cy="3547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spcBef>
                <a:spcPts val="600"/>
              </a:spcBef>
              <a:spcAft>
                <a:spcPts val="0"/>
              </a:spcAft>
              <a:buSzPts val="2000"/>
              <a:buChar char="⬩"/>
              <a:defRPr/>
            </a:lvl1pPr>
            <a:lvl2pPr marL="914400" lvl="1" indent="-355600" rtl="0">
              <a:spcBef>
                <a:spcPts val="0"/>
              </a:spcBef>
              <a:spcAft>
                <a:spcPts val="0"/>
              </a:spcAft>
              <a:buSzPts val="2000"/>
              <a:buChar char="◇"/>
              <a:defRPr/>
            </a:lvl2pPr>
            <a:lvl3pPr marL="1371600" lvl="2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3pPr>
            <a:lvl4pPr marL="1828800" lvl="3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4pPr>
            <a:lvl5pPr marL="2286000" lvl="4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5pPr>
            <a:lvl6pPr marL="2743200" lvl="5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6pPr>
            <a:lvl7pPr marL="3200400" lvl="6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7pPr>
            <a:lvl8pPr marL="3657600" lvl="7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8pPr>
            <a:lvl9pPr marL="4114800" lvl="8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Google Shape;25;p5"/>
          <p:cNvSpPr txBox="1">
            <a:spLocks noGrp="1"/>
          </p:cNvSpPr>
          <p:nvPr>
            <p:ph type="sldNum" idx="12"/>
          </p:nvPr>
        </p:nvSpPr>
        <p:spPr>
          <a:xfrm>
            <a:off x="5730200" y="6333135"/>
            <a:ext cx="7316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CF9A8931-A486-3C49-8EB4-B129FFB55E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 + Image">
  <p:cSld name="Title + 1 column + Image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/>
          <p:nvPr/>
        </p:nvSpPr>
        <p:spPr>
          <a:xfrm>
            <a:off x="599233" y="593067"/>
            <a:ext cx="10993600" cy="5665600"/>
          </a:xfrm>
          <a:prstGeom prst="roundRect">
            <a:avLst>
              <a:gd name="adj" fmla="val 1132"/>
            </a:avLst>
          </a:prstGeom>
          <a:solidFill>
            <a:srgbClr val="FFFFFF"/>
          </a:solidFill>
          <a:ln>
            <a:noFill/>
          </a:ln>
          <a:effectLst>
            <a:outerShdw blurRad="214313" dist="7620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1187600" y="1184133"/>
            <a:ext cx="4902800" cy="654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1187600" y="2108200"/>
            <a:ext cx="4902800" cy="354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spcBef>
                <a:spcPts val="600"/>
              </a:spcBef>
              <a:spcAft>
                <a:spcPts val="0"/>
              </a:spcAft>
              <a:buSzPts val="2000"/>
              <a:buChar char="⬩"/>
              <a:defRPr/>
            </a:lvl1pPr>
            <a:lvl2pPr marL="914400" lvl="1" indent="-355600" rtl="0">
              <a:spcBef>
                <a:spcPts val="0"/>
              </a:spcBef>
              <a:spcAft>
                <a:spcPts val="0"/>
              </a:spcAft>
              <a:buSzPts val="2000"/>
              <a:buChar char="◇"/>
              <a:defRPr/>
            </a:lvl2pPr>
            <a:lvl3pPr marL="1371600" lvl="2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3pPr>
            <a:lvl4pPr marL="1828800" lvl="3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4pPr>
            <a:lvl5pPr marL="2286000" lvl="4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5pPr>
            <a:lvl6pPr marL="2743200" lvl="5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6pPr>
            <a:lvl7pPr marL="3200400" lvl="6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7pPr>
            <a:lvl8pPr marL="3657600" lvl="7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8pPr>
            <a:lvl9pPr marL="4114800" lvl="8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Google Shape;30;p6"/>
          <p:cNvSpPr txBox="1">
            <a:spLocks noGrp="1"/>
          </p:cNvSpPr>
          <p:nvPr>
            <p:ph type="sldNum" idx="12"/>
          </p:nvPr>
        </p:nvSpPr>
        <p:spPr>
          <a:xfrm>
            <a:off x="5730200" y="6333135"/>
            <a:ext cx="7316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CF9A8931-A486-3C49-8EB4-B129FFB55E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/>
          <p:nvPr/>
        </p:nvSpPr>
        <p:spPr>
          <a:xfrm>
            <a:off x="-10900" y="-10900"/>
            <a:ext cx="12192000" cy="1611200"/>
          </a:xfrm>
          <a:prstGeom prst="rect">
            <a:avLst/>
          </a:prstGeom>
          <a:gradFill>
            <a:gsLst>
              <a:gs pos="0">
                <a:srgbClr val="1A80F9">
                  <a:alpha val="49411"/>
                </a:srgbClr>
              </a:gs>
              <a:gs pos="100000">
                <a:srgbClr val="1A80F9">
                  <a:alpha val="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33" name="Google Shape;33;p7"/>
          <p:cNvSpPr/>
          <p:nvPr/>
        </p:nvSpPr>
        <p:spPr>
          <a:xfrm>
            <a:off x="599233" y="1220933"/>
            <a:ext cx="10993600" cy="4416000"/>
          </a:xfrm>
          <a:prstGeom prst="roundRect">
            <a:avLst>
              <a:gd name="adj" fmla="val 1132"/>
            </a:avLst>
          </a:prstGeom>
          <a:solidFill>
            <a:srgbClr val="FFFFFF"/>
          </a:solidFill>
          <a:ln>
            <a:noFill/>
          </a:ln>
          <a:effectLst>
            <a:outerShdw blurRad="214313" dist="7620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pic>
        <p:nvPicPr>
          <p:cNvPr id="34" name="Google Shape;34;p7"/>
          <p:cNvPicPr preferRelativeResize="0"/>
          <p:nvPr/>
        </p:nvPicPr>
        <p:blipFill rotWithShape="1">
          <a:blip r:embed="rId2">
            <a:alphaModFix/>
          </a:blip>
          <a:srcRect t="19054"/>
          <a:stretch/>
        </p:blipFill>
        <p:spPr>
          <a:xfrm>
            <a:off x="0" y="4935632"/>
            <a:ext cx="12192000" cy="1922367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7"/>
          <p:cNvSpPr txBox="1">
            <a:spLocks noGrp="1"/>
          </p:cNvSpPr>
          <p:nvPr>
            <p:ph type="title"/>
          </p:nvPr>
        </p:nvSpPr>
        <p:spPr>
          <a:xfrm>
            <a:off x="731600" y="472949"/>
            <a:ext cx="10728800" cy="654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1"/>
          </p:nvPr>
        </p:nvSpPr>
        <p:spPr>
          <a:xfrm>
            <a:off x="1187600" y="1600200"/>
            <a:ext cx="4669600" cy="3645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⬩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◇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Google Shape;37;p7"/>
          <p:cNvSpPr txBox="1">
            <a:spLocks noGrp="1"/>
          </p:cNvSpPr>
          <p:nvPr>
            <p:ph type="body" idx="2"/>
          </p:nvPr>
        </p:nvSpPr>
        <p:spPr>
          <a:xfrm>
            <a:off x="6334667" y="1600200"/>
            <a:ext cx="4669600" cy="3645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⬩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◇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Google Shape;38;p7"/>
          <p:cNvSpPr txBox="1">
            <a:spLocks noGrp="1"/>
          </p:cNvSpPr>
          <p:nvPr>
            <p:ph type="sldNum" idx="12"/>
          </p:nvPr>
        </p:nvSpPr>
        <p:spPr>
          <a:xfrm>
            <a:off x="5730200" y="6333135"/>
            <a:ext cx="7316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CF9A8931-A486-3C49-8EB4-B129FFB55E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8"/>
          <p:cNvSpPr/>
          <p:nvPr/>
        </p:nvSpPr>
        <p:spPr>
          <a:xfrm>
            <a:off x="-10900" y="-10900"/>
            <a:ext cx="12192000" cy="1611200"/>
          </a:xfrm>
          <a:prstGeom prst="rect">
            <a:avLst/>
          </a:prstGeom>
          <a:gradFill>
            <a:gsLst>
              <a:gs pos="0">
                <a:srgbClr val="1A80F9">
                  <a:alpha val="49411"/>
                </a:srgbClr>
              </a:gs>
              <a:gs pos="100000">
                <a:srgbClr val="1A80F9">
                  <a:alpha val="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41" name="Google Shape;41;p8"/>
          <p:cNvSpPr/>
          <p:nvPr/>
        </p:nvSpPr>
        <p:spPr>
          <a:xfrm>
            <a:off x="599233" y="1220933"/>
            <a:ext cx="10993600" cy="4416000"/>
          </a:xfrm>
          <a:prstGeom prst="roundRect">
            <a:avLst>
              <a:gd name="adj" fmla="val 1132"/>
            </a:avLst>
          </a:prstGeom>
          <a:solidFill>
            <a:srgbClr val="FFFFFF"/>
          </a:solidFill>
          <a:ln>
            <a:noFill/>
          </a:ln>
          <a:effectLst>
            <a:outerShdw blurRad="214313" dist="7620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pic>
        <p:nvPicPr>
          <p:cNvPr id="42" name="Google Shape;42;p8"/>
          <p:cNvPicPr preferRelativeResize="0"/>
          <p:nvPr/>
        </p:nvPicPr>
        <p:blipFill rotWithShape="1">
          <a:blip r:embed="rId2">
            <a:alphaModFix/>
          </a:blip>
          <a:srcRect t="19054"/>
          <a:stretch/>
        </p:blipFill>
        <p:spPr>
          <a:xfrm>
            <a:off x="0" y="4935632"/>
            <a:ext cx="12192000" cy="1922367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Google Shape;43;p8"/>
          <p:cNvSpPr txBox="1">
            <a:spLocks noGrp="1"/>
          </p:cNvSpPr>
          <p:nvPr>
            <p:ph type="title"/>
          </p:nvPr>
        </p:nvSpPr>
        <p:spPr>
          <a:xfrm>
            <a:off x="731600" y="472949"/>
            <a:ext cx="10728800" cy="654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body" idx="1"/>
          </p:nvPr>
        </p:nvSpPr>
        <p:spPr>
          <a:xfrm>
            <a:off x="1187600" y="1600200"/>
            <a:ext cx="3066000" cy="3656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⬩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◇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" name="Google Shape;45;p8"/>
          <p:cNvSpPr txBox="1">
            <a:spLocks noGrp="1"/>
          </p:cNvSpPr>
          <p:nvPr>
            <p:ph type="body" idx="2"/>
          </p:nvPr>
        </p:nvSpPr>
        <p:spPr>
          <a:xfrm>
            <a:off x="4520033" y="1600200"/>
            <a:ext cx="3066000" cy="3656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⬩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◇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Google Shape;46;p8"/>
          <p:cNvSpPr txBox="1">
            <a:spLocks noGrp="1"/>
          </p:cNvSpPr>
          <p:nvPr>
            <p:ph type="body" idx="3"/>
          </p:nvPr>
        </p:nvSpPr>
        <p:spPr>
          <a:xfrm>
            <a:off x="7852465" y="1600200"/>
            <a:ext cx="3066000" cy="3656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⬩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◇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7" name="Google Shape;47;p8"/>
          <p:cNvSpPr txBox="1">
            <a:spLocks noGrp="1"/>
          </p:cNvSpPr>
          <p:nvPr>
            <p:ph type="sldNum" idx="12"/>
          </p:nvPr>
        </p:nvSpPr>
        <p:spPr>
          <a:xfrm>
            <a:off x="5730200" y="6333135"/>
            <a:ext cx="7316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CF9A8931-A486-3C49-8EB4-B129FFB55E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/>
          <p:nvPr/>
        </p:nvSpPr>
        <p:spPr>
          <a:xfrm>
            <a:off x="-10900" y="-10900"/>
            <a:ext cx="12192000" cy="1611200"/>
          </a:xfrm>
          <a:prstGeom prst="rect">
            <a:avLst/>
          </a:prstGeom>
          <a:gradFill>
            <a:gsLst>
              <a:gs pos="0">
                <a:srgbClr val="1A80F9">
                  <a:alpha val="49411"/>
                </a:srgbClr>
              </a:gs>
              <a:gs pos="100000">
                <a:srgbClr val="1A80F9">
                  <a:alpha val="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50" name="Google Shape;50;p9"/>
          <p:cNvSpPr/>
          <p:nvPr/>
        </p:nvSpPr>
        <p:spPr>
          <a:xfrm>
            <a:off x="599233" y="1220933"/>
            <a:ext cx="10993600" cy="4416000"/>
          </a:xfrm>
          <a:prstGeom prst="roundRect">
            <a:avLst>
              <a:gd name="adj" fmla="val 1132"/>
            </a:avLst>
          </a:prstGeom>
          <a:solidFill>
            <a:srgbClr val="FFFFFF"/>
          </a:solidFill>
          <a:ln>
            <a:noFill/>
          </a:ln>
          <a:effectLst>
            <a:outerShdw blurRad="214313" dist="7620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pic>
        <p:nvPicPr>
          <p:cNvPr id="51" name="Google Shape;51;p9"/>
          <p:cNvPicPr preferRelativeResize="0"/>
          <p:nvPr/>
        </p:nvPicPr>
        <p:blipFill rotWithShape="1">
          <a:blip r:embed="rId2">
            <a:alphaModFix/>
          </a:blip>
          <a:srcRect t="19054"/>
          <a:stretch/>
        </p:blipFill>
        <p:spPr>
          <a:xfrm>
            <a:off x="0" y="4935632"/>
            <a:ext cx="12192000" cy="1922367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9"/>
          <p:cNvSpPr txBox="1">
            <a:spLocks noGrp="1"/>
          </p:cNvSpPr>
          <p:nvPr>
            <p:ph type="title"/>
          </p:nvPr>
        </p:nvSpPr>
        <p:spPr>
          <a:xfrm>
            <a:off x="731600" y="472949"/>
            <a:ext cx="10728800" cy="654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5730200" y="6333135"/>
            <a:ext cx="7316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CF9A8931-A486-3C49-8EB4-B129FFB55E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/>
          <p:nvPr/>
        </p:nvSpPr>
        <p:spPr>
          <a:xfrm>
            <a:off x="599233" y="560433"/>
            <a:ext cx="10993600" cy="5737200"/>
          </a:xfrm>
          <a:prstGeom prst="roundRect">
            <a:avLst>
              <a:gd name="adj" fmla="val 1132"/>
            </a:avLst>
          </a:prstGeom>
          <a:solidFill>
            <a:srgbClr val="FFFFFF"/>
          </a:solidFill>
          <a:ln>
            <a:noFill/>
          </a:ln>
          <a:effectLst>
            <a:outerShdw blurRad="214313" dist="7620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904333" y="5703067"/>
            <a:ext cx="10383200" cy="594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7" name="Google Shape;57;p10"/>
          <p:cNvSpPr txBox="1">
            <a:spLocks noGrp="1"/>
          </p:cNvSpPr>
          <p:nvPr>
            <p:ph type="sldNum" idx="12"/>
          </p:nvPr>
        </p:nvSpPr>
        <p:spPr>
          <a:xfrm>
            <a:off x="5730200" y="6333135"/>
            <a:ext cx="7316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CF9A8931-A486-3C49-8EB4-B129FFB55E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7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31600" y="472949"/>
            <a:ext cx="10728800" cy="654400"/>
          </a:xfrm>
          <a:prstGeom prst="rect">
            <a:avLst/>
          </a:prstGeom>
          <a:noFill/>
          <a:ln>
            <a:noFill/>
          </a:ln>
          <a:effectLst>
            <a:outerShdw blurRad="28575" dist="19050" dir="5400000" algn="bl" rotWithShape="0">
              <a:schemeClr val="dk1">
                <a:alpha val="10000"/>
              </a:schemeClr>
            </a:outerShdw>
          </a:effectLst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Lexend Deca"/>
              <a:buNone/>
              <a:defRPr sz="2000" b="1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lvl="1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Lexend Deca"/>
              <a:buNone/>
              <a:defRPr sz="2000" b="1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lvl="2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Lexend Deca"/>
              <a:buNone/>
              <a:defRPr sz="2000" b="1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lvl="3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Lexend Deca"/>
              <a:buNone/>
              <a:defRPr sz="2000" b="1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lvl="4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Lexend Deca"/>
              <a:buNone/>
              <a:defRPr sz="2000" b="1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lvl="5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Lexend Deca"/>
              <a:buNone/>
              <a:defRPr sz="2000" b="1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lvl="6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Lexend Deca"/>
              <a:buNone/>
              <a:defRPr sz="2000" b="1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lvl="7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Lexend Deca"/>
              <a:buNone/>
              <a:defRPr sz="2000" b="1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lvl="8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Lexend Deca"/>
              <a:buNone/>
              <a:defRPr sz="2000" b="1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187600" y="1600200"/>
            <a:ext cx="9816800" cy="354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Open Sans Light"/>
              <a:buChar char="⬩"/>
              <a:defRPr sz="20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lvl="1" indent="-355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Open Sans Light"/>
              <a:buChar char="◇"/>
              <a:defRPr sz="20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1371600" lvl="2" indent="-355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Open Sans Light"/>
              <a:buChar char="■"/>
              <a:defRPr sz="20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800" lvl="3" indent="-355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Open Sans Light"/>
              <a:buChar char="●"/>
              <a:defRPr sz="20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6000" lvl="4" indent="-355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Open Sans Light"/>
              <a:buChar char="○"/>
              <a:defRPr sz="20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3200" lvl="5" indent="-355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Open Sans Light"/>
              <a:buChar char="■"/>
              <a:defRPr sz="20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3200400" lvl="6" indent="-355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Open Sans Light"/>
              <a:buChar char="●"/>
              <a:defRPr sz="20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3657600" lvl="7" indent="-355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Open Sans Light"/>
              <a:buChar char="○"/>
              <a:defRPr sz="20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4114800" lvl="8" indent="-355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Open Sans Light"/>
              <a:buChar char="■"/>
              <a:defRPr sz="20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5730200" y="6333135"/>
            <a:ext cx="731600" cy="5248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buNone/>
              <a:defRPr sz="130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lvl="1" algn="ctr" rtl="0">
              <a:buNone/>
              <a:defRPr sz="130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lvl="2" algn="ctr" rtl="0">
              <a:buNone/>
              <a:defRPr sz="130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lvl="3" algn="ctr" rtl="0">
              <a:buNone/>
              <a:defRPr sz="130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lvl="4" algn="ctr" rtl="0">
              <a:buNone/>
              <a:defRPr sz="130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lvl="5" algn="ctr" rtl="0">
              <a:buNone/>
              <a:defRPr sz="130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lvl="6" algn="ctr" rtl="0">
              <a:buNone/>
              <a:defRPr sz="130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lvl="7" algn="ctr" rtl="0">
              <a:buNone/>
              <a:defRPr sz="130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lvl="8" algn="ctr" rtl="0">
              <a:buNone/>
              <a:defRPr sz="130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fld id="{CF9A8931-A486-3C49-8EB4-B129FFB55E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38914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  <p:sldLayoutId id="2147483704" r:id="rId13"/>
    <p:sldLayoutId id="2147483705" r:id="rId14"/>
    <p:sldLayoutId id="2147483706" r:id="rId15"/>
  </p:sldLayoutIdLst>
  <p:transition>
    <p:fade thruBlk="1"/>
  </p:transition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ourworldindata.org/income-inequality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Box 2"/>
          <p:cNvSpPr txBox="1">
            <a:spLocks noChangeArrowheads="1"/>
          </p:cNvSpPr>
          <p:nvPr/>
        </p:nvSpPr>
        <p:spPr bwMode="auto">
          <a:xfrm>
            <a:off x="286215" y="472947"/>
            <a:ext cx="11619570" cy="6063198"/>
          </a:xfrm>
          <a:prstGeom prst="rect">
            <a:avLst/>
          </a:prstGeom>
          <a:ln>
            <a:solidFill>
              <a:schemeClr val="tx1"/>
            </a:solidFill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x-none" sz="2000" dirty="0"/>
              <a:t>		</a:t>
            </a:r>
            <a:r>
              <a:rPr lang="en-US" altLang="x-none" sz="2000" dirty="0">
                <a:latin typeface="American Typewriter" charset="0"/>
                <a:ea typeface="American Typewriter" charset="0"/>
                <a:cs typeface="American Typewriter" charset="0"/>
              </a:rPr>
              <a:t>I include this on slides where I would like my students to write </a:t>
            </a:r>
          </a:p>
          <a:p>
            <a:r>
              <a:rPr lang="en-US" altLang="x-none" sz="2000" dirty="0">
                <a:latin typeface="American Typewriter" charset="0"/>
                <a:ea typeface="American Typewriter" charset="0"/>
                <a:cs typeface="American Typewriter" charset="0"/>
              </a:rPr>
              <a:t>		down the information into their notes. Use this at your discretion. </a:t>
            </a:r>
          </a:p>
          <a:p>
            <a:endParaRPr lang="en-US" altLang="x-none" sz="2000" dirty="0">
              <a:latin typeface="American Typewriter" charset="0"/>
              <a:ea typeface="American Typewriter" charset="0"/>
              <a:cs typeface="American Typewriter" charset="0"/>
            </a:endParaRPr>
          </a:p>
          <a:p>
            <a:endParaRPr lang="en-US" altLang="x-none" sz="2000" dirty="0">
              <a:latin typeface="American Typewriter" charset="0"/>
              <a:ea typeface="American Typewriter" charset="0"/>
              <a:cs typeface="American Typewriter" charset="0"/>
            </a:endParaRPr>
          </a:p>
          <a:p>
            <a:r>
              <a:rPr lang="en-US" altLang="x-none" sz="2400" b="1" dirty="0">
                <a:solidFill>
                  <a:srgbClr val="00B0F0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Class/paired/individual task		</a:t>
            </a:r>
            <a:r>
              <a:rPr lang="en-US" altLang="x-none" sz="2000" dirty="0">
                <a:latin typeface="American Typewriter" charset="0"/>
                <a:ea typeface="American Typewriter" charset="0"/>
                <a:cs typeface="American Typewriter" charset="0"/>
              </a:rPr>
              <a:t>Tasks for students are denoted in blue. </a:t>
            </a:r>
          </a:p>
          <a:p>
            <a:endParaRPr lang="en-US" altLang="x-none" sz="2400" dirty="0">
              <a:latin typeface="American Typewriter" charset="0"/>
              <a:ea typeface="American Typewriter" charset="0"/>
              <a:cs typeface="American Typewriter" charset="0"/>
            </a:endParaRPr>
          </a:p>
          <a:p>
            <a:r>
              <a:rPr lang="en-US" altLang="x-none" sz="2400" b="1" dirty="0">
                <a:solidFill>
                  <a:srgbClr val="00B050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Class Brainstorm</a:t>
            </a:r>
            <a:r>
              <a:rPr lang="en-US" altLang="x-none" sz="2400" dirty="0">
                <a:latin typeface="American Typewriter" charset="0"/>
                <a:ea typeface="American Typewriter" charset="0"/>
                <a:cs typeface="American Typewriter" charset="0"/>
              </a:rPr>
              <a:t>				</a:t>
            </a:r>
            <a:r>
              <a:rPr lang="en-US" altLang="x-none" sz="2000" dirty="0">
                <a:latin typeface="American Typewriter" charset="0"/>
                <a:ea typeface="American Typewriter" charset="0"/>
                <a:cs typeface="American Typewriter" charset="0"/>
              </a:rPr>
              <a:t>Class discussion tasks are denoted in green</a:t>
            </a:r>
            <a:endParaRPr lang="en-US" altLang="x-none" sz="2000" b="1" dirty="0">
              <a:latin typeface="American Typewriter" charset="0"/>
              <a:ea typeface="American Typewriter" charset="0"/>
              <a:cs typeface="American Typewriter" charset="0"/>
            </a:endParaRPr>
          </a:p>
          <a:p>
            <a:endParaRPr lang="en-US" altLang="x-none" sz="2000" dirty="0">
              <a:latin typeface="American Typewriter" charset="0"/>
              <a:ea typeface="American Typewriter" charset="0"/>
              <a:cs typeface="American Typewriter" charset="0"/>
            </a:endParaRPr>
          </a:p>
          <a:p>
            <a:r>
              <a:rPr lang="en-US" altLang="x-none" sz="2400" b="1" dirty="0">
                <a:solidFill>
                  <a:srgbClr val="7030A0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Personalized information 		</a:t>
            </a:r>
            <a:r>
              <a:rPr lang="en-US" altLang="x-none" sz="2000" dirty="0">
                <a:latin typeface="American Typewriter" charset="0"/>
                <a:ea typeface="American Typewriter" charset="0"/>
                <a:cs typeface="American Typewriter" charset="0"/>
              </a:rPr>
              <a:t>Information that is personal to my 								class/local area are denoted in purple 							and will need amending. </a:t>
            </a:r>
          </a:p>
          <a:p>
            <a:endParaRPr lang="en-US" altLang="x-none" sz="2400" b="1" dirty="0">
              <a:solidFill>
                <a:srgbClr val="7030A0"/>
              </a:solidFill>
              <a:latin typeface="American Typewriter" charset="0"/>
              <a:ea typeface="American Typewriter" charset="0"/>
              <a:cs typeface="American Typewriter" charset="0"/>
            </a:endParaRPr>
          </a:p>
          <a:p>
            <a:r>
              <a:rPr lang="en-US" altLang="x-none" sz="2400" b="1" dirty="0">
                <a:solidFill>
                  <a:srgbClr val="FF0000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Key Words 	</a:t>
            </a:r>
            <a:r>
              <a:rPr lang="en-US" altLang="x-none" sz="2400" b="1" dirty="0">
                <a:solidFill>
                  <a:srgbClr val="7030A0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		</a:t>
            </a:r>
            <a:r>
              <a:rPr lang="en-US" altLang="x-none" sz="2000" dirty="0">
                <a:latin typeface="American Typewriter" charset="0"/>
                <a:ea typeface="American Typewriter" charset="0"/>
                <a:cs typeface="American Typewriter" charset="0"/>
              </a:rPr>
              <a:t>Key words pertinent to the course are denoted in red. </a:t>
            </a:r>
          </a:p>
          <a:p>
            <a:endParaRPr lang="en-US" altLang="x-none" sz="2000" dirty="0">
              <a:latin typeface="American Typewriter" charset="0"/>
              <a:ea typeface="American Typewriter" charset="0"/>
              <a:cs typeface="American Typewriter" charset="0"/>
            </a:endParaRPr>
          </a:p>
          <a:p>
            <a:r>
              <a:rPr lang="en-US" altLang="x-none" sz="2000" dirty="0">
                <a:solidFill>
                  <a:schemeClr val="bg2">
                    <a:lumMod val="75000"/>
                  </a:schemeClr>
                </a:solidFill>
                <a:latin typeface="American Typewriter" charset="0"/>
                <a:ea typeface="American Typewriter" charset="0"/>
                <a:cs typeface="American Typewriter" charset="0"/>
              </a:rPr>
              <a:t>Notes Section</a:t>
            </a:r>
            <a:r>
              <a:rPr lang="en-US" altLang="x-none" sz="2000" dirty="0">
                <a:latin typeface="American Typewriter" charset="0"/>
                <a:ea typeface="American Typewriter" charset="0"/>
                <a:cs typeface="American Typewriter" charset="0"/>
              </a:rPr>
              <a:t>			Under each slide prompts for resource files needed for 					particular tasks, and any other additional information for 					the teacher will be given. </a:t>
            </a:r>
          </a:p>
          <a:p>
            <a:r>
              <a:rPr lang="en-US" altLang="x-none" sz="2400" dirty="0"/>
              <a:t>	</a:t>
            </a:r>
          </a:p>
        </p:txBody>
      </p:sp>
      <p:pic>
        <p:nvPicPr>
          <p:cNvPr id="6" name="Picture 2" descr="C:\Users\tv36426.TVNET\AppData\Local\Microsoft\Windows\INetCache\IE\MDJOD7TD\pencil-311818_640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049907">
            <a:off x="843281" y="780900"/>
            <a:ext cx="1088754" cy="544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3767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741773" y="1009146"/>
            <a:ext cx="10383200" cy="5147813"/>
          </a:xfrm>
        </p:spPr>
        <p:txBody>
          <a:bodyPr>
            <a:noAutofit/>
          </a:bodyPr>
          <a:lstStyle/>
          <a:p>
            <a:pPr algn="l"/>
            <a:r>
              <a:rPr lang="en-US" sz="2400" dirty="0">
                <a:latin typeface="Century Gothic" charset="0"/>
                <a:ea typeface="Century Gothic" charset="0"/>
                <a:cs typeface="Century Gothic" charset="0"/>
              </a:rPr>
              <a:t>The logic for a perfectly equal income (i.e., equal distribution) is 10% of the population would have 10% of the income, 20% or the population would have 20% of the income, and so on. Thus, the Lorenz curve in perfectly equal income is a straight line. </a:t>
            </a:r>
          </a:p>
          <a:p>
            <a:pPr algn="l"/>
            <a:r>
              <a:rPr lang="en-US" sz="2400" dirty="0">
                <a:latin typeface="Century Gothic" charset="0"/>
                <a:ea typeface="Century Gothic" charset="0"/>
                <a:cs typeface="Century Gothic" charset="0"/>
              </a:rPr>
              <a:t>It is more common for incomes to be distributed unevenly through a population. </a:t>
            </a:r>
          </a:p>
          <a:p>
            <a:pPr algn="l"/>
            <a:r>
              <a:rPr lang="en-US" sz="2400" dirty="0">
                <a:latin typeface="Century Gothic" charset="0"/>
                <a:ea typeface="Century Gothic" charset="0"/>
                <a:cs typeface="Century Gothic" charset="0"/>
              </a:rPr>
              <a:t>The more the line curves to the right the more unequal income distribution becomes. </a:t>
            </a:r>
          </a:p>
          <a:p>
            <a:pPr algn="l"/>
            <a:endParaRPr lang="en-US" sz="2400" dirty="0">
              <a:latin typeface="Century Gothic" charset="0"/>
              <a:ea typeface="Century Gothic" charset="0"/>
              <a:cs typeface="Century Gothic" charset="0"/>
            </a:endParaRPr>
          </a:p>
          <a:p>
            <a:pPr algn="l"/>
            <a:r>
              <a:rPr lang="en-US" sz="2800" u="sng" dirty="0">
                <a:solidFill>
                  <a:srgbClr val="00B050"/>
                </a:solidFill>
                <a:latin typeface="Century Gothic" charset="0"/>
                <a:ea typeface="Century Gothic" charset="0"/>
                <a:cs typeface="Century Gothic" charset="0"/>
              </a:rPr>
              <a:t>Discuss: </a:t>
            </a:r>
            <a:r>
              <a:rPr lang="en-US" sz="2800" dirty="0">
                <a:solidFill>
                  <a:srgbClr val="00B050"/>
                </a:solidFill>
                <a:latin typeface="Century Gothic" charset="0"/>
                <a:ea typeface="Century Gothic" charset="0"/>
                <a:cs typeface="Century Gothic" charset="0"/>
              </a:rPr>
              <a:t>The Lorenz curve cannot rise above the line of perfect equality. Why? </a:t>
            </a:r>
          </a:p>
        </p:txBody>
      </p:sp>
    </p:spTree>
    <p:extLst>
      <p:ext uri="{BB962C8B-B14F-4D97-AF65-F5344CB8AC3E}">
        <p14:creationId xmlns:p14="http://schemas.microsoft.com/office/powerpoint/2010/main" val="2106758659"/>
      </p:ext>
    </p:extLst>
  </p:cSld>
  <p:clrMapOvr>
    <a:masterClrMapping/>
  </p:clrMapOvr>
  <p:transition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810" y="285392"/>
            <a:ext cx="11645380" cy="6376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997340"/>
      </p:ext>
    </p:extLst>
  </p:cSld>
  <p:clrMapOvr>
    <a:masterClrMapping/>
  </p:clrMapOvr>
  <p:transition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7051040" y="1068278"/>
            <a:ext cx="4734560" cy="187812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700" kern="120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0070C0"/>
                </a:solidFill>
                <a:latin typeface="Century Gothic" charset="0"/>
                <a:ea typeface="Century Gothic" charset="0"/>
                <a:cs typeface="Century Gothic" charset="0"/>
              </a:rPr>
              <a:t>Task 1: </a:t>
            </a:r>
            <a:r>
              <a:rPr lang="en-US" sz="2800" dirty="0">
                <a:solidFill>
                  <a:srgbClr val="0070C0"/>
                </a:solidFill>
                <a:latin typeface="Century Gothic" charset="0"/>
                <a:ea typeface="Century Gothic" charset="0"/>
                <a:cs typeface="Century Gothic" charset="0"/>
              </a:rPr>
              <a:t>Graph the data in Table 1 and Table 2 to build a Lorenz Curve for each dataset.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7051040" y="4145280"/>
            <a:ext cx="4734560" cy="1564640"/>
          </a:xfrm>
          <a:solidFill>
            <a:schemeClr val="bg1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2800" dirty="0">
                <a:solidFill>
                  <a:srgbClr val="00B050"/>
                </a:solidFill>
                <a:latin typeface="Century Gothic" charset="0"/>
                <a:ea typeface="Century Gothic" charset="0"/>
                <a:cs typeface="Century Gothic" charset="0"/>
              </a:rPr>
              <a:t>Question: </a:t>
            </a:r>
            <a:r>
              <a:rPr lang="en-US" sz="2800" b="0" dirty="0">
                <a:solidFill>
                  <a:srgbClr val="00B050"/>
                </a:solidFill>
                <a:latin typeface="Century Gothic" charset="0"/>
                <a:ea typeface="Century Gothic" charset="0"/>
                <a:cs typeface="Century Gothic" charset="0"/>
              </a:rPr>
              <a:t>Do you need to do anything with this data before you plot it? 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5C6F4FAA-5930-DB46-B7FB-10E6620211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530686"/>
              </p:ext>
            </p:extLst>
          </p:nvPr>
        </p:nvGraphicFramePr>
        <p:xfrm>
          <a:off x="518477" y="726440"/>
          <a:ext cx="6136324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68162">
                  <a:extLst>
                    <a:ext uri="{9D8B030D-6E8A-4147-A177-3AD203B41FA5}">
                      <a16:colId xmlns:a16="http://schemas.microsoft.com/office/drawing/2014/main" val="1347073492"/>
                    </a:ext>
                  </a:extLst>
                </a:gridCol>
                <a:gridCol w="3068162">
                  <a:extLst>
                    <a:ext uri="{9D8B030D-6E8A-4147-A177-3AD203B41FA5}">
                      <a16:colId xmlns:a16="http://schemas.microsoft.com/office/drawing/2014/main" val="290283824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Table 1. Distribution of wealth in Canada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5391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Percentage of households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Percentage of Income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02985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5.7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80694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11.8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06460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17.7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40777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24.6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95663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40.2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1307527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13CC27DD-E9A8-7248-89DD-84F9ACDE07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3383366"/>
              </p:ext>
            </p:extLst>
          </p:nvPr>
        </p:nvGraphicFramePr>
        <p:xfrm>
          <a:off x="518477" y="3664158"/>
          <a:ext cx="6136324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68162">
                  <a:extLst>
                    <a:ext uri="{9D8B030D-6E8A-4147-A177-3AD203B41FA5}">
                      <a16:colId xmlns:a16="http://schemas.microsoft.com/office/drawing/2014/main" val="1347073492"/>
                    </a:ext>
                  </a:extLst>
                </a:gridCol>
                <a:gridCol w="3068162">
                  <a:extLst>
                    <a:ext uri="{9D8B030D-6E8A-4147-A177-3AD203B41FA5}">
                      <a16:colId xmlns:a16="http://schemas.microsoft.com/office/drawing/2014/main" val="290283824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Table .2 Distribution of wealth in the world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5391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Percentage of households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Percentage of Income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02985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1.4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80694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1.9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06460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2.3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40777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11.7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95663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82.7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13075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1240762"/>
      </p:ext>
    </p:extLst>
  </p:cSld>
  <p:clrMapOvr>
    <a:masterClrMapping/>
  </p:clrMapOvr>
  <p:transition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8006080" y="304800"/>
            <a:ext cx="3779520" cy="21945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700" kern="120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0070C0"/>
                </a:solidFill>
                <a:latin typeface="Century Gothic" charset="0"/>
                <a:ea typeface="Century Gothic" charset="0"/>
                <a:cs typeface="Century Gothic" charset="0"/>
              </a:rPr>
              <a:t>Task 1: </a:t>
            </a:r>
            <a:r>
              <a:rPr lang="en-US" sz="2800" dirty="0">
                <a:solidFill>
                  <a:srgbClr val="0070C0"/>
                </a:solidFill>
                <a:latin typeface="Century Gothic" charset="0"/>
                <a:ea typeface="Century Gothic" charset="0"/>
                <a:cs typeface="Century Gothic" charset="0"/>
              </a:rPr>
              <a:t>Graph the data in Table 1 and Table 2 to build a Lorenz Curve for each dataset.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8006080" y="3942080"/>
            <a:ext cx="3779520" cy="17068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Lexend Deca"/>
              <a:buNone/>
              <a:defRPr sz="2000" b="1" i="0" u="none" strike="noStrike" cap="none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marR="0" lvl="1" algn="ctr" rtl="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Lexend Deca"/>
              <a:buNone/>
              <a:defRPr sz="2000" b="1" i="0" u="none" strike="noStrike" cap="none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marR="0" lvl="2" algn="ctr" rtl="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Lexend Deca"/>
              <a:buNone/>
              <a:defRPr sz="2000" b="1" i="0" u="none" strike="noStrike" cap="none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marR="0" lvl="3" algn="ctr" rtl="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Lexend Deca"/>
              <a:buNone/>
              <a:defRPr sz="2000" b="1" i="0" u="none" strike="noStrike" cap="none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marR="0" lvl="4" algn="ctr" rtl="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Lexend Deca"/>
              <a:buNone/>
              <a:defRPr sz="2000" b="1" i="0" u="none" strike="noStrike" cap="none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marR="0" lvl="5" algn="ctr" rtl="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Lexend Deca"/>
              <a:buNone/>
              <a:defRPr sz="2000" b="1" i="0" u="none" strike="noStrike" cap="none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marR="0" lvl="6" algn="ctr" rtl="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Lexend Deca"/>
              <a:buNone/>
              <a:defRPr sz="2000" b="1" i="0" u="none" strike="noStrike" cap="none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marR="0" lvl="7" algn="ctr" rtl="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Lexend Deca"/>
              <a:buNone/>
              <a:defRPr sz="2000" b="1" i="0" u="none" strike="noStrike" cap="none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marR="0" lvl="8" algn="ctr" rtl="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Lexend Deca"/>
              <a:buNone/>
              <a:defRPr sz="2000" b="1" i="0" u="none" strike="noStrike" cap="none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r>
              <a:rPr lang="en-US" sz="2800" kern="0" dirty="0">
                <a:solidFill>
                  <a:srgbClr val="00B050"/>
                </a:solidFill>
                <a:latin typeface="Century Gothic" charset="0"/>
                <a:ea typeface="Century Gothic" charset="0"/>
                <a:cs typeface="Century Gothic" charset="0"/>
              </a:rPr>
              <a:t>Question: </a:t>
            </a:r>
            <a:r>
              <a:rPr lang="en-US" sz="2800" b="0" kern="0" dirty="0">
                <a:solidFill>
                  <a:srgbClr val="00B050"/>
                </a:solidFill>
                <a:latin typeface="Century Gothic" charset="0"/>
                <a:ea typeface="Century Gothic" charset="0"/>
                <a:cs typeface="Century Gothic" charset="0"/>
              </a:rPr>
              <a:t>Do you need to do anything with this data before you plot it? 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83AFF8FC-34BA-AE4D-A1D3-BAAA9B322D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6807523"/>
              </p:ext>
            </p:extLst>
          </p:nvPr>
        </p:nvGraphicFramePr>
        <p:xfrm>
          <a:off x="518477" y="726440"/>
          <a:ext cx="6136324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68162">
                  <a:extLst>
                    <a:ext uri="{9D8B030D-6E8A-4147-A177-3AD203B41FA5}">
                      <a16:colId xmlns:a16="http://schemas.microsoft.com/office/drawing/2014/main" val="1347073492"/>
                    </a:ext>
                  </a:extLst>
                </a:gridCol>
                <a:gridCol w="3068162">
                  <a:extLst>
                    <a:ext uri="{9D8B030D-6E8A-4147-A177-3AD203B41FA5}">
                      <a16:colId xmlns:a16="http://schemas.microsoft.com/office/drawing/2014/main" val="290283824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Table 1. Distribution of wealth in Canada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5391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Percentage of households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Percentage of Income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02985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5.7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80694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11.8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06460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17.7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40777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24.6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95663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40.2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1307527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7B84DAB9-D874-2D45-A802-9065ADBFE5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2991872"/>
              </p:ext>
            </p:extLst>
          </p:nvPr>
        </p:nvGraphicFramePr>
        <p:xfrm>
          <a:off x="518477" y="3664158"/>
          <a:ext cx="6136324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68162">
                  <a:extLst>
                    <a:ext uri="{9D8B030D-6E8A-4147-A177-3AD203B41FA5}">
                      <a16:colId xmlns:a16="http://schemas.microsoft.com/office/drawing/2014/main" val="1347073492"/>
                    </a:ext>
                  </a:extLst>
                </a:gridCol>
                <a:gridCol w="3068162">
                  <a:extLst>
                    <a:ext uri="{9D8B030D-6E8A-4147-A177-3AD203B41FA5}">
                      <a16:colId xmlns:a16="http://schemas.microsoft.com/office/drawing/2014/main" val="290283824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Table .2 Distribution of wealth in the world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5391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Percentage of households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Percentage of Income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02985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1.4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80694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1.9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06460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2.3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40777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11.7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95663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82.7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1307527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1885797"/>
              </p:ext>
            </p:extLst>
          </p:nvPr>
        </p:nvGraphicFramePr>
        <p:xfrm>
          <a:off x="6788545" y="1504881"/>
          <a:ext cx="2435069" cy="21592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50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75252">
                <a:tc>
                  <a:txBody>
                    <a:bodyPr/>
                    <a:lstStyle/>
                    <a:p>
                      <a:r>
                        <a:rPr lang="en-US" dirty="0"/>
                        <a:t>Cumulative Frequency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6805">
                <a:tc>
                  <a:txBody>
                    <a:bodyPr/>
                    <a:lstStyle/>
                    <a:p>
                      <a:r>
                        <a:rPr lang="en-US" dirty="0"/>
                        <a:t>5.7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6805">
                <a:tc>
                  <a:txBody>
                    <a:bodyPr/>
                    <a:lstStyle/>
                    <a:p>
                      <a:r>
                        <a:rPr lang="en-US" dirty="0"/>
                        <a:t>17.5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6805">
                <a:tc>
                  <a:txBody>
                    <a:bodyPr/>
                    <a:lstStyle/>
                    <a:p>
                      <a:r>
                        <a:rPr lang="en-US" dirty="0"/>
                        <a:t>35.2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6805">
                <a:tc>
                  <a:txBody>
                    <a:bodyPr/>
                    <a:lstStyle/>
                    <a:p>
                      <a:r>
                        <a:rPr lang="en-US" dirty="0"/>
                        <a:t>59.8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6805">
                <a:tc>
                  <a:txBody>
                    <a:bodyPr/>
                    <a:lstStyle/>
                    <a:p>
                      <a:r>
                        <a:rPr lang="en-US" dirty="0"/>
                        <a:t>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252414"/>
              </p:ext>
            </p:extLst>
          </p:nvPr>
        </p:nvGraphicFramePr>
        <p:xfrm>
          <a:off x="6788545" y="4406761"/>
          <a:ext cx="2435069" cy="21592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50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75252">
                <a:tc>
                  <a:txBody>
                    <a:bodyPr/>
                    <a:lstStyle/>
                    <a:p>
                      <a:r>
                        <a:rPr lang="en-US" dirty="0"/>
                        <a:t>Cumulative Frequency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6805">
                <a:tc>
                  <a:txBody>
                    <a:bodyPr/>
                    <a:lstStyle/>
                    <a:p>
                      <a:r>
                        <a:rPr lang="en-US" dirty="0"/>
                        <a:t>1.4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6805">
                <a:tc>
                  <a:txBody>
                    <a:bodyPr/>
                    <a:lstStyle/>
                    <a:p>
                      <a:r>
                        <a:rPr lang="en-US" dirty="0"/>
                        <a:t>3.3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6805">
                <a:tc>
                  <a:txBody>
                    <a:bodyPr/>
                    <a:lstStyle/>
                    <a:p>
                      <a:r>
                        <a:rPr lang="en-US" dirty="0"/>
                        <a:t>5.6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6805">
                <a:tc>
                  <a:txBody>
                    <a:bodyPr/>
                    <a:lstStyle/>
                    <a:p>
                      <a:r>
                        <a:rPr lang="en-US" dirty="0"/>
                        <a:t>17.3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6805">
                <a:tc>
                  <a:txBody>
                    <a:bodyPr/>
                    <a:lstStyle/>
                    <a:p>
                      <a:r>
                        <a:rPr lang="en-US" dirty="0"/>
                        <a:t>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39357842"/>
      </p:ext>
    </p:extLst>
  </p:cSld>
  <p:clrMapOvr>
    <a:masterClrMapping/>
  </p:clrMapOvr>
  <p:transition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5400" b="1" dirty="0">
                <a:solidFill>
                  <a:schemeClr val="tx2">
                    <a:lumMod val="10000"/>
                  </a:schemeClr>
                </a:solidFill>
                <a:latin typeface="Noteworthy Light" charset="0"/>
                <a:ea typeface="Noteworthy Light" charset="0"/>
                <a:cs typeface="Noteworthy Light" charset="0"/>
              </a:rPr>
              <a:t>The Gini Coefficient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2800" dirty="0">
                <a:latin typeface="Century Gothic" charset="0"/>
                <a:ea typeface="Century Gothic" charset="0"/>
                <a:cs typeface="Century Gothic" charset="0"/>
              </a:rPr>
              <a:t>The Gini Coefficient is a complementary way of presenting information about inequality.  </a:t>
            </a:r>
          </a:p>
          <a:p>
            <a:r>
              <a:rPr lang="en-GB" sz="2800" dirty="0">
                <a:latin typeface="Century Gothic" charset="0"/>
                <a:ea typeface="Century Gothic" charset="0"/>
                <a:cs typeface="Century Gothic" charset="0"/>
              </a:rPr>
              <a:t>It is the ratio of the area between the Lorenz Curve and the line of absolute equality (numerator) and the whole area under the line of absolute equality (denominator). </a:t>
            </a:r>
          </a:p>
          <a:p>
            <a:r>
              <a:rPr lang="en-GB" sz="2800" dirty="0">
                <a:latin typeface="Century Gothic" charset="0"/>
                <a:ea typeface="Century Gothic" charset="0"/>
                <a:cs typeface="Century Gothic" charset="0"/>
              </a:rPr>
              <a:t>The Gini Coefficient = C/0AB.</a:t>
            </a:r>
          </a:p>
          <a:p>
            <a:endParaRPr lang="en-GB" dirty="0"/>
          </a:p>
          <a:p>
            <a:endParaRPr 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 flipV="1">
            <a:off x="-127844" y="5201584"/>
            <a:ext cx="21194021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073" name="Picture 1" descr="Lorenz 6"/>
          <p:cNvPicPr>
            <a:picLocks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933" r="16846" b="15712"/>
          <a:stretch/>
        </p:blipFill>
        <p:spPr bwMode="auto">
          <a:xfrm>
            <a:off x="7071360" y="4287520"/>
            <a:ext cx="5120640" cy="257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tv36426.TVNET\AppData\Local\Microsoft\Windows\INetCache\IE\MDJOD7TD\pencil-311818_640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049907">
            <a:off x="10714833" y="554355"/>
            <a:ext cx="817563" cy="40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8776507"/>
      </p:ext>
    </p:extLst>
  </p:cSld>
  <p:clrMapOvr>
    <a:masterClrMapping/>
  </p:clrMapOvr>
  <p:transition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400" b="1" dirty="0">
                <a:solidFill>
                  <a:schemeClr val="tx2">
                    <a:lumMod val="10000"/>
                  </a:schemeClr>
                </a:solidFill>
                <a:latin typeface="Noteworthy Light" charset="0"/>
                <a:ea typeface="Noteworthy Light" charset="0"/>
                <a:cs typeface="Noteworthy Light" charset="0"/>
              </a:rPr>
              <a:t>The Gini Coefficient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731600" y="1343672"/>
            <a:ext cx="10728800" cy="4122408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3600" dirty="0">
                <a:latin typeface="Century Gothic" charset="0"/>
                <a:ea typeface="Century Gothic" charset="0"/>
                <a:cs typeface="Century Gothic" charset="0"/>
              </a:rPr>
              <a:t>The extreme values of the Gini Coefficient are 0 and 1.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3600" dirty="0">
                <a:latin typeface="Century Gothic" charset="0"/>
                <a:ea typeface="Century Gothic" charset="0"/>
                <a:cs typeface="Century Gothic" charset="0"/>
              </a:rPr>
              <a:t>These are often presented in statistical publications as percentages. Hence, the corresponding extreme values are 0% and 100%.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3600" dirty="0">
                <a:latin typeface="Century Gothic" charset="0"/>
                <a:ea typeface="Century Gothic" charset="0"/>
                <a:cs typeface="Century Gothic" charset="0"/>
              </a:rPr>
              <a:t>0 or 0% implies perfect equality (in other words, everyone in society has exactly the same amount of wealth)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3600" dirty="0">
                <a:latin typeface="Century Gothic" charset="0"/>
                <a:ea typeface="Century Gothic" charset="0"/>
                <a:cs typeface="Century Gothic" charset="0"/>
              </a:rPr>
              <a:t>1 0r 100% implies total inequality in that one person has all the wealth and everyone else has nothing.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3600" dirty="0">
                <a:latin typeface="Century Gothic" charset="0"/>
                <a:ea typeface="Century Gothic" charset="0"/>
                <a:cs typeface="Century Gothic" charset="0"/>
              </a:rPr>
              <a:t>The lower the figure that Gini Coefficient takes (between 0% and 100%), the greater the degree of prevailing equality.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pic>
        <p:nvPicPr>
          <p:cNvPr id="4" name="Picture 2" descr="C:\Users\tv36426.TVNET\AppData\Local\Microsoft\Windows\INetCache\IE\MDJOD7TD\pencil-311818_640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049907">
            <a:off x="10714833" y="536168"/>
            <a:ext cx="817563" cy="40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0606681"/>
      </p:ext>
    </p:extLst>
  </p:cSld>
  <p:clrMapOvr>
    <a:masterClrMapping/>
  </p:clrMapOvr>
  <p:transition>
    <p:fade thruBlk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9200" y="4466920"/>
            <a:ext cx="5120498" cy="654400"/>
          </a:xfrm>
        </p:spPr>
        <p:txBody>
          <a:bodyPr>
            <a:normAutofit fontScale="90000"/>
          </a:bodyPr>
          <a:lstStyle/>
          <a:p>
            <a:pPr lvl="0"/>
            <a:r>
              <a:rPr lang="en-GB" sz="4000" dirty="0">
                <a:solidFill>
                  <a:srgbClr val="00B050"/>
                </a:solidFill>
                <a:latin typeface="Century Gothic" charset="0"/>
                <a:ea typeface="Century Gothic" charset="0"/>
                <a:cs typeface="Century Gothic" charset="0"/>
              </a:rPr>
              <a:t>Discussion: </a:t>
            </a:r>
            <a:r>
              <a:rPr lang="en-GB" sz="3600" b="0" dirty="0">
                <a:solidFill>
                  <a:srgbClr val="00B050"/>
                </a:solidFill>
                <a:latin typeface="Century Gothic" charset="0"/>
                <a:ea typeface="Century Gothic" charset="0"/>
                <a:cs typeface="Century Gothic" charset="0"/>
              </a:rPr>
              <a:t>Which country is the </a:t>
            </a:r>
            <a:r>
              <a:rPr lang="en-GB" sz="4000" b="0" u="sng" dirty="0">
                <a:solidFill>
                  <a:srgbClr val="00B050"/>
                </a:solidFill>
                <a:latin typeface="Century Gothic" charset="0"/>
                <a:ea typeface="Century Gothic" charset="0"/>
                <a:cs typeface="Century Gothic" charset="0"/>
              </a:rPr>
              <a:t>most equal </a:t>
            </a:r>
            <a:r>
              <a:rPr lang="en-GB" sz="3600" b="0" dirty="0">
                <a:solidFill>
                  <a:srgbClr val="00B050"/>
                </a:solidFill>
                <a:latin typeface="Century Gothic" charset="0"/>
                <a:ea typeface="Century Gothic" charset="0"/>
                <a:cs typeface="Century Gothic" charset="0"/>
              </a:rPr>
              <a:t>and which country is the </a:t>
            </a:r>
            <a:r>
              <a:rPr lang="en-GB" sz="4000" b="0" u="sng" dirty="0">
                <a:solidFill>
                  <a:srgbClr val="00B050"/>
                </a:solidFill>
                <a:latin typeface="Century Gothic" charset="0"/>
                <a:ea typeface="Century Gothic" charset="0"/>
                <a:cs typeface="Century Gothic" charset="0"/>
              </a:rPr>
              <a:t>least equal </a:t>
            </a:r>
            <a:r>
              <a:rPr lang="en-GB" sz="3600" b="0" dirty="0">
                <a:solidFill>
                  <a:srgbClr val="00B050"/>
                </a:solidFill>
                <a:latin typeface="Century Gothic" charset="0"/>
                <a:ea typeface="Century Gothic" charset="0"/>
                <a:cs typeface="Century Gothic" charset="0"/>
              </a:rPr>
              <a:t>in terms of population income distribution?</a:t>
            </a:r>
            <a:br>
              <a:rPr lang="en-GB" dirty="0">
                <a:latin typeface="Century Gothic" charset="0"/>
                <a:ea typeface="Century Gothic" charset="0"/>
                <a:cs typeface="Century Gothic" charset="0"/>
              </a:rPr>
            </a:br>
            <a:endParaRPr lang="en-US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944293359"/>
              </p:ext>
            </p:extLst>
          </p:nvPr>
        </p:nvGraphicFramePr>
        <p:xfrm>
          <a:off x="203262" y="201295"/>
          <a:ext cx="6095938" cy="644412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{FABFCF23-3B69-468F-B69F-88F6DE6A72F2}</a:tableStyleId>
              </a:tblPr>
              <a:tblGrid>
                <a:gridCol w="32007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75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75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9066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Country</a:t>
                      </a:r>
                      <a:endParaRPr lang="en-GB" sz="3600" b="1" dirty="0">
                        <a:effectLst/>
                        <a:latin typeface="Verdan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Gini, %</a:t>
                      </a:r>
                      <a:endParaRPr lang="en-GB" sz="3600" b="1">
                        <a:effectLst/>
                        <a:latin typeface="Verdan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Year </a:t>
                      </a:r>
                      <a:endParaRPr lang="en-GB" sz="3600" b="1">
                        <a:effectLst/>
                        <a:latin typeface="Verdan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9066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Argentina </a:t>
                      </a:r>
                      <a:endParaRPr lang="en-GB" sz="3600" b="1" dirty="0">
                        <a:effectLst/>
                        <a:latin typeface="Verdan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48.3</a:t>
                      </a:r>
                      <a:endParaRPr lang="en-GB" sz="3600" b="1">
                        <a:effectLst/>
                        <a:latin typeface="Verdan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2006</a:t>
                      </a:r>
                      <a:endParaRPr lang="en-GB" sz="3600" b="1">
                        <a:effectLst/>
                        <a:latin typeface="Verdan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9066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Australia </a:t>
                      </a:r>
                      <a:endParaRPr lang="en-GB" sz="3600" b="1" dirty="0">
                        <a:effectLst/>
                        <a:latin typeface="Verdan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35.2</a:t>
                      </a:r>
                      <a:endParaRPr lang="en-GB" sz="3600" b="1">
                        <a:effectLst/>
                        <a:latin typeface="Verdan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1994</a:t>
                      </a:r>
                      <a:endParaRPr lang="en-GB" sz="3600" b="1">
                        <a:effectLst/>
                        <a:latin typeface="Verdan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9066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Belgium </a:t>
                      </a:r>
                      <a:endParaRPr lang="en-GB" sz="3600" b="1" dirty="0">
                        <a:effectLst/>
                        <a:latin typeface="Verdan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33.0</a:t>
                      </a:r>
                      <a:endParaRPr lang="en-GB" sz="3600" b="1">
                        <a:effectLst/>
                        <a:latin typeface="Verdan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2000</a:t>
                      </a:r>
                      <a:endParaRPr lang="en-GB" sz="3600" b="1">
                        <a:effectLst/>
                        <a:latin typeface="Verdan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9066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El Salvador </a:t>
                      </a:r>
                      <a:endParaRPr lang="en-GB" sz="3600" b="1" dirty="0">
                        <a:effectLst/>
                        <a:latin typeface="Verdan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52.4</a:t>
                      </a:r>
                      <a:endParaRPr lang="en-GB" sz="3600" b="1">
                        <a:effectLst/>
                        <a:latin typeface="Verdan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2002</a:t>
                      </a:r>
                      <a:endParaRPr lang="en-GB" sz="3600" b="1">
                        <a:effectLst/>
                        <a:latin typeface="Verdan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9066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European Union</a:t>
                      </a:r>
                      <a:endParaRPr lang="en-GB" sz="3600" b="1">
                        <a:effectLst/>
                        <a:latin typeface="Verdan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31.6</a:t>
                      </a:r>
                      <a:endParaRPr lang="en-GB" sz="3600" b="1">
                        <a:effectLst/>
                        <a:latin typeface="Verdan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2003</a:t>
                      </a:r>
                      <a:endParaRPr lang="en-GB" sz="3600" b="1">
                        <a:effectLst/>
                        <a:latin typeface="Verdan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9066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Finland </a:t>
                      </a:r>
                      <a:endParaRPr lang="en-GB" sz="3600" b="1">
                        <a:effectLst/>
                        <a:latin typeface="Verdan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26.9</a:t>
                      </a:r>
                      <a:endParaRPr lang="en-GB" sz="3600" b="1" dirty="0">
                        <a:effectLst/>
                        <a:latin typeface="Verdan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2000</a:t>
                      </a:r>
                      <a:endParaRPr lang="en-GB" sz="3600" b="1">
                        <a:effectLst/>
                        <a:latin typeface="Verdan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9066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France</a:t>
                      </a:r>
                      <a:endParaRPr lang="en-GB" sz="3600" b="1">
                        <a:effectLst/>
                        <a:latin typeface="Verdan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26.7</a:t>
                      </a:r>
                      <a:endParaRPr lang="en-GB" sz="3600" b="1">
                        <a:effectLst/>
                        <a:latin typeface="Verdan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2002</a:t>
                      </a:r>
                      <a:endParaRPr lang="en-GB" sz="3600" b="1">
                        <a:effectLst/>
                        <a:latin typeface="Verdan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9066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Germany </a:t>
                      </a:r>
                      <a:endParaRPr lang="en-GB" sz="3600" b="1">
                        <a:effectLst/>
                        <a:latin typeface="Verdan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28.3</a:t>
                      </a:r>
                      <a:endParaRPr lang="en-GB" sz="3600" b="1" dirty="0">
                        <a:effectLst/>
                        <a:latin typeface="Verdan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2000</a:t>
                      </a:r>
                      <a:endParaRPr lang="en-GB" sz="3600" b="1">
                        <a:effectLst/>
                        <a:latin typeface="Verdan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9066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India</a:t>
                      </a:r>
                      <a:endParaRPr lang="en-GB" sz="3600" b="1">
                        <a:effectLst/>
                        <a:latin typeface="Verdan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36.8</a:t>
                      </a:r>
                      <a:endParaRPr lang="en-GB" sz="3600" b="1" dirty="0">
                        <a:effectLst/>
                        <a:latin typeface="Verdan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2004</a:t>
                      </a:r>
                      <a:endParaRPr lang="en-GB" sz="3600" b="1">
                        <a:effectLst/>
                        <a:latin typeface="Verdan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9066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Japan</a:t>
                      </a:r>
                      <a:endParaRPr lang="en-GB" sz="3600" b="1">
                        <a:effectLst/>
                        <a:latin typeface="Verdan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38.1</a:t>
                      </a:r>
                      <a:endParaRPr lang="en-GB" sz="3600" b="1">
                        <a:effectLst/>
                        <a:latin typeface="Verdan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2002</a:t>
                      </a:r>
                      <a:endParaRPr lang="en-GB" sz="3600" b="1" dirty="0">
                        <a:effectLst/>
                        <a:latin typeface="Verdan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9066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Morocco </a:t>
                      </a:r>
                      <a:endParaRPr lang="en-GB" sz="3600" b="1">
                        <a:effectLst/>
                        <a:latin typeface="Verdan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40.0</a:t>
                      </a:r>
                      <a:endParaRPr lang="en-GB" sz="3600" b="1">
                        <a:effectLst/>
                        <a:latin typeface="Verdan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2005</a:t>
                      </a:r>
                      <a:endParaRPr lang="en-GB" sz="3600" b="1">
                        <a:effectLst/>
                        <a:latin typeface="Verdan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9066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Nigeria </a:t>
                      </a:r>
                      <a:endParaRPr lang="en-GB" sz="3600" b="1">
                        <a:effectLst/>
                        <a:latin typeface="Verdan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43.7</a:t>
                      </a:r>
                      <a:endParaRPr lang="en-GB" sz="3600" b="1">
                        <a:effectLst/>
                        <a:latin typeface="Verdan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2003</a:t>
                      </a:r>
                      <a:endParaRPr lang="en-GB" sz="3600" b="1" dirty="0">
                        <a:effectLst/>
                        <a:latin typeface="Verdan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79066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Russia </a:t>
                      </a:r>
                      <a:endParaRPr lang="en-GB" sz="3600" b="1">
                        <a:effectLst/>
                        <a:latin typeface="Verdan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40.5</a:t>
                      </a:r>
                      <a:endParaRPr lang="en-GB" sz="3600" b="1">
                        <a:effectLst/>
                        <a:latin typeface="Verdan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2005</a:t>
                      </a:r>
                      <a:endParaRPr lang="en-GB" sz="3600" b="1" dirty="0">
                        <a:effectLst/>
                        <a:latin typeface="Verdan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79066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United Kingdom </a:t>
                      </a:r>
                      <a:endParaRPr lang="en-GB" sz="3600" b="1">
                        <a:effectLst/>
                        <a:latin typeface="Verdan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36.0</a:t>
                      </a:r>
                      <a:endParaRPr lang="en-GB" sz="3600" b="1">
                        <a:effectLst/>
                        <a:latin typeface="Verdan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1999</a:t>
                      </a:r>
                      <a:endParaRPr lang="en-GB" sz="3600" b="1" dirty="0">
                        <a:effectLst/>
                        <a:latin typeface="Verdan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79066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United States </a:t>
                      </a:r>
                      <a:endParaRPr lang="en-GB" sz="3600" b="1">
                        <a:effectLst/>
                        <a:latin typeface="Verdan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45.0</a:t>
                      </a:r>
                      <a:endParaRPr lang="en-GB" sz="3600" b="1">
                        <a:effectLst/>
                        <a:latin typeface="Verdan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2004</a:t>
                      </a:r>
                      <a:endParaRPr lang="en-GB" sz="3600" b="1" dirty="0">
                        <a:effectLst/>
                        <a:latin typeface="Verdan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79066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Yemen </a:t>
                      </a:r>
                      <a:endParaRPr lang="en-GB" sz="3600" b="1">
                        <a:effectLst/>
                        <a:latin typeface="Verdan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33.4</a:t>
                      </a:r>
                      <a:endParaRPr lang="en-GB" sz="3600" b="1">
                        <a:effectLst/>
                        <a:latin typeface="Verdan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1998</a:t>
                      </a:r>
                      <a:endParaRPr lang="en-GB" sz="3600" b="1" dirty="0">
                        <a:effectLst/>
                        <a:latin typeface="Verdan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85543071"/>
      </p:ext>
    </p:extLst>
  </p:cSld>
  <p:clrMapOvr>
    <a:masterClrMapping/>
  </p:clrMapOvr>
  <p:transition>
    <p:fade thruBlk="1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000" y="310427"/>
            <a:ext cx="3657520" cy="654400"/>
          </a:xfrm>
        </p:spPr>
        <p:txBody>
          <a:bodyPr/>
          <a:lstStyle/>
          <a:p>
            <a:pPr algn="l"/>
            <a:r>
              <a:rPr lang="en-US" sz="4400" dirty="0">
                <a:solidFill>
                  <a:schemeClr val="tx2">
                    <a:lumMod val="10000"/>
                  </a:schemeClr>
                </a:solidFill>
                <a:latin typeface="Noteworthy Light" charset="0"/>
                <a:ea typeface="Noteworthy Light" charset="0"/>
                <a:cs typeface="Noteworthy Light" charset="0"/>
              </a:rPr>
              <a:t>Some facts</a:t>
            </a:r>
            <a:r>
              <a:rPr lang="mr-IN" sz="4400" dirty="0">
                <a:solidFill>
                  <a:schemeClr val="tx2">
                    <a:lumMod val="10000"/>
                  </a:schemeClr>
                </a:solidFill>
                <a:latin typeface="Noteworthy Light" charset="0"/>
                <a:ea typeface="Noteworthy Light" charset="0"/>
                <a:cs typeface="Noteworthy Light" charset="0"/>
              </a:rPr>
              <a:t>…</a:t>
            </a:r>
            <a:endParaRPr lang="en-US" sz="4400" dirty="0">
              <a:solidFill>
                <a:schemeClr val="tx2">
                  <a:lumMod val="10000"/>
                </a:schemeClr>
              </a:solidFill>
              <a:latin typeface="Noteworthy Light" charset="0"/>
              <a:ea typeface="Noteworthy Light" charset="0"/>
              <a:cs typeface="Noteworthy Light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>
                <a:latin typeface="Century Gothic" charset="0"/>
                <a:ea typeface="Century Gothic" charset="0"/>
                <a:cs typeface="Century Gothic" charset="0"/>
              </a:rPr>
              <a:t>Canada = 33.7</a:t>
            </a:r>
          </a:p>
          <a:p>
            <a:r>
              <a:rPr lang="en-US" sz="2800" dirty="0">
                <a:latin typeface="Century Gothic" charset="0"/>
                <a:ea typeface="Century Gothic" charset="0"/>
                <a:cs typeface="Century Gothic" charset="0"/>
              </a:rPr>
              <a:t>UK = 32.6</a:t>
            </a:r>
          </a:p>
          <a:p>
            <a:r>
              <a:rPr lang="en-US" sz="2800" dirty="0">
                <a:latin typeface="Century Gothic" charset="0"/>
                <a:ea typeface="Century Gothic" charset="0"/>
                <a:cs typeface="Century Gothic" charset="0"/>
              </a:rPr>
              <a:t>USA = 45 </a:t>
            </a:r>
            <a:r>
              <a:rPr lang="mr-IN" sz="2800" dirty="0">
                <a:latin typeface="Century Gothic" charset="0"/>
                <a:ea typeface="Century Gothic" charset="0"/>
                <a:cs typeface="Century Gothic" charset="0"/>
              </a:rPr>
              <a:t>–</a:t>
            </a:r>
            <a:r>
              <a:rPr lang="en-US" sz="2800" dirty="0">
                <a:latin typeface="Century Gothic" charset="0"/>
                <a:ea typeface="Century Gothic" charset="0"/>
                <a:cs typeface="Century Gothic" charset="0"/>
              </a:rPr>
              <a:t> 4</a:t>
            </a:r>
            <a:r>
              <a:rPr lang="en-US" sz="2800" baseline="30000" dirty="0">
                <a:latin typeface="Century Gothic" charset="0"/>
                <a:ea typeface="Century Gothic" charset="0"/>
                <a:cs typeface="Century Gothic" charset="0"/>
              </a:rPr>
              <a:t>th</a:t>
            </a:r>
            <a:r>
              <a:rPr lang="en-US" sz="2800" dirty="0">
                <a:latin typeface="Century Gothic" charset="0"/>
                <a:ea typeface="Century Gothic" charset="0"/>
                <a:cs typeface="Century Gothic" charset="0"/>
              </a:rPr>
              <a:t> HIGHEST FROM HIGH RANKING in HDI</a:t>
            </a:r>
          </a:p>
          <a:p>
            <a:endParaRPr lang="en-US" sz="2800" dirty="0">
              <a:latin typeface="Century Gothic" charset="0"/>
              <a:ea typeface="Century Gothic" charset="0"/>
              <a:cs typeface="Century Gothic" charset="0"/>
            </a:endParaRPr>
          </a:p>
          <a:p>
            <a:r>
              <a:rPr lang="en-US" sz="2800" dirty="0">
                <a:latin typeface="Century Gothic" charset="0"/>
                <a:ea typeface="Century Gothic" charset="0"/>
                <a:cs typeface="Century Gothic" charset="0"/>
              </a:rPr>
              <a:t>South Africa = 63.38 HIGHEST</a:t>
            </a:r>
          </a:p>
          <a:p>
            <a:r>
              <a:rPr lang="en-US" sz="2800" dirty="0">
                <a:latin typeface="Century Gothic" charset="0"/>
                <a:ea typeface="Century Gothic" charset="0"/>
                <a:cs typeface="Century Gothic" charset="0"/>
              </a:rPr>
              <a:t>Azerbaijan  = 16.64 LOWEST </a:t>
            </a:r>
          </a:p>
          <a:p>
            <a:endParaRPr lang="en-US" dirty="0"/>
          </a:p>
        </p:txBody>
      </p:sp>
      <p:sp>
        <p:nvSpPr>
          <p:cNvPr id="4" name="Oval Callout 3"/>
          <p:cNvSpPr/>
          <p:nvPr/>
        </p:nvSpPr>
        <p:spPr>
          <a:xfrm>
            <a:off x="6505398" y="329453"/>
            <a:ext cx="5321508" cy="2068643"/>
          </a:xfrm>
          <a:prstGeom prst="wedgeEllipseCallout">
            <a:avLst>
              <a:gd name="adj1" fmla="val -72664"/>
              <a:gd name="adj2" fmla="val 4945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Most developed nations have a GINI Index of between 0.24 and 0.36.</a:t>
            </a:r>
            <a:endParaRPr lang="en-US" sz="2400" dirty="0">
              <a:solidFill>
                <a:srgbClr val="FF0000"/>
              </a:solidFill>
              <a:effectLst/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8492394"/>
      </p:ext>
    </p:extLst>
  </p:cSld>
  <p:clrMapOvr>
    <a:masterClrMapping/>
  </p:clrMapOvr>
  <p:transition>
    <p:fade thruBlk="1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904333" y="1666241"/>
            <a:ext cx="10383200" cy="4246880"/>
          </a:xfrm>
        </p:spPr>
        <p:txBody>
          <a:bodyPr>
            <a:normAutofit/>
          </a:bodyPr>
          <a:lstStyle/>
          <a:p>
            <a:pPr marL="0" lvl="0" indent="0" algn="l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dirty="0">
                <a:solidFill>
                  <a:srgbClr val="0070C0"/>
                </a:solidFill>
                <a:latin typeface="Century Gothic" charset="0"/>
                <a:ea typeface="Century Gothic" charset="0"/>
                <a:cs typeface="Century Gothic" charset="0"/>
                <a:hlinkClick r:id="rId3"/>
              </a:rPr>
              <a:t>https://ourworldindata.org/income-inequality/</a:t>
            </a:r>
            <a:r>
              <a:rPr lang="en-US" sz="2800" dirty="0">
                <a:solidFill>
                  <a:srgbClr val="0070C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</a:p>
          <a:p>
            <a:pPr marL="0" lvl="0" indent="0" algn="l">
              <a:lnSpc>
                <a:spcPct val="100000"/>
              </a:lnSpc>
              <a:spcBef>
                <a:spcPts val="0"/>
              </a:spcBef>
              <a:buNone/>
            </a:pPr>
            <a:endParaRPr lang="en-US" sz="2800" dirty="0">
              <a:solidFill>
                <a:srgbClr val="0070C0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marL="0" lvl="0" indent="0" algn="l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dirty="0">
                <a:solidFill>
                  <a:srgbClr val="0070C0"/>
                </a:solidFill>
                <a:latin typeface="Century Gothic" charset="0"/>
                <a:ea typeface="Century Gothic" charset="0"/>
                <a:cs typeface="Century Gothic" charset="0"/>
              </a:rPr>
              <a:t>1. Visit the website above and have a look at the map showing the Gini Coefficients for the countries. </a:t>
            </a:r>
          </a:p>
          <a:p>
            <a:pPr marL="0" lvl="0" indent="0" algn="l">
              <a:lnSpc>
                <a:spcPct val="100000"/>
              </a:lnSpc>
              <a:spcBef>
                <a:spcPts val="0"/>
              </a:spcBef>
              <a:buNone/>
            </a:pPr>
            <a:endParaRPr lang="en-US" sz="2800" dirty="0">
              <a:solidFill>
                <a:srgbClr val="0070C0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marL="0" lvl="0" indent="0" algn="l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dirty="0">
                <a:solidFill>
                  <a:srgbClr val="0070C0"/>
                </a:solidFill>
                <a:latin typeface="Century Gothic" charset="0"/>
                <a:ea typeface="Century Gothic" charset="0"/>
                <a:cs typeface="Century Gothic" charset="0"/>
              </a:rPr>
              <a:t>2. Have a look at the top 10 countries for HDI that you wrote down earlier. Record their Gini Index. How do these countries compare in terms of income inequality?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904333" y="737235"/>
            <a:ext cx="2193925" cy="654050"/>
          </a:xfrm>
        </p:spPr>
        <p:txBody>
          <a:bodyPr>
            <a:normAutofit/>
          </a:bodyPr>
          <a:lstStyle/>
          <a:p>
            <a:r>
              <a:rPr lang="en-US" sz="3600" b="1" u="sng" dirty="0">
                <a:solidFill>
                  <a:srgbClr val="0070C0"/>
                </a:solidFill>
                <a:latin typeface="Century Gothic" charset="0"/>
                <a:ea typeface="Century Gothic" charset="0"/>
                <a:cs typeface="Century Gothic" charset="0"/>
              </a:rPr>
              <a:t>Task 2</a:t>
            </a:r>
          </a:p>
        </p:txBody>
      </p:sp>
    </p:spTree>
    <p:extLst>
      <p:ext uri="{BB962C8B-B14F-4D97-AF65-F5344CB8AC3E}">
        <p14:creationId xmlns:p14="http://schemas.microsoft.com/office/powerpoint/2010/main" val="1503319100"/>
      </p:ext>
    </p:extLst>
  </p:cSld>
  <p:clrMapOvr>
    <a:masterClrMapping/>
  </p:clrMapOvr>
  <p:transition>
    <p:fade thruBlk="1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943760" y="1259840"/>
            <a:ext cx="10333840" cy="4064000"/>
          </a:xfrm>
        </p:spPr>
        <p:txBody>
          <a:bodyPr>
            <a:normAutofit fontScale="92500" lnSpcReduction="20000"/>
          </a:bodyPr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800" dirty="0">
              <a:solidFill>
                <a:srgbClr val="0070C0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000" dirty="0">
                <a:solidFill>
                  <a:srgbClr val="0070C0"/>
                </a:solidFill>
                <a:latin typeface="Century Gothic" charset="0"/>
                <a:ea typeface="Century Gothic" charset="0"/>
                <a:cs typeface="Century Gothic" charset="0"/>
              </a:rPr>
              <a:t>3. Make a list of some countries who rank the best on the   	Gini Index (have the lowest score) 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3000" dirty="0">
              <a:solidFill>
                <a:srgbClr val="0070C0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000" dirty="0">
                <a:solidFill>
                  <a:srgbClr val="0070C0"/>
                </a:solidFill>
                <a:latin typeface="Century Gothic" charset="0"/>
                <a:ea typeface="Century Gothic" charset="0"/>
                <a:cs typeface="Century Gothic" charset="0"/>
              </a:rPr>
              <a:t>4. What region of the world are these countries found?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3000" dirty="0">
              <a:solidFill>
                <a:srgbClr val="0070C0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000" dirty="0">
                <a:solidFill>
                  <a:srgbClr val="0070C0"/>
                </a:solidFill>
                <a:latin typeface="Century Gothic" charset="0"/>
                <a:ea typeface="Century Gothic" charset="0"/>
                <a:cs typeface="Century Gothic" charset="0"/>
              </a:rPr>
              <a:t>5. What might be the reasons for this? 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3000" dirty="0">
              <a:solidFill>
                <a:srgbClr val="0070C0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000" dirty="0">
                <a:solidFill>
                  <a:srgbClr val="0070C0"/>
                </a:solidFill>
                <a:latin typeface="Century Gothic" charset="0"/>
                <a:ea typeface="Century Gothic" charset="0"/>
                <a:cs typeface="Century Gothic" charset="0"/>
              </a:rPr>
              <a:t>6. Which countries rank the worst?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3000" dirty="0">
              <a:solidFill>
                <a:srgbClr val="0070C0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000" dirty="0">
                <a:solidFill>
                  <a:srgbClr val="0070C0"/>
                </a:solidFill>
                <a:latin typeface="Century Gothic" charset="0"/>
                <a:ea typeface="Century Gothic" charset="0"/>
                <a:cs typeface="Century Gothic" charset="0"/>
              </a:rPr>
              <a:t>7. What might be the reasons for this? 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9006745"/>
      </p:ext>
    </p:extLst>
  </p:cSld>
  <p:clrMapOvr>
    <a:masterClrMapping/>
  </p:clrMapOvr>
  <p:transition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5400" dirty="0">
                <a:solidFill>
                  <a:schemeClr val="tx1"/>
                </a:solidFill>
                <a:latin typeface="Noteworthy Light" charset="0"/>
                <a:ea typeface="Noteworthy Light" charset="0"/>
                <a:cs typeface="Noteworthy Light" charset="0"/>
              </a:rPr>
              <a:t>Riddle me This</a:t>
            </a:r>
            <a:r>
              <a:rPr lang="mr-IN" sz="5400" dirty="0">
                <a:solidFill>
                  <a:schemeClr val="tx1"/>
                </a:solidFill>
                <a:latin typeface="Noteworthy Light" charset="0"/>
                <a:ea typeface="Noteworthy Light" charset="0"/>
                <a:cs typeface="Noteworthy Light" charset="0"/>
              </a:rPr>
              <a:t>…</a:t>
            </a:r>
            <a:endParaRPr lang="en-US" sz="5400" dirty="0">
              <a:solidFill>
                <a:schemeClr val="tx1"/>
              </a:solidFill>
              <a:latin typeface="Noteworthy Light" charset="0"/>
              <a:ea typeface="Noteworthy Light" charset="0"/>
              <a:cs typeface="Noteworthy Light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2800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pic>
        <p:nvPicPr>
          <p:cNvPr id="1026" name="Picture 2" descr="he day before two days after the day before tomorrow is Saturday...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3" t="9354" r="2086" b="14054"/>
          <a:stretch/>
        </p:blipFill>
        <p:spPr bwMode="auto">
          <a:xfrm>
            <a:off x="517040" y="1174429"/>
            <a:ext cx="11227920" cy="517968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80183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4400" b="1" dirty="0">
                <a:solidFill>
                  <a:schemeClr val="tx1"/>
                </a:solidFill>
                <a:latin typeface="Noteworthy Light" charset="0"/>
                <a:ea typeface="Noteworthy Light" charset="0"/>
                <a:cs typeface="Noteworthy Light" charset="0"/>
              </a:rPr>
              <a:t>Review: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 b="1" dirty="0">
                <a:solidFill>
                  <a:srgbClr val="00B050"/>
                </a:solidFill>
                <a:latin typeface="Century Gothic" charset="0"/>
                <a:ea typeface="Century Gothic" charset="0"/>
                <a:cs typeface="Century Gothic" charset="0"/>
              </a:rPr>
              <a:t>Class Discussion: 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3200" dirty="0">
              <a:latin typeface="Century Gothic" charset="0"/>
              <a:ea typeface="Century Gothic" charset="0"/>
              <a:cs typeface="Century Gothic" charset="0"/>
            </a:endParaRPr>
          </a:p>
          <a:p>
            <a:pPr marL="514350" lvl="0" indent="-514350">
              <a:lnSpc>
                <a:spcPct val="100000"/>
              </a:lnSpc>
              <a:spcBef>
                <a:spcPts val="0"/>
              </a:spcBef>
              <a:buAutoNum type="arabicPeriod"/>
            </a:pPr>
            <a:r>
              <a:rPr lang="en-US" sz="2800" dirty="0">
                <a:solidFill>
                  <a:srgbClr val="00B050"/>
                </a:solidFill>
                <a:latin typeface="Century Gothic" charset="0"/>
                <a:ea typeface="Century Gothic" charset="0"/>
                <a:cs typeface="Century Gothic" charset="0"/>
              </a:rPr>
              <a:t>Why is it important for governments to know the development of a country? </a:t>
            </a:r>
          </a:p>
          <a:p>
            <a:pPr marL="514350" lvl="0" indent="-514350">
              <a:lnSpc>
                <a:spcPct val="100000"/>
              </a:lnSpc>
              <a:spcBef>
                <a:spcPts val="0"/>
              </a:spcBef>
              <a:buAutoNum type="arabicPeriod"/>
            </a:pPr>
            <a:endParaRPr lang="en-US" sz="2800" dirty="0">
              <a:solidFill>
                <a:srgbClr val="00B050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marL="514350" lvl="0" indent="-514350">
              <a:lnSpc>
                <a:spcPct val="100000"/>
              </a:lnSpc>
              <a:spcBef>
                <a:spcPts val="0"/>
              </a:spcBef>
              <a:buAutoNum type="arabicPeriod"/>
            </a:pPr>
            <a:r>
              <a:rPr lang="en-US" sz="2800" dirty="0">
                <a:solidFill>
                  <a:srgbClr val="00B050"/>
                </a:solidFill>
                <a:latin typeface="Century Gothic" charset="0"/>
                <a:ea typeface="Century Gothic" charset="0"/>
                <a:cs typeface="Century Gothic" charset="0"/>
              </a:rPr>
              <a:t>Why is it important for governments to know difference in inequalities within a country? </a:t>
            </a:r>
          </a:p>
        </p:txBody>
      </p:sp>
    </p:spTree>
    <p:extLst>
      <p:ext uri="{BB962C8B-B14F-4D97-AF65-F5344CB8AC3E}">
        <p14:creationId xmlns:p14="http://schemas.microsoft.com/office/powerpoint/2010/main" val="1095754159"/>
      </p:ext>
    </p:extLst>
  </p:cSld>
  <p:clrMapOvr>
    <a:masterClrMapping/>
  </p:clrMapOvr>
  <p:transition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sz="5400" dirty="0">
                <a:solidFill>
                  <a:schemeClr val="tx1"/>
                </a:solidFill>
                <a:latin typeface="Noteworthy Light" charset="0"/>
                <a:ea typeface="Noteworthy Light" charset="0"/>
                <a:cs typeface="Noteworthy Light" charset="0"/>
              </a:rPr>
              <a:t>Starter</a:t>
            </a:r>
            <a:r>
              <a:rPr lang="mr-IN" sz="5400" dirty="0">
                <a:solidFill>
                  <a:schemeClr val="tx1"/>
                </a:solidFill>
                <a:latin typeface="Noteworthy Light" charset="0"/>
                <a:ea typeface="Noteworthy Light" charset="0"/>
                <a:cs typeface="Noteworthy Light" charset="0"/>
              </a:rPr>
              <a:t>…</a:t>
            </a:r>
            <a:r>
              <a:rPr lang="en-GB" sz="5400" dirty="0">
                <a:solidFill>
                  <a:schemeClr val="tx1"/>
                </a:solidFill>
                <a:latin typeface="Noteworthy Light" charset="0"/>
                <a:ea typeface="Noteworthy Light" charset="0"/>
                <a:cs typeface="Noteworthy Light" charset="0"/>
              </a:rPr>
              <a:t> </a:t>
            </a:r>
            <a:endParaRPr lang="en-US" sz="5400" dirty="0">
              <a:solidFill>
                <a:schemeClr val="tx1"/>
              </a:solidFill>
              <a:latin typeface="Noteworthy Light" charset="0"/>
              <a:ea typeface="Noteworthy Light" charset="0"/>
              <a:cs typeface="Noteworthy Light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3120" y="1397000"/>
            <a:ext cx="9816800" cy="3547200"/>
          </a:xfrm>
        </p:spPr>
        <p:txBody>
          <a:bodyPr/>
          <a:lstStyle/>
          <a:p>
            <a:pPr marL="101600" indent="0">
              <a:buNone/>
            </a:pPr>
            <a:r>
              <a:rPr lang="en-US" sz="3600" b="1" u="sng" dirty="0">
                <a:solidFill>
                  <a:srgbClr val="00B050"/>
                </a:solidFill>
                <a:latin typeface="Century Gothic" charset="0"/>
                <a:ea typeface="Century Gothic" charset="0"/>
                <a:cs typeface="Century Gothic" charset="0"/>
              </a:rPr>
              <a:t>Class Discussion:</a:t>
            </a:r>
          </a:p>
          <a:p>
            <a:r>
              <a:rPr lang="en-US" sz="2800" dirty="0">
                <a:latin typeface="Century Gothic" charset="0"/>
                <a:ea typeface="Century Gothic" charset="0"/>
                <a:cs typeface="Century Gothic" charset="0"/>
              </a:rPr>
              <a:t>What were some of the limitations with using HDI as a tool to measure development?</a:t>
            </a:r>
          </a:p>
          <a:p>
            <a:r>
              <a:rPr lang="en-US" sz="2800" dirty="0">
                <a:latin typeface="Century Gothic" charset="0"/>
                <a:ea typeface="Century Gothic" charset="0"/>
                <a:cs typeface="Century Gothic" charset="0"/>
              </a:rPr>
              <a:t>Does Canada have disparities within the country, or is everyone equal? </a:t>
            </a:r>
          </a:p>
          <a:p>
            <a:endParaRPr lang="en-US" sz="2400" dirty="0"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5958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27678" y="4666455"/>
            <a:ext cx="10912089" cy="1828800"/>
          </a:xfrm>
        </p:spPr>
        <p:txBody>
          <a:bodyPr>
            <a:noAutofit/>
          </a:bodyPr>
          <a:lstStyle/>
          <a:p>
            <a:pPr algn="r" eaLnBrk="1" hangingPunct="1"/>
            <a:r>
              <a:rPr lang="en-US" altLang="en-US" sz="6600" dirty="0">
                <a:solidFill>
                  <a:schemeClr val="bg2">
                    <a:lumMod val="75000"/>
                  </a:schemeClr>
                </a:solidFill>
                <a:latin typeface="Noteworthy Light" charset="0"/>
                <a:ea typeface="Noteworthy Light" charset="0"/>
                <a:cs typeface="Noteworthy Light" charset="0"/>
              </a:rPr>
              <a:t>Lesson 3 </a:t>
            </a:r>
            <a:br>
              <a:rPr lang="en-US" altLang="en-US" sz="6600" dirty="0">
                <a:solidFill>
                  <a:schemeClr val="bg2">
                    <a:lumMod val="75000"/>
                  </a:schemeClr>
                </a:solidFill>
                <a:latin typeface="Noteworthy Light" charset="0"/>
                <a:ea typeface="Noteworthy Light" charset="0"/>
                <a:cs typeface="Noteworthy Light" charset="0"/>
              </a:rPr>
            </a:br>
            <a:r>
              <a:rPr lang="en-US" altLang="en-US" sz="6600" dirty="0">
                <a:solidFill>
                  <a:schemeClr val="bg2">
                    <a:lumMod val="75000"/>
                  </a:schemeClr>
                </a:solidFill>
                <a:latin typeface="Noteworthy Light" charset="0"/>
                <a:ea typeface="Noteworthy Light" charset="0"/>
                <a:cs typeface="Noteworthy Light" charset="0"/>
              </a:rPr>
              <a:t>Measuring Global Disparities The Lorenz Curve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4299" y="916444"/>
            <a:ext cx="11418849" cy="1600200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8000" b="1" dirty="0">
                <a:latin typeface="Noteworthy Light" charset="0"/>
                <a:ea typeface="Noteworthy Light" charset="0"/>
                <a:cs typeface="Noteworthy Light" charset="0"/>
              </a:rPr>
              <a:t>Unit 2 – Global Disparities</a:t>
            </a:r>
          </a:p>
        </p:txBody>
      </p:sp>
    </p:spTree>
    <p:extLst>
      <p:ext uri="{BB962C8B-B14F-4D97-AF65-F5344CB8AC3E}">
        <p14:creationId xmlns:p14="http://schemas.microsoft.com/office/powerpoint/2010/main" val="1128163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180504" y="-249311"/>
            <a:ext cx="7543802" cy="1219200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tx1"/>
                </a:solidFill>
                <a:latin typeface="Noteworthy Light" charset="0"/>
                <a:ea typeface="Noteworthy Light" charset="0"/>
                <a:cs typeface="Noteworthy Light" charset="0"/>
              </a:rPr>
              <a:t>Learning Objective: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53858" y="1270389"/>
            <a:ext cx="9730142" cy="1152128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  <a:buSzPct val="100000"/>
              <a:buFont typeface="Wingdings" charset="2"/>
              <a:buChar char="ü"/>
            </a:pPr>
            <a:r>
              <a:rPr lang="en-US" sz="3200" dirty="0">
                <a:latin typeface="Noteworthy Light" charset="0"/>
                <a:ea typeface="Noteworthy Light" charset="0"/>
                <a:cs typeface="Noteworthy Light" charset="0"/>
              </a:rPr>
              <a:t> </a:t>
            </a:r>
            <a:r>
              <a:rPr lang="en-US" sz="3200" dirty="0">
                <a:solidFill>
                  <a:schemeClr val="tx1"/>
                </a:solidFill>
                <a:latin typeface="Noteworthy Light" charset="0"/>
                <a:ea typeface="Noteworthy Light" charset="0"/>
                <a:cs typeface="Noteworthy Light" charset="0"/>
              </a:rPr>
              <a:t>To learn about the </a:t>
            </a:r>
            <a:r>
              <a:rPr lang="en-US" sz="3200">
                <a:solidFill>
                  <a:schemeClr val="tx1"/>
                </a:solidFill>
                <a:latin typeface="Noteworthy Light" charset="0"/>
                <a:ea typeface="Noteworthy Light" charset="0"/>
                <a:cs typeface="Noteworthy Light" charset="0"/>
              </a:rPr>
              <a:t>The Lorenz Curve and Gini Coefficient. </a:t>
            </a:r>
            <a:endParaRPr lang="en-US" sz="3200" dirty="0">
              <a:solidFill>
                <a:schemeClr val="tx1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pPr>
              <a:buFont typeface=".AppleColorEmojiUI" charset="0"/>
              <a:buChar char="🌳"/>
            </a:pPr>
            <a:endParaRPr lang="en-US" sz="2400" dirty="0"/>
          </a:p>
          <a:p>
            <a:pPr>
              <a:buFont typeface=".AppleColorEmojiUI" charset="0"/>
              <a:buChar char="🌳"/>
            </a:pPr>
            <a:endParaRPr lang="en-US" sz="24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31099" y="1700808"/>
            <a:ext cx="75438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700" kern="120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latin typeface="Noteworthy Light" charset="0"/>
                <a:ea typeface="Noteworthy Light" charset="0"/>
                <a:cs typeface="Noteworthy Light" charset="0"/>
              </a:rPr>
              <a:t>Learning Outcomes: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953858" y="3162646"/>
            <a:ext cx="8409342" cy="30755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60604" indent="-260604" algn="l" defTabSz="685800" rtl="0" eaLnBrk="1" latinLnBrk="0" hangingPunct="1">
              <a:lnSpc>
                <a:spcPct val="100000"/>
              </a:lnSpc>
              <a:spcBef>
                <a:spcPts val="135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5498" indent="-212598" algn="l" defTabSz="6858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10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10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charset="2"/>
              <a:buChar char="ü"/>
            </a:pPr>
            <a:r>
              <a:rPr lang="en-US" sz="3200" dirty="0">
                <a:latin typeface="Noteworthy Light" charset="0"/>
                <a:ea typeface="Noteworthy Light" charset="0"/>
                <a:cs typeface="Noteworthy Light" charset="0"/>
              </a:rPr>
              <a:t> Define and explain the the Lorenz Curve and Gini Coefficient. </a:t>
            </a:r>
          </a:p>
          <a:p>
            <a:pPr>
              <a:buFont typeface="Wingdings" charset="2"/>
              <a:buChar char="ü"/>
            </a:pPr>
            <a:r>
              <a:rPr lang="en-US" sz="3200" dirty="0">
                <a:latin typeface="Noteworthy Light" charset="0"/>
                <a:ea typeface="Noteworthy Light" charset="0"/>
                <a:cs typeface="Noteworthy Light" charset="0"/>
              </a:rPr>
              <a:t> Interpret and draw the Lorenz Curve and Gini Coefficient. </a:t>
            </a:r>
          </a:p>
        </p:txBody>
      </p:sp>
    </p:spTree>
    <p:extLst>
      <p:ext uri="{BB962C8B-B14F-4D97-AF65-F5344CB8AC3E}">
        <p14:creationId xmlns:p14="http://schemas.microsoft.com/office/powerpoint/2010/main" val="876147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400" b="1" dirty="0">
                <a:solidFill>
                  <a:schemeClr val="tx1"/>
                </a:solidFill>
                <a:latin typeface="Noteworthy Light" charset="0"/>
                <a:ea typeface="Noteworthy Light" charset="0"/>
                <a:cs typeface="Noteworthy Light" charset="0"/>
              </a:rPr>
              <a:t>Global Development</a:t>
            </a:r>
          </a:p>
        </p:txBody>
      </p:sp>
      <p:sp>
        <p:nvSpPr>
          <p:cNvPr id="3" name="Subtitle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marL="101600" indent="0" algn="ctr">
              <a:buNone/>
            </a:pPr>
            <a:r>
              <a:rPr lang="en-US" sz="4000" dirty="0">
                <a:latin typeface="Century Gothic" charset="0"/>
                <a:ea typeface="Century Gothic" charset="0"/>
                <a:cs typeface="Century Gothic" charset="0"/>
              </a:rPr>
              <a:t>To combat the limitations of the HDI, we can also measure disparities </a:t>
            </a:r>
            <a:r>
              <a:rPr lang="en-US" sz="4000" dirty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WITHIN</a:t>
            </a:r>
            <a:r>
              <a:rPr lang="en-US" sz="4000" dirty="0">
                <a:latin typeface="Century Gothic" charset="0"/>
                <a:ea typeface="Century Gothic" charset="0"/>
                <a:cs typeface="Century Gothic" charset="0"/>
              </a:rPr>
              <a:t> a country using a graph known as the </a:t>
            </a:r>
            <a:r>
              <a:rPr lang="en-US" sz="4000" dirty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Lorenz Curve. </a:t>
            </a:r>
          </a:p>
        </p:txBody>
      </p:sp>
    </p:spTree>
    <p:extLst>
      <p:ext uri="{BB962C8B-B14F-4D97-AF65-F5344CB8AC3E}">
        <p14:creationId xmlns:p14="http://schemas.microsoft.com/office/powerpoint/2010/main" val="653708083"/>
      </p:ext>
    </p:extLst>
  </p:cSld>
  <p:clrMapOvr>
    <a:masterClrMapping/>
  </p:clrMapOvr>
  <p:transition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>
                <a:solidFill>
                  <a:schemeClr val="tx2">
                    <a:lumMod val="10000"/>
                  </a:schemeClr>
                </a:solidFill>
                <a:latin typeface="Noteworthy Light" charset="0"/>
                <a:ea typeface="Noteworthy Light" charset="0"/>
                <a:cs typeface="Noteworthy Light" charset="0"/>
              </a:rPr>
              <a:t>The Lorenz Curve and Gini Coefficient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44577" y="1528997"/>
            <a:ext cx="10448144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en-US" sz="2800" dirty="0">
                <a:solidFill>
                  <a:schemeClr val="tx2">
                    <a:lumMod val="10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Developed by Max. O. Lorenz in 1905</a:t>
            </a: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en-US" sz="2800" dirty="0">
                <a:solidFill>
                  <a:schemeClr val="tx2">
                    <a:lumMod val="10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Graphical representation of income distribution</a:t>
            </a: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en-US" sz="2800" dirty="0">
                <a:solidFill>
                  <a:schemeClr val="tx2">
                    <a:lumMod val="10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Portrays observed income distribution and compares this to a state of perfect income equality</a:t>
            </a:r>
            <a:r>
              <a:rPr lang="en-US" dirty="0">
                <a:solidFill>
                  <a:schemeClr val="tx2">
                    <a:lumMod val="10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.</a:t>
            </a:r>
          </a:p>
          <a:p>
            <a:pPr marL="285750" indent="-285750">
              <a:buFont typeface="Arial" charset="0"/>
              <a:buChar char="•"/>
            </a:pPr>
            <a:endParaRPr lang="en-US" dirty="0"/>
          </a:p>
        </p:txBody>
      </p:sp>
      <p:pic>
        <p:nvPicPr>
          <p:cNvPr id="5" name="Picture 2" descr="C:\Users\tv36426.TVNET\AppData\Local\Microsoft\Windows\INetCache\IE\MDJOD7TD\pencil-311818_640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049907">
            <a:off x="10868360" y="422941"/>
            <a:ext cx="817563" cy="40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3024282"/>
      </p:ext>
    </p:extLst>
  </p:cSld>
  <p:clrMapOvr>
    <a:masterClrMapping/>
  </p:clrMapOvr>
  <p:transition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>
                <a:solidFill>
                  <a:schemeClr val="tx2">
                    <a:lumMod val="10000"/>
                  </a:schemeClr>
                </a:solidFill>
                <a:latin typeface="Noteworthy Light" charset="0"/>
                <a:ea typeface="Noteworthy Light" charset="0"/>
                <a:cs typeface="Noteworthy Light" charset="0"/>
              </a:rPr>
              <a:t>The Lorenz Curve and Gini Coefficient 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>
                <a:latin typeface="Century Gothic" charset="0"/>
                <a:ea typeface="Century Gothic" charset="0"/>
                <a:cs typeface="Century Gothic" charset="0"/>
              </a:rPr>
              <a:t>Shows the percentage of households plotted on the x-axis and income percentage on the y-axis. </a:t>
            </a:r>
          </a:p>
          <a:p>
            <a:r>
              <a:rPr lang="en-US" sz="2400" dirty="0">
                <a:latin typeface="Century Gothic" charset="0"/>
                <a:ea typeface="Century Gothic" charset="0"/>
                <a:cs typeface="Century Gothic" charset="0"/>
              </a:rPr>
              <a:t>In a perfectly equal income distribution, every person has the same income. For the Lorenz curve, the bottom N% of society would always have N% of the income, and a perfectly equal distribution would be a straight line y = x. </a:t>
            </a:r>
          </a:p>
          <a:p>
            <a:r>
              <a:rPr lang="en-US" sz="2400" dirty="0">
                <a:latin typeface="Century Gothic" charset="0"/>
                <a:ea typeface="Century Gothic" charset="0"/>
                <a:cs typeface="Century Gothic" charset="0"/>
              </a:rPr>
              <a:t>In a perfectly unequal distribution, one person has all the income and everyone else has none. </a:t>
            </a:r>
          </a:p>
        </p:txBody>
      </p:sp>
      <p:pic>
        <p:nvPicPr>
          <p:cNvPr id="5" name="Picture 2" descr="C:\Users\tv36426.TVNET\AppData\Local\Microsoft\Windows\INetCache\IE\MDJOD7TD\pencil-311818_640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049907">
            <a:off x="10868360" y="422941"/>
            <a:ext cx="817563" cy="40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8158536"/>
      </p:ext>
    </p:extLst>
  </p:cSld>
  <p:clrMapOvr>
    <a:masterClrMapping/>
  </p:clrMapOvr>
  <p:transition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10571"/>
      </p:ext>
    </p:extLst>
  </p:cSld>
  <p:clrMapOvr>
    <a:masterClrMapping/>
  </p:clrMapOvr>
  <p:transition>
    <p:fade thruBlk="1"/>
  </p:transition>
</p:sld>
</file>

<file path=ppt/theme/theme1.xml><?xml version="1.0" encoding="utf-8"?>
<a:theme xmlns:a="http://schemas.openxmlformats.org/drawingml/2006/main" name="Population">
  <a:themeElements>
    <a:clrScheme name="Custom 347">
      <a:dk1>
        <a:srgbClr val="08153D"/>
      </a:dk1>
      <a:lt1>
        <a:srgbClr val="FFFFFF"/>
      </a:lt1>
      <a:dk2>
        <a:srgbClr val="6E8097"/>
      </a:dk2>
      <a:lt2>
        <a:srgbClr val="F1F3F5"/>
      </a:lt2>
      <a:accent1>
        <a:srgbClr val="1A80F9"/>
      </a:accent1>
      <a:accent2>
        <a:srgbClr val="7CB8F9"/>
      </a:accent2>
      <a:accent3>
        <a:srgbClr val="C4CCEC"/>
      </a:accent3>
      <a:accent4>
        <a:srgbClr val="23AED6"/>
      </a:accent4>
      <a:accent5>
        <a:srgbClr val="00AB5B"/>
      </a:accent5>
      <a:accent6>
        <a:srgbClr val="C6DC5D"/>
      </a:accent6>
      <a:hlink>
        <a:srgbClr val="14427A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pulation" id="{ADBF7725-3E3B-004F-8CD5-EE28B451FB11}" vid="{8422FD26-09D6-A546-905E-D68DE34FE6A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Population</Template>
  <TotalTime>676</TotalTime>
  <Words>1291</Words>
  <Application>Microsoft Macintosh PowerPoint</Application>
  <PresentationFormat>Widescreen</PresentationFormat>
  <Paragraphs>230</Paragraphs>
  <Slides>20</Slides>
  <Notes>14</Notes>
  <HiddenSlides>1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4" baseType="lpstr">
      <vt:lpstr>ＭＳ Ｐゴシック</vt:lpstr>
      <vt:lpstr>.AppleColorEmojiUI</vt:lpstr>
      <vt:lpstr>American Typewriter</vt:lpstr>
      <vt:lpstr>Arial</vt:lpstr>
      <vt:lpstr>Calibri</vt:lpstr>
      <vt:lpstr>Century Gothic</vt:lpstr>
      <vt:lpstr>Lexend Deca</vt:lpstr>
      <vt:lpstr>Noteworthy Light</vt:lpstr>
      <vt:lpstr>Open Sans Light</vt:lpstr>
      <vt:lpstr>Open Sans SemiBold</vt:lpstr>
      <vt:lpstr>Times New Roman</vt:lpstr>
      <vt:lpstr>Verdana</vt:lpstr>
      <vt:lpstr>Wingdings</vt:lpstr>
      <vt:lpstr>Population</vt:lpstr>
      <vt:lpstr>PowerPoint Presentation</vt:lpstr>
      <vt:lpstr>Riddle me This…</vt:lpstr>
      <vt:lpstr>Starter… </vt:lpstr>
      <vt:lpstr>Lesson 3  Measuring Global Disparities The Lorenz Curve</vt:lpstr>
      <vt:lpstr>Learning Objective:</vt:lpstr>
      <vt:lpstr>Global Development</vt:lpstr>
      <vt:lpstr>The Lorenz Curve and Gini Coefficient </vt:lpstr>
      <vt:lpstr>The Lorenz Curve and Gini Coefficient </vt:lpstr>
      <vt:lpstr>PowerPoint Presentation</vt:lpstr>
      <vt:lpstr>PowerPoint Presentation</vt:lpstr>
      <vt:lpstr>PowerPoint Presentation</vt:lpstr>
      <vt:lpstr>Question: Do you need to do anything with this data before you plot it? </vt:lpstr>
      <vt:lpstr>PowerPoint Presentation</vt:lpstr>
      <vt:lpstr>The Gini Coefficient </vt:lpstr>
      <vt:lpstr>The Gini Coefficient </vt:lpstr>
      <vt:lpstr>Discussion: Which country is the most equal and which country is the least equal in terms of population income distribution? </vt:lpstr>
      <vt:lpstr>Some facts…</vt:lpstr>
      <vt:lpstr>Task 2</vt:lpstr>
      <vt:lpstr>PowerPoint Presentation</vt:lpstr>
      <vt:lpstr>Review: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Macroeconomic Aim:</dc:title>
  <dc:creator>Natasha Prankerd</dc:creator>
  <cp:lastModifiedBy>ncparsons@outlook.com</cp:lastModifiedBy>
  <cp:revision>38</cp:revision>
  <dcterms:created xsi:type="dcterms:W3CDTF">2017-04-07T12:40:01Z</dcterms:created>
  <dcterms:modified xsi:type="dcterms:W3CDTF">2021-12-14T23:42:47Z</dcterms:modified>
</cp:coreProperties>
</file>