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70" r:id="rId2"/>
    <p:sldId id="353" r:id="rId3"/>
    <p:sldId id="269" r:id="rId4"/>
    <p:sldId id="268" r:id="rId5"/>
    <p:sldId id="306" r:id="rId6"/>
    <p:sldId id="354" r:id="rId7"/>
    <p:sldId id="34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/>
    <p:restoredTop sz="93478"/>
  </p:normalViewPr>
  <p:slideViewPr>
    <p:cSldViewPr>
      <p:cViewPr varScale="1">
        <p:scale>
          <a:sx n="64" d="100"/>
          <a:sy n="64" d="100"/>
        </p:scale>
        <p:origin x="584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3C1D1-626D-D641-957C-992BF449AD7E}" type="datetimeFigureOut">
              <a:rPr lang="en-US" smtClean="0"/>
              <a:t>9/6/21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381F7-DBA9-4A4E-AB06-24F801964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film we are going to watch today: The Best of Travel: South Africa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7792-9B4D-4C41-98C7-FF4F938B28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5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0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7 Best </a:t>
            </a:r>
            <a:r>
              <a:rPr lang="en-US" dirty="0"/>
              <a:t>of Travel Questions (can watch if you have a subscription with an Ontario Public Library)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7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3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3" cy="1828800"/>
          </a:xfrm>
        </p:spPr>
        <p:txBody>
          <a:bodyPr rtlCol="0" anchor="b">
            <a:normAutofit/>
          </a:bodyPr>
          <a:lstStyle>
            <a:lvl1pPr algn="l">
              <a:defRPr sz="405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n-US"/>
              <a:t>Click to edit Master subtitle style</a:t>
            </a:r>
            <a:endParaRPr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n-US"/>
              <a:t>Click to edit Master title style</a:t>
            </a:r>
            <a:endParaRPr lang="x-none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5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90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1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90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1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484994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4" y="914400"/>
            <a:ext cx="6172201" cy="5029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5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400"/>
            <a:ext cx="643339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80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80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3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>
              <a:defRPr sz="330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4951415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7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7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3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x-none"/>
          </a:p>
        </p:txBody>
      </p:sp>
      <p:grpSp>
        <p:nvGrpSpPr>
          <p:cNvPr id="9" name="Group 8"/>
          <p:cNvGrpSpPr/>
          <p:nvPr/>
        </p:nvGrpSpPr>
        <p:grpSpPr>
          <a:xfrm>
            <a:off x="105242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9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x-none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40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9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5400000">
            <a:off x="4517136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/>
        </p:nvGrpSpPr>
        <p:grpSpPr>
          <a:xfrm rot="5400000">
            <a:off x="8019011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x-none"/>
              <a:t>Edit Master text styles</a:t>
            </a:r>
          </a:p>
          <a:p>
            <a:pPr lvl="1" rtl="0"/>
            <a:r>
              <a:rPr lang="x-none"/>
              <a:t>Second level</a:t>
            </a:r>
          </a:p>
          <a:p>
            <a:pPr lvl="2" rtl="0"/>
            <a:r>
              <a:rPr lang="x-none"/>
              <a:t>Third level</a:t>
            </a:r>
          </a:p>
          <a:p>
            <a:pPr lvl="3" rtl="0"/>
            <a:r>
              <a:rPr lang="x-none"/>
              <a:t>Fourth level</a:t>
            </a:r>
          </a:p>
          <a:p>
            <a:pPr lvl="4" rtl="0"/>
            <a:r>
              <a:rPr lang="x-none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3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12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rontopubliclibrary.ca/detail.jsp?Entt=RDM2810457&amp;R=281045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20"/>
            <a:ext cx="6777648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b="1" dirty="0">
                <a:latin typeface="American Typewriter" charset="0"/>
                <a:ea typeface="American Typewriter" charset="0"/>
                <a:cs typeface="American Typewriter" charset="0"/>
              </a:rPr>
              <a:t>Notes for Presentation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57200" y="990600"/>
            <a:ext cx="1157642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dirty="0"/>
              <a:t>	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I include this on slides where I would like my students to write </a:t>
            </a:r>
          </a:p>
          <a:p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	down the information into their notes. Use this at your discretion. </a:t>
            </a: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00B0F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Class/paired/individual task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Tasks for students are denoted in blue. </a:t>
            </a:r>
          </a:p>
          <a:p>
            <a:endParaRPr lang="en-US" altLang="x-none" sz="2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00B05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 Brainstorm</a:t>
            </a:r>
            <a:r>
              <a:rPr lang="en-US" altLang="x-none" sz="2400" dirty="0">
                <a:latin typeface="American Typewriter" charset="0"/>
                <a:ea typeface="American Typewriter" charset="0"/>
                <a:cs typeface="American Typewriter" charset="0"/>
              </a:rPr>
              <a:t>	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Class discussion tasks are denoted in green</a:t>
            </a:r>
            <a:endParaRPr lang="en-US" altLang="x-none" sz="2000" b="1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Personalized information 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Information that is personal to my class/local area are 					denoted in purple and will need amending. </a:t>
            </a:r>
          </a:p>
          <a:p>
            <a:endParaRPr lang="en-US" altLang="x-none" sz="2400" b="1" dirty="0">
              <a:solidFill>
                <a:srgbClr val="7030A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Key Words 	</a:t>
            </a:r>
            <a:r>
              <a:rPr lang="en-US" altLang="x-none" sz="24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Key words pertinent to the course are denoted in red. </a:t>
            </a:r>
          </a:p>
          <a:p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</a:t>
            </a:r>
          </a:p>
          <a:p>
            <a:r>
              <a:rPr lang="en-US" altLang="x-none" sz="2000" dirty="0">
                <a:solidFill>
                  <a:schemeClr val="tx2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Notes Section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Under each slide prompts for resource files needed for particular 				tasks, 	and any other additional information for the teacher will be 				given. </a:t>
            </a:r>
          </a:p>
          <a:p>
            <a:r>
              <a:rPr lang="en-US" altLang="x-none" sz="2000" dirty="0"/>
              <a:t>	</a:t>
            </a:r>
          </a:p>
        </p:txBody>
      </p:sp>
      <p:pic>
        <p:nvPicPr>
          <p:cNvPr id="6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49907">
            <a:off x="1401756" y="1185777"/>
            <a:ext cx="1088754" cy="5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45638-EADB-CA42-BB6E-86A99924D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260" y="1551775"/>
            <a:ext cx="7955404" cy="48993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94" y="11427"/>
            <a:ext cx="10058403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800" dirty="0"/>
              <a:t>Starter… What’s the Focus?  </a:t>
            </a:r>
            <a:endParaRPr lang="en-US" alt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112FC-0109-CE4C-9F75-F30E4D97803D}"/>
              </a:ext>
            </a:extLst>
          </p:cNvPr>
          <p:cNvSpPr/>
          <p:nvPr/>
        </p:nvSpPr>
        <p:spPr>
          <a:xfrm>
            <a:off x="1765635" y="1542844"/>
            <a:ext cx="2658256" cy="16389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0099D8-037B-1047-B291-488F06C94179}"/>
              </a:ext>
            </a:extLst>
          </p:cNvPr>
          <p:cNvSpPr/>
          <p:nvPr/>
        </p:nvSpPr>
        <p:spPr>
          <a:xfrm>
            <a:off x="4424516" y="1543225"/>
            <a:ext cx="2658256" cy="1638927"/>
          </a:xfrm>
          <a:prstGeom prst="rect">
            <a:avLst/>
          </a:prstGeom>
          <a:solidFill>
            <a:srgbClr val="FF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C5BDD8-EC9C-4B4A-B81D-98A1B8206E1D}"/>
              </a:ext>
            </a:extLst>
          </p:cNvPr>
          <p:cNvSpPr/>
          <p:nvPr/>
        </p:nvSpPr>
        <p:spPr>
          <a:xfrm>
            <a:off x="7063408" y="1543225"/>
            <a:ext cx="2658256" cy="16389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EB3BCC-F733-2148-BD6C-6A1A5CDF3777}"/>
              </a:ext>
            </a:extLst>
          </p:cNvPr>
          <p:cNvSpPr/>
          <p:nvPr/>
        </p:nvSpPr>
        <p:spPr>
          <a:xfrm>
            <a:off x="1766260" y="3182152"/>
            <a:ext cx="2658256" cy="163892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B0D7B0-F4FB-1A40-83BF-DB5CB42E4698}"/>
              </a:ext>
            </a:extLst>
          </p:cNvPr>
          <p:cNvSpPr/>
          <p:nvPr/>
        </p:nvSpPr>
        <p:spPr>
          <a:xfrm>
            <a:off x="1766260" y="4821078"/>
            <a:ext cx="2693707" cy="16389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A738ED-E6CB-4E4E-BA96-406E47F00282}"/>
              </a:ext>
            </a:extLst>
          </p:cNvPr>
          <p:cNvSpPr/>
          <p:nvPr/>
        </p:nvSpPr>
        <p:spPr>
          <a:xfrm>
            <a:off x="4434199" y="3182151"/>
            <a:ext cx="2658256" cy="16389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2B7F9-73A4-6942-A4C9-FC021927C367}"/>
              </a:ext>
            </a:extLst>
          </p:cNvPr>
          <p:cNvSpPr/>
          <p:nvPr/>
        </p:nvSpPr>
        <p:spPr>
          <a:xfrm>
            <a:off x="7053725" y="3182151"/>
            <a:ext cx="2658256" cy="16389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1B339-BE7A-AA41-9CAE-803B862B5272}"/>
              </a:ext>
            </a:extLst>
          </p:cNvPr>
          <p:cNvSpPr/>
          <p:nvPr/>
        </p:nvSpPr>
        <p:spPr>
          <a:xfrm>
            <a:off x="4434199" y="4821079"/>
            <a:ext cx="2658256" cy="163892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66EF2D-2B5E-F444-9E3F-97063B546E36}"/>
              </a:ext>
            </a:extLst>
          </p:cNvPr>
          <p:cNvSpPr/>
          <p:nvPr/>
        </p:nvSpPr>
        <p:spPr>
          <a:xfrm>
            <a:off x="7064033" y="4840956"/>
            <a:ext cx="2658256" cy="1638927"/>
          </a:xfrm>
          <a:prstGeom prst="rect">
            <a:avLst/>
          </a:prstGeom>
          <a:solidFill>
            <a:srgbClr val="0118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F6CFFA-AA60-4542-9615-FDD5F21FD269}"/>
              </a:ext>
            </a:extLst>
          </p:cNvPr>
          <p:cNvSpPr/>
          <p:nvPr/>
        </p:nvSpPr>
        <p:spPr>
          <a:xfrm>
            <a:off x="3200401" y="5281585"/>
            <a:ext cx="7010400" cy="868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chemeClr val="tx2"/>
                </a:solidFill>
                <a:ea typeface="Amatic SC" charset="0"/>
                <a:cs typeface="Amatic SC" charset="0"/>
              </a:rPr>
              <a:t>Tourism in South Africa</a:t>
            </a:r>
          </a:p>
        </p:txBody>
      </p:sp>
    </p:spTree>
    <p:extLst>
      <p:ext uri="{BB962C8B-B14F-4D97-AF65-F5344CB8AC3E}">
        <p14:creationId xmlns:p14="http://schemas.microsoft.com/office/powerpoint/2010/main" val="32299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3652" y="2819400"/>
            <a:ext cx="7200032" cy="268376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/>
              <a:t>Lesson 7</a:t>
            </a:r>
            <a:br>
              <a:rPr lang="en-US" altLang="en-US" sz="4800" dirty="0"/>
            </a:br>
            <a:r>
              <a:rPr lang="en-US" altLang="en-US" sz="4800" dirty="0"/>
              <a:t>Best of Travel: South Africa | Documentary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838200"/>
            <a:ext cx="8647832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dirty="0"/>
              <a:t>Unit 2 – The Environment and Tourism</a:t>
            </a:r>
          </a:p>
        </p:txBody>
      </p:sp>
    </p:spTree>
    <p:extLst>
      <p:ext uri="{BB962C8B-B14F-4D97-AF65-F5344CB8AC3E}">
        <p14:creationId xmlns:p14="http://schemas.microsoft.com/office/powerpoint/2010/main" val="14793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3273"/>
            <a:ext cx="8777538" cy="1219200"/>
          </a:xfrm>
        </p:spPr>
        <p:txBody>
          <a:bodyPr>
            <a:normAutofit/>
          </a:bodyPr>
          <a:lstStyle/>
          <a:p>
            <a:r>
              <a:rPr lang="en-US" sz="3200" dirty="0"/>
              <a:t>Learning 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960" y="1482551"/>
            <a:ext cx="10041240" cy="1152128"/>
          </a:xfrm>
        </p:spPr>
        <p:txBody>
          <a:bodyPr>
            <a:normAutofit/>
          </a:bodyPr>
          <a:lstStyle/>
          <a:p>
            <a:pPr>
              <a:buFont typeface=".AppleColorEmojiUI" charset="0"/>
              <a:buChar char="🌳"/>
            </a:pPr>
            <a:r>
              <a:rPr lang="en-US" sz="2800" dirty="0"/>
              <a:t> Apply what we have learnt in Unit 2 to real-world examples. </a:t>
            </a:r>
          </a:p>
          <a:p>
            <a:pPr>
              <a:buFont typeface=".AppleColorEmojiUI" charset="0"/>
              <a:buChar char="🌳"/>
            </a:pPr>
            <a:endParaRPr lang="en-US" sz="2400" dirty="0"/>
          </a:p>
          <a:p>
            <a:pPr>
              <a:buFont typeface=".AppleColorEmojiUI" charset="0"/>
              <a:buChar char="🌳"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2960" y="2025079"/>
            <a:ext cx="8783365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Learning Outcomes: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3529568"/>
            <a:ext cx="10591800" cy="343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0604" indent="-260604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498" indent="-212598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.AppleColorEmojiUI" charset="0"/>
              <a:buChar char="🌳"/>
            </a:pPr>
            <a:r>
              <a:rPr lang="en-US" sz="2400" dirty="0"/>
              <a:t> Identify tourism business opportunities through the natural environment. </a:t>
            </a:r>
          </a:p>
          <a:p>
            <a:pPr>
              <a:buFont typeface=".AppleColorEmojiUI" charset="0"/>
              <a:buChar char="🌳"/>
            </a:pPr>
            <a:r>
              <a:rPr lang="en-US" sz="2400" dirty="0"/>
              <a:t> Describe how tourism industries can protect and preserve the natural environment. </a:t>
            </a:r>
          </a:p>
          <a:p>
            <a:pPr>
              <a:buFont typeface=".AppleColorEmojiUI" charset="0"/>
              <a:buChar char="🌳"/>
            </a:pPr>
            <a:r>
              <a:rPr lang="en-US" sz="2400" dirty="0"/>
              <a:t> Describe the measures businesses take to be responsible. </a:t>
            </a:r>
          </a:p>
          <a:p>
            <a:pPr>
              <a:buFont typeface=".AppleColorEmojiUI" charset="0"/>
              <a:buChar char="🌳"/>
            </a:pPr>
            <a:r>
              <a:rPr lang="en-US" sz="2400" dirty="0"/>
              <a:t> Explain the relationship between tourism businesses and tourists with respect to protecting the environment. </a:t>
            </a:r>
          </a:p>
          <a:p>
            <a:pPr>
              <a:buFont typeface=".AppleColorEmojiUI" charset="0"/>
              <a:buChar char="🌳"/>
            </a:pPr>
            <a:endParaRPr lang="en-US" sz="2400" dirty="0"/>
          </a:p>
          <a:p>
            <a:pPr>
              <a:buFont typeface=".AppleColorEmojiUI" charset="0"/>
              <a:buChar char="🌳"/>
            </a:pPr>
            <a:endParaRPr lang="en-US" sz="2400" dirty="0"/>
          </a:p>
          <a:p>
            <a:pPr>
              <a:buFont typeface=".AppleColorEmojiUI" charset="0"/>
              <a:buChar char="🌳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66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91160"/>
            <a:ext cx="6553198" cy="1437640"/>
          </a:xfrm>
        </p:spPr>
        <p:txBody>
          <a:bodyPr>
            <a:normAutofit/>
          </a:bodyPr>
          <a:lstStyle/>
          <a:p>
            <a:r>
              <a:rPr lang="en-US" sz="4400" b="1" dirty="0"/>
              <a:t>Documentary | Best of Travel: South Africa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96E275-16FE-B147-98AF-B1AE92FFBFE3}"/>
              </a:ext>
            </a:extLst>
          </p:cNvPr>
          <p:cNvSpPr/>
          <p:nvPr/>
        </p:nvSpPr>
        <p:spPr>
          <a:xfrm>
            <a:off x="251792" y="2209800"/>
            <a:ext cx="69640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Rudy </a:t>
            </a:r>
            <a:r>
              <a:rPr lang="en-GB" sz="2000" dirty="0" err="1">
                <a:solidFill>
                  <a:schemeClr val="tx2"/>
                </a:solidFill>
              </a:rPr>
              <a:t>Maxa</a:t>
            </a:r>
            <a:r>
              <a:rPr lang="en-GB" sz="2000" dirty="0">
                <a:solidFill>
                  <a:schemeClr val="tx2"/>
                </a:solidFill>
              </a:rPr>
              <a:t>, the most trusted name in travel, goes beyond the guidebooks to share his authoritative tips, trips and secret places.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Program 1: Safari - An adventurous safari is a wonderful way to visit the country. Get up-close and personal with lions, giraffes, elephants, and dozens of other animals in their natural habitats.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Program 2: Cape Town - Cape Town is a nexus of cultures in a setting so stunning, it is called the new California or </a:t>
            </a:r>
            <a:r>
              <a:rPr lang="en-GB" sz="2000" dirty="0" err="1">
                <a:solidFill>
                  <a:schemeClr val="tx2"/>
                </a:solidFill>
              </a:rPr>
              <a:t>Africas</a:t>
            </a:r>
            <a:r>
              <a:rPr lang="en-GB" sz="2000" dirty="0">
                <a:solidFill>
                  <a:schemeClr val="tx2"/>
                </a:solidFill>
              </a:rPr>
              <a:t> Riviera.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Program 3: Garden Route and Wine Country - One of the worlds most beautiful drives, the Garden Route takes you on a trek along a wild, rugged, gorgeous coastline. 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3E430-73E0-904F-8F9D-B13926272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91160"/>
            <a:ext cx="4102100" cy="623912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0234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1160"/>
            <a:ext cx="6477001" cy="1590040"/>
          </a:xfrm>
        </p:spPr>
        <p:txBody>
          <a:bodyPr>
            <a:normAutofit/>
          </a:bodyPr>
          <a:lstStyle/>
          <a:p>
            <a:r>
              <a:rPr lang="en-US" sz="4400" b="1" dirty="0"/>
              <a:t>Documentary | Where the Trail Ends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96E275-16FE-B147-98AF-B1AE92FFBFE3}"/>
              </a:ext>
            </a:extLst>
          </p:cNvPr>
          <p:cNvSpPr/>
          <p:nvPr/>
        </p:nvSpPr>
        <p:spPr>
          <a:xfrm>
            <a:off x="457201" y="3048000"/>
            <a:ext cx="5181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rgbClr val="0070C0"/>
                </a:solidFill>
              </a:rPr>
              <a:t>Task Description: 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We are going to spend the lesson watching the docufilm ‘Best of Travel: South Africa.’ 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As we are watching, complete the question worksheet given.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6ED67B-E68D-164C-AF59-25C403CD63B2}"/>
              </a:ext>
            </a:extLst>
          </p:cNvPr>
          <p:cNvSpPr/>
          <p:nvPr/>
        </p:nvSpPr>
        <p:spPr>
          <a:xfrm>
            <a:off x="4419600" y="2438400"/>
            <a:ext cx="2057401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Library Link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A7A13-FB77-BB4D-8F20-2F55F988E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391160"/>
            <a:ext cx="4102100" cy="623912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7685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817"/>
            <a:ext cx="6705600" cy="1219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Review: Free-Write</a:t>
            </a:r>
            <a:endParaRPr lang="en-US" sz="4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96E275-16FE-B147-98AF-B1AE92FFBFE3}"/>
              </a:ext>
            </a:extLst>
          </p:cNvPr>
          <p:cNvSpPr/>
          <p:nvPr/>
        </p:nvSpPr>
        <p:spPr>
          <a:xfrm>
            <a:off x="457200" y="1752600"/>
            <a:ext cx="4419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rgbClr val="0070C0"/>
                </a:solidFill>
              </a:rPr>
              <a:t>Task Description: </a:t>
            </a:r>
          </a:p>
          <a:p>
            <a:endParaRPr lang="en-GB" sz="22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Evaluate how well the ecotourism/environmental tourism sites in the film meet the three key factors of sustainability.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F06063-AB88-084A-B042-01C6D2BBA0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539467"/>
            <a:ext cx="6629400" cy="497205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941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Rainbow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nbow" id="{7672E3F5-03FD-364A-8714-8D5E4D6C51D5}" vid="{B9DC91AA-0325-5A45-BC4B-69F1CFF37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</Template>
  <TotalTime>379</TotalTime>
  <Words>482</Words>
  <Application>Microsoft Macintosh PowerPoint</Application>
  <PresentationFormat>Widescreen</PresentationFormat>
  <Paragraphs>54</Paragraphs>
  <Slides>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.AppleColorEmojiUI</vt:lpstr>
      <vt:lpstr>Amatic SC</vt:lpstr>
      <vt:lpstr>American Typewriter</vt:lpstr>
      <vt:lpstr>Arial</vt:lpstr>
      <vt:lpstr>Calibri</vt:lpstr>
      <vt:lpstr>Segoe Print</vt:lpstr>
      <vt:lpstr>Rainbow</vt:lpstr>
      <vt:lpstr>Notes for Presentation</vt:lpstr>
      <vt:lpstr>Starter… What’s the Focus?  </vt:lpstr>
      <vt:lpstr>Lesson 7 Best of Travel: South Africa | Documentary </vt:lpstr>
      <vt:lpstr>Learning Objective:</vt:lpstr>
      <vt:lpstr>Documentary | Best of Travel: South Africa</vt:lpstr>
      <vt:lpstr>Documentary | Where the Trail Ends</vt:lpstr>
      <vt:lpstr>Review: Free-Write</vt:lpstr>
    </vt:vector>
  </TitlesOfParts>
  <Manager/>
  <Company>Global Geek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Presentation</dc:title>
  <dc:subject/>
  <dc:creator>Global Geek</dc:creator>
  <cp:keywords/>
  <dc:description/>
  <cp:lastModifiedBy>ncparsons@outlook.com</cp:lastModifiedBy>
  <cp:revision>81</cp:revision>
  <dcterms:created xsi:type="dcterms:W3CDTF">2015-01-19T01:49:24Z</dcterms:created>
  <dcterms:modified xsi:type="dcterms:W3CDTF">2021-09-07T03:43:17Z</dcterms:modified>
  <cp:category/>
</cp:coreProperties>
</file>