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0" r:id="rId2"/>
    <p:sldId id="346" r:id="rId3"/>
    <p:sldId id="269" r:id="rId4"/>
    <p:sldId id="268" r:id="rId5"/>
    <p:sldId id="339" r:id="rId6"/>
    <p:sldId id="351" r:id="rId7"/>
    <p:sldId id="348" r:id="rId8"/>
    <p:sldId id="350" r:id="rId9"/>
    <p:sldId id="349" r:id="rId10"/>
    <p:sldId id="303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3478"/>
  </p:normalViewPr>
  <p:slideViewPr>
    <p:cSldViewPr>
      <p:cViewPr varScale="1">
        <p:scale>
          <a:sx n="64" d="100"/>
          <a:sy n="64" d="100"/>
        </p:scale>
        <p:origin x="584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3C1D1-626D-D641-957C-992BF449AD7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381F7-DBA9-4A4E-AB06-24F801964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Responsible Tourism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07792-9B4D-4C41-98C7-FF4F938B2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responses with the class.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3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4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findings from the previous task with the class and create a joint statement.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3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181AA-E861-CE4E-8F2A-8403FF31E1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5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181AA-E861-CE4E-8F2A-8403FF31E1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9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3" cy="1828800"/>
          </a:xfrm>
        </p:spPr>
        <p:txBody>
          <a:bodyPr rtlCol="0" anchor="b">
            <a:normAutofit/>
          </a:bodyPr>
          <a:lstStyle>
            <a:lvl1pPr algn="l">
              <a:defRPr sz="405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90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1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90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1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484994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5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400"/>
            <a:ext cx="643339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3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>
              <a:defRPr sz="33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951415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3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9" name="Group 8"/>
          <p:cNvGrpSpPr/>
          <p:nvPr/>
        </p:nvGrpSpPr>
        <p:grpSpPr>
          <a:xfrm>
            <a:off x="105242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9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40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9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4517136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 rot="5400000">
            <a:off x="8019011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x-none"/>
              <a:t>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8FB7D52C-BDA9-41D8-BA72-16E4E4C7E7FA}" type="datetimeFigureOut">
              <a:rPr lang="en-US" smtClean="0"/>
              <a:pPr/>
              <a:t>10/14/21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umesh_mangalasseri_sustainable_tourism_a_modern_eco_friendly_perspective_on_touris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onsibletravel.com/copy/responsible-tourism-video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hc.unesco.org/en/tourism/" TargetMode="External"/><Relationship Id="rId3" Type="http://schemas.openxmlformats.org/officeDocument/2006/relationships/hyperlink" Target="http://travel.nationalgeographic.com/travel/sustainable/about_geotourism.html" TargetMode="External"/><Relationship Id="rId7" Type="http://schemas.openxmlformats.org/officeDocument/2006/relationships/hyperlink" Target="http://www.tourismconcern.org.uk/index.php?page=community-touris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stcouncil.org/" TargetMode="External"/><Relationship Id="rId5" Type="http://schemas.openxmlformats.org/officeDocument/2006/relationships/hyperlink" Target="http://www.responsibletravel.com/" TargetMode="External"/><Relationship Id="rId4" Type="http://schemas.openxmlformats.org/officeDocument/2006/relationships/hyperlink" Target="http://www.ethicaltraveler.org/" TargetMode="External"/><Relationship Id="rId9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20"/>
            <a:ext cx="6777648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b="1" dirty="0">
                <a:latin typeface="American Typewriter" charset="0"/>
                <a:ea typeface="American Typewriter" charset="0"/>
                <a:cs typeface="American Typewriter" charset="0"/>
              </a:rPr>
              <a:t>Notes for Presentation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57200" y="990600"/>
            <a:ext cx="1157642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dirty="0"/>
              <a:t>	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 include this on slides where I would like my students to write </a:t>
            </a:r>
          </a:p>
          <a:p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	down the information into their notes. Use this at your discretion. </a:t>
            </a: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F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Class/paired/individual task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Tasks for students are denoted in blue. </a:t>
            </a:r>
          </a:p>
          <a:p>
            <a:endParaRPr lang="en-US" altLang="x-none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5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 Brainstorm</a:t>
            </a:r>
            <a:r>
              <a:rPr lang="en-US" altLang="x-none" sz="2400" dirty="0">
                <a:latin typeface="American Typewriter" charset="0"/>
                <a:ea typeface="American Typewriter" charset="0"/>
                <a:cs typeface="American Typewriter" charset="0"/>
              </a:rPr>
              <a:t>	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Class discussion tasks are denoted in green</a:t>
            </a:r>
            <a:endParaRPr lang="en-US" altLang="x-none" sz="2000" b="1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Personalized information 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Information that is personal to my class/local area are 					denoted in purple and will need amending. </a:t>
            </a:r>
          </a:p>
          <a:p>
            <a:endParaRPr lang="en-US" altLang="x-none" sz="2400" b="1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Key Words 	</a:t>
            </a:r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Key words pertinent to the course are denoted in red. </a:t>
            </a:r>
          </a:p>
          <a:p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</a:p>
          <a:p>
            <a:r>
              <a:rPr lang="en-US" altLang="x-none" sz="2000" dirty="0">
                <a:solidFill>
                  <a:schemeClr val="tx2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Notes Section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Under each slide prompts for resource files needed for particular 				tasks, 	and any other additional information for the teacher will be 				given. </a:t>
            </a:r>
          </a:p>
          <a:p>
            <a:r>
              <a:rPr lang="en-US" altLang="x-none" sz="2000" dirty="0"/>
              <a:t>	</a:t>
            </a:r>
          </a:p>
        </p:txBody>
      </p:sp>
      <p:pic>
        <p:nvPicPr>
          <p:cNvPr id="6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49907">
            <a:off x="1401756" y="1185777"/>
            <a:ext cx="1088754" cy="5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62DA61-DA60-6843-982D-8A39A6CEC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7800"/>
            <a:ext cx="12192000" cy="54506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D4B497D-6A01-6A42-88D3-FFB7380A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9488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Review: Time for </a:t>
            </a:r>
            <a:r>
              <a:rPr lang="en-US" sz="80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TED</a:t>
            </a:r>
            <a:r>
              <a:rPr lang="en-US" sz="72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7446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1502" y="2025504"/>
            <a:ext cx="11300637" cy="4375296"/>
          </a:xfrm>
        </p:spPr>
        <p:txBody>
          <a:bodyPr>
            <a:normAutofit/>
          </a:bodyPr>
          <a:lstStyle/>
          <a:p>
            <a:r>
              <a:rPr lang="en-US" sz="2800" b="1" dirty="0"/>
              <a:t>Watch this </a:t>
            </a:r>
            <a:r>
              <a:rPr lang="en-US" sz="2800" b="1" dirty="0" err="1">
                <a:solidFill>
                  <a:srgbClr val="FF0000"/>
                </a:solidFill>
              </a:rPr>
              <a:t>TEDEd</a:t>
            </a:r>
            <a:r>
              <a:rPr lang="en-US" sz="2800" b="1" dirty="0"/>
              <a:t>, and answer the questions below:</a:t>
            </a:r>
          </a:p>
          <a:p>
            <a:pPr marL="0" indent="0">
              <a:buNone/>
            </a:pPr>
            <a:r>
              <a:rPr lang="en-US" sz="2400" b="1" dirty="0">
                <a:hlinkClick r:id="rId3"/>
              </a:rPr>
              <a:t>https://www.ted.com/talks/sumesh_mangalasseri_sustainable_tourism_a_modern_eco_friendly_perspective_on_tourism</a:t>
            </a:r>
            <a:r>
              <a:rPr lang="en-US" sz="2400" b="1" dirty="0"/>
              <a:t>  </a:t>
            </a:r>
          </a:p>
          <a:p>
            <a:pPr marL="0" indent="0">
              <a:buNone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How does Sumesh </a:t>
            </a:r>
            <a:r>
              <a:rPr lang="en-GB" sz="2400" dirty="0" err="1"/>
              <a:t>Mangalasseri</a:t>
            </a:r>
            <a:r>
              <a:rPr lang="en-GB" sz="2400" dirty="0"/>
              <a:t> suggest that tourism can be more sustainable?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2EEE3E-B6D9-4742-90AF-042482F0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9488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American Typewriter" panose="02090604020004020304" pitchFamily="18" charset="77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Review: Time for </a:t>
            </a:r>
            <a:r>
              <a:rPr lang="en-US" sz="80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TED</a:t>
            </a:r>
            <a:r>
              <a:rPr lang="en-US" sz="72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625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94" y="11427"/>
            <a:ext cx="10058403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800" dirty="0"/>
              <a:t>Starter… Crack the Code!</a:t>
            </a:r>
            <a:endParaRPr lang="en-US" alt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B7E5A-4CC0-EF42-B829-F34231F83F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96955"/>
            <a:ext cx="10816535" cy="53666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33FB21-38BA-6640-967C-2276890E7624}"/>
              </a:ext>
            </a:extLst>
          </p:cNvPr>
          <p:cNvSpPr/>
          <p:nvPr/>
        </p:nvSpPr>
        <p:spPr>
          <a:xfrm>
            <a:off x="8153400" y="2743200"/>
            <a:ext cx="3341306" cy="1676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Crack the code to work out the focus for the lesson…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73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4168" y="2400300"/>
            <a:ext cx="6600592" cy="268376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/>
              <a:t>Lesson 5</a:t>
            </a:r>
            <a:br>
              <a:rPr lang="en-US" altLang="en-US" sz="4800" dirty="0"/>
            </a:br>
            <a:r>
              <a:rPr lang="en-US" altLang="en-US" sz="4800" dirty="0"/>
              <a:t>Responsible Tourism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44168" y="800100"/>
            <a:ext cx="8038232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dirty="0"/>
              <a:t>Unit 2 – The Environment and Tourism</a:t>
            </a:r>
          </a:p>
        </p:txBody>
      </p:sp>
    </p:spTree>
    <p:extLst>
      <p:ext uri="{BB962C8B-B14F-4D97-AF65-F5344CB8AC3E}">
        <p14:creationId xmlns:p14="http://schemas.microsoft.com/office/powerpoint/2010/main" val="14793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3273"/>
            <a:ext cx="8777538" cy="1219200"/>
          </a:xfrm>
        </p:spPr>
        <p:txBody>
          <a:bodyPr>
            <a:normAutofit/>
          </a:bodyPr>
          <a:lstStyle/>
          <a:p>
            <a:r>
              <a:rPr lang="en-US" sz="3200" dirty="0"/>
              <a:t>Learning 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960" y="1482551"/>
            <a:ext cx="11031840" cy="1152128"/>
          </a:xfrm>
        </p:spPr>
        <p:txBody>
          <a:bodyPr>
            <a:normAutofit/>
          </a:bodyPr>
          <a:lstStyle/>
          <a:p>
            <a:pPr>
              <a:buFont typeface=".AppleColorEmojiUI" charset="0"/>
              <a:buChar char="🌳"/>
            </a:pPr>
            <a:r>
              <a:rPr lang="en-US" sz="2800" dirty="0"/>
              <a:t> To examine different approaches to improving the positive and limiting the negative effects of tourism.</a:t>
            </a: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2960" y="2153111"/>
            <a:ext cx="8783365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Learning Outcomes: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3657600"/>
            <a:ext cx="10591800" cy="343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0604" indent="-260604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498" indent="-212598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.AppleColorEmojiUI" charset="0"/>
              <a:buChar char="🌳"/>
            </a:pPr>
            <a:r>
              <a:rPr lang="en-US" sz="2400" dirty="0"/>
              <a:t> Define responsible tourism. </a:t>
            </a:r>
          </a:p>
          <a:p>
            <a:pPr>
              <a:buFont typeface=".AppleColorEmojiUI" charset="0"/>
              <a:buChar char="🌳"/>
            </a:pPr>
            <a:r>
              <a:rPr lang="en-US" sz="2400" dirty="0"/>
              <a:t> Explain what it means to be a responsible tourist. </a:t>
            </a:r>
          </a:p>
          <a:p>
            <a:pPr>
              <a:buFont typeface=".AppleColorEmojiUI" charset="0"/>
              <a:buChar char="🌳"/>
            </a:pPr>
            <a:r>
              <a:rPr lang="en-US" sz="2400" dirty="0"/>
              <a:t> </a:t>
            </a:r>
            <a:r>
              <a:rPr lang="en-US" sz="2400" dirty="0" err="1"/>
              <a:t>Analyse</a:t>
            </a:r>
            <a:r>
              <a:rPr lang="en-US" sz="2400" dirty="0"/>
              <a:t> </a:t>
            </a:r>
            <a:r>
              <a:rPr lang="en-GB" sz="2400" dirty="0"/>
              <a:t>guidelines about limiting the negative effects of tourism.</a:t>
            </a:r>
          </a:p>
          <a:p>
            <a:pPr>
              <a:buFont typeface=".AppleColorEmojiUI" charset="0"/>
              <a:buChar char="🌳"/>
            </a:pPr>
            <a:r>
              <a:rPr lang="en-US" sz="2400" dirty="0"/>
              <a:t> Create a statement about responsible tourism and sustainable development. </a:t>
            </a:r>
          </a:p>
          <a:p>
            <a:pPr>
              <a:buFont typeface=".AppleColorEmojiUI" charset="0"/>
              <a:buChar char="🌳"/>
            </a:pP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23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9114" y="254000"/>
            <a:ext cx="10377486" cy="80095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4800" dirty="0">
                <a:solidFill>
                  <a:schemeClr val="tx2"/>
                </a:solidFill>
              </a:rPr>
              <a:t>Responsible Tourism</a:t>
            </a:r>
            <a:endParaRPr lang="en-US" altLang="en-US" sz="4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DDA52-6C86-F54A-85EE-8B1AD202B1E0}"/>
              </a:ext>
            </a:extLst>
          </p:cNvPr>
          <p:cNvSpPr/>
          <p:nvPr/>
        </p:nvSpPr>
        <p:spPr>
          <a:xfrm>
            <a:off x="519114" y="1524000"/>
            <a:ext cx="603408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70C0"/>
                </a:solidFill>
              </a:rPr>
              <a:t>Task 1.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br>
              <a:rPr lang="en-GB" b="1" dirty="0"/>
            </a:br>
            <a:endParaRPr lang="en-GB" dirty="0"/>
          </a:p>
          <a:p>
            <a:r>
              <a:rPr lang="en-GB" sz="2200" b="1" dirty="0"/>
              <a:t>View</a:t>
            </a:r>
            <a:r>
              <a:rPr lang="en-GB" sz="2200" dirty="0"/>
              <a:t> the video </a:t>
            </a:r>
            <a:r>
              <a:rPr lang="en-GB" sz="2200" u="sng" dirty="0">
                <a:hlinkClick r:id="rId3"/>
              </a:rPr>
              <a:t>What is responsible tourism?</a:t>
            </a:r>
            <a:r>
              <a:rPr lang="en-GB" sz="2200" dirty="0"/>
              <a:t> from the Responsible Travel website.</a:t>
            </a:r>
          </a:p>
          <a:p>
            <a:br>
              <a:rPr lang="en-GB" sz="2200" dirty="0"/>
            </a:br>
            <a:r>
              <a:rPr lang="en-GB" sz="2200" b="1" dirty="0"/>
              <a:t>Record</a:t>
            </a:r>
            <a:r>
              <a:rPr lang="en-GB" sz="2200" dirty="0"/>
              <a:t> your responses to the following questions.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Who created the video?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What message does it present?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What values, lifestyles and points of view are represented in, or omitted from, the message?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How has the message been created?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Who might the message appeal to?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970716-74C3-C24F-8F55-274FDCD799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140333"/>
            <a:ext cx="5422900" cy="456852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063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9114" y="254000"/>
            <a:ext cx="10377486" cy="80095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4800" dirty="0">
                <a:solidFill>
                  <a:schemeClr val="tx2"/>
                </a:solidFill>
              </a:rPr>
              <a:t>Responsible Tourism</a:t>
            </a:r>
            <a:endParaRPr lang="en-US" altLang="en-US" sz="4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DDA52-6C86-F54A-85EE-8B1AD202B1E0}"/>
              </a:ext>
            </a:extLst>
          </p:cNvPr>
          <p:cNvSpPr/>
          <p:nvPr/>
        </p:nvSpPr>
        <p:spPr>
          <a:xfrm>
            <a:off x="482671" y="1295400"/>
            <a:ext cx="112156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Responsible tourism…</a:t>
            </a:r>
          </a:p>
          <a:p>
            <a:endParaRPr lang="en-GB" sz="2800" b="1" u="sng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Minimises negative economic, environmental, and social impacts;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Generates greater economic benefits for local people and enhances the well-being of host communities, improves working conditions and access to the industry;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Involves local people in decisions that affect their lives and life chances;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Makes positive contributions to the conservation of natural and cultural heritage, to the maintenance of the world's diversity;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Provides more enjoyable experiences for tourists through more meaningful connections with local people, and a greater understanding of local cultural, social and environmental issues;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Provides access for physically challenged people;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Is culturally sensitive, engenders respect between tourists and hosts, and builds local pride and confidence.</a:t>
            </a:r>
          </a:p>
          <a:p>
            <a:endParaRPr lang="en-GB" sz="2200" dirty="0"/>
          </a:p>
        </p:txBody>
      </p:sp>
      <p:pic>
        <p:nvPicPr>
          <p:cNvPr id="5" name="Picture 2" descr="C:\Users\tv36426.TVNET\AppData\Local\Microsoft\Windows\INetCache\IE\MDJOD7TD\pencil-311818_640[1].png">
            <a:extLst>
              <a:ext uri="{FF2B5EF4-FFF2-40B4-BE49-F238E27FC236}">
                <a16:creationId xmlns:a16="http://schemas.microsoft.com/office/drawing/2014/main" id="{EF3D6643-58C4-2148-B239-471A019EA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49907">
            <a:off x="10579447" y="561954"/>
            <a:ext cx="1088754" cy="5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9114" y="254000"/>
            <a:ext cx="11368086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4800" dirty="0">
                <a:solidFill>
                  <a:schemeClr val="tx2"/>
                </a:solidFill>
              </a:rPr>
              <a:t>Responsible Tourism | Jigsaw Task</a:t>
            </a:r>
            <a:endParaRPr lang="en-US" altLang="en-US" sz="4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DDA52-6C86-F54A-85EE-8B1AD202B1E0}"/>
              </a:ext>
            </a:extLst>
          </p:cNvPr>
          <p:cNvSpPr/>
          <p:nvPr/>
        </p:nvSpPr>
        <p:spPr>
          <a:xfrm>
            <a:off x="519114" y="1379577"/>
            <a:ext cx="748188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70C0"/>
                </a:solidFill>
              </a:rPr>
              <a:t>Task 2.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br>
              <a:rPr lang="en-GB" b="1" dirty="0"/>
            </a:br>
            <a:endParaRPr lang="en-GB" b="1" dirty="0"/>
          </a:p>
          <a:p>
            <a:r>
              <a:rPr lang="en-GB" sz="2200" b="1" dirty="0"/>
              <a:t>In groups of 6, research the </a:t>
            </a:r>
            <a:r>
              <a:rPr lang="en-GB" sz="2200" dirty="0"/>
              <a:t>guidelines about limiting the negative effects of tourism on communities, economy and the environment, </a:t>
            </a:r>
            <a:r>
              <a:rPr lang="en-GB" sz="2200" u="sng" dirty="0"/>
              <a:t>each using one </a:t>
            </a:r>
            <a:r>
              <a:rPr lang="en-GB" sz="2200" dirty="0"/>
              <a:t>of the following websites.</a:t>
            </a:r>
          </a:p>
          <a:p>
            <a:endParaRPr lang="en-GB" sz="2200" dirty="0"/>
          </a:p>
          <a:p>
            <a:pPr marL="342900" indent="-342900">
              <a:buFont typeface="+mj-lt"/>
              <a:buAutoNum type="arabicPeriod"/>
            </a:pPr>
            <a:r>
              <a:rPr lang="en-GB" sz="2200" dirty="0" err="1"/>
              <a:t>Center</a:t>
            </a:r>
            <a:r>
              <a:rPr lang="en-GB" sz="2200" dirty="0"/>
              <a:t> for Sustainable Destinations – </a:t>
            </a:r>
            <a:r>
              <a:rPr lang="en-GB" sz="2200" u="sng" dirty="0">
                <a:hlinkClick r:id="rId3"/>
              </a:rPr>
              <a:t>About geotourism</a:t>
            </a:r>
            <a:endParaRPr lang="en-GB" sz="2200" dirty="0"/>
          </a:p>
          <a:p>
            <a:pPr marL="342900" indent="-342900">
              <a:buFont typeface="+mj-lt"/>
              <a:buAutoNum type="arabicPeriod"/>
            </a:pPr>
            <a:r>
              <a:rPr lang="en-GB" sz="2200" u="sng" dirty="0">
                <a:hlinkClick r:id="rId4"/>
              </a:rPr>
              <a:t>Ethical Traveler</a:t>
            </a:r>
            <a:r>
              <a:rPr lang="en-GB" sz="2200" dirty="0"/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u="sng" dirty="0">
                <a:hlinkClick r:id="rId5"/>
              </a:rPr>
              <a:t>Responsible Travel</a:t>
            </a:r>
            <a:endParaRPr lang="en-GB" sz="2200" dirty="0"/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Travel Forever – </a:t>
            </a:r>
            <a:r>
              <a:rPr lang="en-GB" sz="2200" u="sng" dirty="0">
                <a:hlinkClick r:id="rId6"/>
              </a:rPr>
              <a:t>Sustainable tourism</a:t>
            </a:r>
            <a:r>
              <a:rPr lang="en-GB" sz="2200" dirty="0"/>
              <a:t>  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Tourism Concern – </a:t>
            </a:r>
            <a:r>
              <a:rPr lang="en-GB" sz="2200" u="sng" dirty="0">
                <a:hlinkClick r:id="rId7"/>
              </a:rPr>
              <a:t>What is community tourism?</a:t>
            </a:r>
            <a:endParaRPr lang="en-GB" sz="2200" dirty="0"/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World Heritage Centre – </a:t>
            </a:r>
            <a:r>
              <a:rPr lang="en-GB" sz="2200" u="sng" dirty="0">
                <a:hlinkClick r:id="rId8"/>
              </a:rPr>
              <a:t>World heritage and sustainable tourism programme</a:t>
            </a:r>
            <a:endParaRPr lang="en-GB" sz="22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B4832-AA0D-B240-ACCC-45B95885B2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69">
            <a:off x="8168021" y="1320406"/>
            <a:ext cx="3378474" cy="3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9114" y="254000"/>
            <a:ext cx="11368086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4800" dirty="0">
                <a:solidFill>
                  <a:schemeClr val="tx2"/>
                </a:solidFill>
              </a:rPr>
              <a:t>Responsible Tourism | Jigsaw Task</a:t>
            </a:r>
            <a:endParaRPr lang="en-US" altLang="en-US" sz="4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DDA52-6C86-F54A-85EE-8B1AD202B1E0}"/>
              </a:ext>
            </a:extLst>
          </p:cNvPr>
          <p:cNvSpPr/>
          <p:nvPr/>
        </p:nvSpPr>
        <p:spPr>
          <a:xfrm>
            <a:off x="519114" y="1379577"/>
            <a:ext cx="69899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70C0"/>
                </a:solidFill>
              </a:rPr>
              <a:t>Task 3.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br>
              <a:rPr lang="en-GB" b="1" dirty="0"/>
            </a:br>
            <a:endParaRPr lang="en-GB" b="1" dirty="0"/>
          </a:p>
          <a:p>
            <a:r>
              <a:rPr lang="en-GB" sz="2400" b="1" dirty="0"/>
              <a:t>Once you have researched your website, discuss your findings with the rest of your group members. </a:t>
            </a:r>
          </a:p>
          <a:p>
            <a:endParaRPr lang="en-GB" sz="2400" b="1" dirty="0"/>
          </a:p>
          <a:p>
            <a:r>
              <a:rPr lang="en-GB" sz="2400" b="1" dirty="0"/>
              <a:t>Record your findings in a table/graphic organiser or mind-map. </a:t>
            </a:r>
            <a:endParaRPr lang="en-GB" sz="24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B4832-AA0D-B240-ACCC-45B95885B2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69">
            <a:off x="8168021" y="1320406"/>
            <a:ext cx="3378474" cy="3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9114" y="254000"/>
            <a:ext cx="10377486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4800" dirty="0">
                <a:solidFill>
                  <a:schemeClr val="tx2"/>
                </a:solidFill>
              </a:rPr>
              <a:t>Responsible Tourism</a:t>
            </a:r>
            <a:endParaRPr lang="en-US" altLang="en-US" sz="4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DDA52-6C86-F54A-85EE-8B1AD202B1E0}"/>
              </a:ext>
            </a:extLst>
          </p:cNvPr>
          <p:cNvSpPr/>
          <p:nvPr/>
        </p:nvSpPr>
        <p:spPr>
          <a:xfrm>
            <a:off x="519114" y="1600200"/>
            <a:ext cx="938688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70C0"/>
                </a:solidFill>
              </a:rPr>
              <a:t>Task 4.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br>
              <a:rPr lang="en-GB" b="1" dirty="0"/>
            </a:br>
            <a:endParaRPr lang="en-GB" b="1" dirty="0"/>
          </a:p>
          <a:p>
            <a:r>
              <a:rPr lang="en-GB" sz="2400" b="1" dirty="0"/>
              <a:t>As a class, discuss the important elements of the approaches that you have just researched. </a:t>
            </a:r>
          </a:p>
          <a:p>
            <a:br>
              <a:rPr lang="en-GB" sz="2400" b="1" dirty="0"/>
            </a:br>
            <a:r>
              <a:rPr lang="en-GB" sz="2400" b="1" dirty="0"/>
              <a:t>Create a statement about responsible tourism and sustainable development.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4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theme/theme1.xml><?xml version="1.0" encoding="utf-8"?>
<a:theme xmlns:a="http://schemas.openxmlformats.org/drawingml/2006/main" name="Rainbow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nbow" id="{7672E3F5-03FD-364A-8714-8D5E4D6C51D5}" vid="{B9DC91AA-0325-5A45-BC4B-69F1CFF37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</Template>
  <TotalTime>601</TotalTime>
  <Words>691</Words>
  <Application>Microsoft Macintosh PowerPoint</Application>
  <PresentationFormat>Widescreen</PresentationFormat>
  <Paragraphs>81</Paragraphs>
  <Slides>11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.AppleColorEmojiUI</vt:lpstr>
      <vt:lpstr>American Typewriter</vt:lpstr>
      <vt:lpstr>Arial</vt:lpstr>
      <vt:lpstr>Calibri</vt:lpstr>
      <vt:lpstr>Segoe Print</vt:lpstr>
      <vt:lpstr>Rainbow</vt:lpstr>
      <vt:lpstr>Notes for Presentation</vt:lpstr>
      <vt:lpstr>Starter… Crack the Code!</vt:lpstr>
      <vt:lpstr>Lesson 5 Responsible Tourism</vt:lpstr>
      <vt:lpstr>Learning Objective: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Review: Time for TED… </vt:lpstr>
      <vt:lpstr> Review: Time for TED… </vt:lpstr>
    </vt:vector>
  </TitlesOfParts>
  <Manager/>
  <Company>Global Geek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Presentation</dc:title>
  <dc:subject/>
  <dc:creator>Global Geek</dc:creator>
  <cp:keywords/>
  <dc:description/>
  <cp:lastModifiedBy>ncparsons@outlook.com</cp:lastModifiedBy>
  <cp:revision>80</cp:revision>
  <dcterms:created xsi:type="dcterms:W3CDTF">2015-01-19T01:49:24Z</dcterms:created>
  <dcterms:modified xsi:type="dcterms:W3CDTF">2021-10-14T20:20:23Z</dcterms:modified>
  <cp:category/>
</cp:coreProperties>
</file>