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70" r:id="rId2"/>
    <p:sldId id="346" r:id="rId3"/>
    <p:sldId id="269" r:id="rId4"/>
    <p:sldId id="268" r:id="rId5"/>
    <p:sldId id="339" r:id="rId6"/>
    <p:sldId id="351" r:id="rId7"/>
    <p:sldId id="352" r:id="rId8"/>
    <p:sldId id="353" r:id="rId9"/>
    <p:sldId id="354" r:id="rId10"/>
    <p:sldId id="348" r:id="rId11"/>
    <p:sldId id="356" r:id="rId12"/>
    <p:sldId id="357" r:id="rId13"/>
    <p:sldId id="358" r:id="rId14"/>
    <p:sldId id="359" r:id="rId15"/>
    <p:sldId id="360" r:id="rId16"/>
    <p:sldId id="355" r:id="rId17"/>
    <p:sldId id="349" r:id="rId18"/>
    <p:sldId id="361" r:id="rId19"/>
    <p:sldId id="34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8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93478"/>
  </p:normalViewPr>
  <p:slideViewPr>
    <p:cSldViewPr>
      <p:cViewPr varScale="1">
        <p:scale>
          <a:sx n="64" d="100"/>
          <a:sy n="64" d="100"/>
        </p:scale>
        <p:origin x="584"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3C1D1-626D-D641-957C-992BF449AD7E}" type="datetimeFigureOut">
              <a:rPr lang="en-US" smtClean="0"/>
              <a:t>9/6/21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381F7-DBA9-4A4E-AB06-24F8019644D2}" type="slidenum">
              <a:rPr lang="en-US" smtClean="0"/>
              <a:t>‹#›</a:t>
            </a:fld>
            <a:endParaRPr lang="en-US"/>
          </a:p>
        </p:txBody>
      </p:sp>
    </p:spTree>
    <p:extLst>
      <p:ext uri="{BB962C8B-B14F-4D97-AF65-F5344CB8AC3E}">
        <p14:creationId xmlns:p14="http://schemas.microsoft.com/office/powerpoint/2010/main" val="13291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ltLang="en-US" sz="1200" dirty="0">
                <a:solidFill>
                  <a:schemeClr val="tx2"/>
                </a:solidFill>
              </a:rPr>
              <a:t>[United Nations Educational, Scientific and Cultural Organization] </a:t>
            </a:r>
            <a:endParaRPr lang="en-US" dirty="0"/>
          </a:p>
        </p:txBody>
      </p:sp>
      <p:sp>
        <p:nvSpPr>
          <p:cNvPr id="4" name="Slide Number Placeholder 3"/>
          <p:cNvSpPr>
            <a:spLocks noGrp="1"/>
          </p:cNvSpPr>
          <p:nvPr>
            <p:ph type="sldNum" sz="quarter" idx="10"/>
          </p:nvPr>
        </p:nvSpPr>
        <p:spPr/>
        <p:txBody>
          <a:bodyPr/>
          <a:lstStyle/>
          <a:p>
            <a:fld id="{2FA07792-9B4D-4C41-98C7-FF4F938B28AB}" type="slidenum">
              <a:rPr lang="en-US" smtClean="0"/>
              <a:t>2</a:t>
            </a:fld>
            <a:endParaRPr lang="en-US"/>
          </a:p>
        </p:txBody>
      </p:sp>
    </p:spTree>
    <p:extLst>
      <p:ext uri="{BB962C8B-B14F-4D97-AF65-F5344CB8AC3E}">
        <p14:creationId xmlns:p14="http://schemas.microsoft.com/office/powerpoint/2010/main" val="3178246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13</a:t>
            </a:fld>
            <a:endParaRPr lang="en-US"/>
          </a:p>
        </p:txBody>
      </p:sp>
    </p:spTree>
    <p:extLst>
      <p:ext uri="{BB962C8B-B14F-4D97-AF65-F5344CB8AC3E}">
        <p14:creationId xmlns:p14="http://schemas.microsoft.com/office/powerpoint/2010/main" val="418744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14</a:t>
            </a:fld>
            <a:endParaRPr lang="en-US"/>
          </a:p>
        </p:txBody>
      </p:sp>
    </p:spTree>
    <p:extLst>
      <p:ext uri="{BB962C8B-B14F-4D97-AF65-F5344CB8AC3E}">
        <p14:creationId xmlns:p14="http://schemas.microsoft.com/office/powerpoint/2010/main" val="367956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15</a:t>
            </a:fld>
            <a:endParaRPr lang="en-US"/>
          </a:p>
        </p:txBody>
      </p:sp>
    </p:spTree>
    <p:extLst>
      <p:ext uri="{BB962C8B-B14F-4D97-AF65-F5344CB8AC3E}">
        <p14:creationId xmlns:p14="http://schemas.microsoft.com/office/powerpoint/2010/main" val="176133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16</a:t>
            </a:fld>
            <a:endParaRPr lang="en-US"/>
          </a:p>
        </p:txBody>
      </p:sp>
    </p:spTree>
    <p:extLst>
      <p:ext uri="{BB962C8B-B14F-4D97-AF65-F5344CB8AC3E}">
        <p14:creationId xmlns:p14="http://schemas.microsoft.com/office/powerpoint/2010/main" val="2138405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17</a:t>
            </a:fld>
            <a:endParaRPr lang="en-US"/>
          </a:p>
        </p:txBody>
      </p:sp>
    </p:spTree>
    <p:extLst>
      <p:ext uri="{BB962C8B-B14F-4D97-AF65-F5344CB8AC3E}">
        <p14:creationId xmlns:p14="http://schemas.microsoft.com/office/powerpoint/2010/main" val="1385832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Assignment 2.3</a:t>
            </a:r>
            <a:endParaRPr lang="en-US" dirty="0"/>
          </a:p>
        </p:txBody>
      </p:sp>
      <p:sp>
        <p:nvSpPr>
          <p:cNvPr id="4" name="Slide Number Placeholder 3"/>
          <p:cNvSpPr>
            <a:spLocks noGrp="1"/>
          </p:cNvSpPr>
          <p:nvPr>
            <p:ph type="sldNum" sz="quarter" idx="5"/>
          </p:nvPr>
        </p:nvSpPr>
        <p:spPr/>
        <p:txBody>
          <a:bodyPr/>
          <a:lstStyle/>
          <a:p>
            <a:fld id="{7C8381F7-DBA9-4A4E-AB06-24F8019644D2}" type="slidenum">
              <a:rPr lang="en-US" smtClean="0"/>
              <a:t>19</a:t>
            </a:fld>
            <a:endParaRPr lang="en-US"/>
          </a:p>
        </p:txBody>
      </p:sp>
    </p:spTree>
    <p:extLst>
      <p:ext uri="{BB962C8B-B14F-4D97-AF65-F5344CB8AC3E}">
        <p14:creationId xmlns:p14="http://schemas.microsoft.com/office/powerpoint/2010/main" val="201845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Discuss responses with the class. </a:t>
            </a:r>
          </a:p>
        </p:txBody>
      </p:sp>
      <p:sp>
        <p:nvSpPr>
          <p:cNvPr id="4" name="Slide Number Placeholder 3"/>
          <p:cNvSpPr>
            <a:spLocks noGrp="1"/>
          </p:cNvSpPr>
          <p:nvPr>
            <p:ph type="sldNum" sz="quarter" idx="10"/>
          </p:nvPr>
        </p:nvSpPr>
        <p:spPr/>
        <p:txBody>
          <a:bodyPr/>
          <a:lstStyle/>
          <a:p>
            <a:fld id="{7C8381F7-DBA9-4A4E-AB06-24F8019644D2}" type="slidenum">
              <a:rPr lang="en-US" smtClean="0"/>
              <a:t>5</a:t>
            </a:fld>
            <a:endParaRPr lang="en-US"/>
          </a:p>
        </p:txBody>
      </p:sp>
    </p:spTree>
    <p:extLst>
      <p:ext uri="{BB962C8B-B14F-4D97-AF65-F5344CB8AC3E}">
        <p14:creationId xmlns:p14="http://schemas.microsoft.com/office/powerpoint/2010/main" val="369343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6</a:t>
            </a:fld>
            <a:endParaRPr lang="en-US"/>
          </a:p>
        </p:txBody>
      </p:sp>
    </p:spTree>
    <p:extLst>
      <p:ext uri="{BB962C8B-B14F-4D97-AF65-F5344CB8AC3E}">
        <p14:creationId xmlns:p14="http://schemas.microsoft.com/office/powerpoint/2010/main" val="351420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7</a:t>
            </a:fld>
            <a:endParaRPr lang="en-US"/>
          </a:p>
        </p:txBody>
      </p:sp>
    </p:spTree>
    <p:extLst>
      <p:ext uri="{BB962C8B-B14F-4D97-AF65-F5344CB8AC3E}">
        <p14:creationId xmlns:p14="http://schemas.microsoft.com/office/powerpoint/2010/main" val="32918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8</a:t>
            </a:fld>
            <a:endParaRPr lang="en-US"/>
          </a:p>
        </p:txBody>
      </p:sp>
    </p:spTree>
    <p:extLst>
      <p:ext uri="{BB962C8B-B14F-4D97-AF65-F5344CB8AC3E}">
        <p14:creationId xmlns:p14="http://schemas.microsoft.com/office/powerpoint/2010/main" val="216161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9</a:t>
            </a:fld>
            <a:endParaRPr lang="en-US"/>
          </a:p>
        </p:txBody>
      </p:sp>
    </p:spTree>
    <p:extLst>
      <p:ext uri="{BB962C8B-B14F-4D97-AF65-F5344CB8AC3E}">
        <p14:creationId xmlns:p14="http://schemas.microsoft.com/office/powerpoint/2010/main" val="273914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10</a:t>
            </a:fld>
            <a:endParaRPr lang="en-US"/>
          </a:p>
        </p:txBody>
      </p:sp>
    </p:spTree>
    <p:extLst>
      <p:ext uri="{BB962C8B-B14F-4D97-AF65-F5344CB8AC3E}">
        <p14:creationId xmlns:p14="http://schemas.microsoft.com/office/powerpoint/2010/main" val="98512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11</a:t>
            </a:fld>
            <a:endParaRPr lang="en-US"/>
          </a:p>
        </p:txBody>
      </p:sp>
    </p:spTree>
    <p:extLst>
      <p:ext uri="{BB962C8B-B14F-4D97-AF65-F5344CB8AC3E}">
        <p14:creationId xmlns:p14="http://schemas.microsoft.com/office/powerpoint/2010/main" val="8006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381F7-DBA9-4A4E-AB06-24F8019644D2}" type="slidenum">
              <a:rPr lang="en-US" smtClean="0"/>
              <a:t>12</a:t>
            </a:fld>
            <a:endParaRPr lang="en-US"/>
          </a:p>
        </p:txBody>
      </p:sp>
    </p:spTree>
    <p:extLst>
      <p:ext uri="{BB962C8B-B14F-4D97-AF65-F5344CB8AC3E}">
        <p14:creationId xmlns:p14="http://schemas.microsoft.com/office/powerpoint/2010/main" val="30649708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3" cy="1828800"/>
          </a:xfrm>
        </p:spPr>
        <p:txBody>
          <a:bodyPr rtlCol="0" anchor="b">
            <a:normAutofit/>
          </a:bodyPr>
          <a:lstStyle>
            <a:lvl1pPr algn="l">
              <a:defRPr sz="4050"/>
            </a:lvl1pPr>
          </a:lstStyle>
          <a:p>
            <a:pPr rtl="0"/>
            <a:r>
              <a:rPr lang="en-US"/>
              <a:t>Click to edit Master title style</a:t>
            </a:r>
            <a:endParaRPr/>
          </a:p>
        </p:txBody>
      </p:sp>
      <p:sp>
        <p:nvSpPr>
          <p:cNvPr id="3" name="Subtitle 2"/>
          <p:cNvSpPr>
            <a:spLocks noGrp="1"/>
          </p:cNvSpPr>
          <p:nvPr>
            <p:ph type="subTitle" idx="1"/>
          </p:nvPr>
        </p:nvSpPr>
        <p:spPr>
          <a:xfrm>
            <a:off x="4265609" y="3733800"/>
            <a:ext cx="6858003" cy="914400"/>
          </a:xfrm>
        </p:spPr>
        <p:txBody>
          <a:bodyPr rtlCol="0"/>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en-US"/>
              <a:t>Click to edit Master subtitle style</a:t>
            </a:r>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5" y="421594"/>
            <a:ext cx="2286000" cy="1885508"/>
          </a:xfrm>
        </p:spPr>
        <p:txBody>
          <a:bodyPr rtlCol="0">
            <a:normAutofit/>
          </a:bodyPr>
          <a:lstStyle>
            <a:lvl1pPr>
              <a:defRPr sz="1800"/>
            </a:lvl1pPr>
          </a:lstStyle>
          <a:p>
            <a:pPr rtl="0"/>
            <a:r>
              <a:rPr lang="en-US"/>
              <a:t>Click to edit Master title style</a:t>
            </a:r>
            <a:endParaRPr lang="x-none"/>
          </a:p>
        </p:txBody>
      </p:sp>
      <p:grpSp>
        <p:nvGrpSpPr>
          <p:cNvPr id="84" name="Group 83"/>
          <p:cNvGrpSpPr>
            <a:grpSpLocks noChangeAspect="1"/>
          </p:cNvGrpSpPr>
          <p:nvPr/>
        </p:nvGrpSpPr>
        <p:grpSpPr>
          <a:xfrm rot="16200000" flipV="1">
            <a:off x="274315" y="1102305"/>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grpSp>
        <p:nvGrpSpPr>
          <p:cNvPr id="98" name="Group 97"/>
          <p:cNvGrpSpPr/>
          <p:nvPr/>
        </p:nvGrpSpPr>
        <p:grpSpPr>
          <a:xfrm>
            <a:off x="5322490"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1" y="529603"/>
            <a:ext cx="2993367" cy="230533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grpSp>
        <p:nvGrpSpPr>
          <p:cNvPr id="112" name="Group 111"/>
          <p:cNvGrpSpPr/>
          <p:nvPr/>
        </p:nvGrpSpPr>
        <p:grpSpPr>
          <a:xfrm>
            <a:off x="5322490"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1" y="3456066"/>
            <a:ext cx="2993367" cy="230533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126" name="Text Placeholder 3"/>
          <p:cNvSpPr>
            <a:spLocks noGrp="1"/>
          </p:cNvSpPr>
          <p:nvPr>
            <p:ph type="body" sz="half" idx="21"/>
          </p:nvPr>
        </p:nvSpPr>
        <p:spPr>
          <a:xfrm>
            <a:off x="9066215" y="2484994"/>
            <a:ext cx="2286000" cy="3248729"/>
          </a:xfrm>
        </p:spPr>
        <p:txBody>
          <a:bodyPr rtlCol="0" anchor="t" anchorCtr="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315D4755-A9B1-4C35-A9EC-D6F9D07AD436}" type="slidenum">
              <a:rPr lang="en-US" smtClean="0"/>
              <a:pPr/>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2700"/>
            </a:lvl1pPr>
          </a:lstStyle>
          <a:p>
            <a:pPr rtl="0"/>
            <a:r>
              <a:rPr lang="en-US"/>
              <a:t>Click to edit Master title style</a:t>
            </a:r>
            <a:endParaRPr dirty="0"/>
          </a:p>
        </p:txBody>
      </p:sp>
      <p:sp>
        <p:nvSpPr>
          <p:cNvPr id="3" name="Content Placeholder 2"/>
          <p:cNvSpPr>
            <a:spLocks noGrp="1"/>
          </p:cNvSpPr>
          <p:nvPr>
            <p:ph idx="1"/>
          </p:nvPr>
        </p:nvSpPr>
        <p:spPr>
          <a:xfrm>
            <a:off x="836614" y="914400"/>
            <a:ext cx="6172201" cy="5029200"/>
          </a:xfrm>
        </p:spPr>
        <p:txBody>
          <a:bodyPr rtlCol="0">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dirty="0"/>
          </a:p>
        </p:txBody>
      </p:sp>
      <p:sp>
        <p:nvSpPr>
          <p:cNvPr id="4" name="Text Placeholder 3"/>
          <p:cNvSpPr>
            <a:spLocks noGrp="1"/>
          </p:cNvSpPr>
          <p:nvPr>
            <p:ph type="body" sz="half" idx="2"/>
          </p:nvPr>
        </p:nvSpPr>
        <p:spPr>
          <a:xfrm>
            <a:off x="7511732" y="3555525"/>
            <a:ext cx="3840480" cy="238807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fld id="{315D4755-A9B1-4C35-A9EC-D6F9D07AD436}" type="slidenum">
              <a:rPr lang="en-US" smtClean="0"/>
              <a:pPr/>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a:xfrm>
            <a:off x="8075611" y="6019801"/>
            <a:ext cx="1396260" cy="228600"/>
          </a:xfrm>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rtlCol="0" anchor="b">
            <a:normAutofit/>
          </a:bodyPr>
          <a:lstStyle>
            <a:lvl1pPr>
              <a:defRPr sz="2700"/>
            </a:lvl1pPr>
          </a:lstStyle>
          <a:p>
            <a:pPr rtl="0"/>
            <a:r>
              <a:rPr lang="en-US"/>
              <a:t>Click to edit Master title style</a:t>
            </a:r>
            <a:endParaRPr dirty="0"/>
          </a:p>
        </p:txBody>
      </p:sp>
      <p:grpSp>
        <p:nvGrpSpPr>
          <p:cNvPr id="8" name="Group 7"/>
          <p:cNvGrpSpPr/>
          <p:nvPr/>
        </p:nvGrpSpPr>
        <p:grpSpPr>
          <a:xfrm>
            <a:off x="595546" y="781400"/>
            <a:ext cx="643339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en-US"/>
              <a:t>Drag picture to placeholder or click icon to add</a:t>
            </a:r>
            <a:endParaRPr dirty="0"/>
          </a:p>
        </p:txBody>
      </p:sp>
      <p:sp>
        <p:nvSpPr>
          <p:cNvPr id="4" name="Text Placeholder 3"/>
          <p:cNvSpPr>
            <a:spLocks noGrp="1"/>
          </p:cNvSpPr>
          <p:nvPr>
            <p:ph type="body" sz="half" idx="2"/>
          </p:nvPr>
        </p:nvSpPr>
        <p:spPr>
          <a:xfrm>
            <a:off x="7492891" y="3555523"/>
            <a:ext cx="3840480" cy="2168517"/>
          </a:xfrm>
        </p:spPr>
        <p:txBody>
          <a:bodyPr rtlCol="0">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7" name="Slide Number Placeholder 6"/>
          <p:cNvSpPr>
            <a:spLocks noGrp="1"/>
          </p:cNvSpPr>
          <p:nvPr>
            <p:ph type="sldNum" sz="quarter" idx="12"/>
          </p:nvPr>
        </p:nvSpPr>
        <p:spPr/>
        <p:txBody>
          <a:bodyPr rtlCol="0"/>
          <a:lstStyle/>
          <a:p>
            <a:fld id="{315D4755-A9B1-4C35-A9EC-D6F9D07AD436}" type="slidenum">
              <a:rPr lang="en-US" smtClean="0"/>
              <a:pPr/>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315D4755-A9B1-4C35-A9EC-D6F9D07AD436}" type="slidenum">
              <a:rPr lang="en-US" smtClean="0"/>
              <a:pPr/>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9" y="304800"/>
            <a:ext cx="1729531" cy="56769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838201" y="304800"/>
            <a:ext cx="8633671" cy="56769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315D4755-A9B1-4C35-A9EC-D6F9D07AD436}" type="slidenum">
              <a:rPr lang="en-US" smtClean="0"/>
              <a:pPr/>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6" name="Slide Number Placeholder 5"/>
          <p:cNvSpPr>
            <a:spLocks noGrp="1"/>
          </p:cNvSpPr>
          <p:nvPr>
            <p:ph type="sldNum" sz="quarter" idx="12"/>
          </p:nvPr>
        </p:nvSpPr>
        <p:spPr/>
        <p:txBody>
          <a:bodyPr rtlCol="0"/>
          <a:lstStyle/>
          <a:p>
            <a:fld id="{315D4755-A9B1-4C35-A9EC-D6F9D07AD436}" type="slidenum">
              <a:rPr lang="en-US" smtClean="0"/>
              <a:pPr/>
              <a:t>‹#›</a:t>
            </a:fld>
            <a:endParaRPr lang="en-US"/>
          </a:p>
        </p:txBody>
      </p:sp>
      <p:sp>
        <p:nvSpPr>
          <p:cNvPr id="5" name="Footer Placeholder 4"/>
          <p:cNvSpPr>
            <a:spLocks noGrp="1"/>
          </p:cNvSpPr>
          <p:nvPr>
            <p:ph type="ftr" sz="quarter" idx="11"/>
          </p:nvPr>
        </p:nvSpPr>
        <p:spPr/>
        <p:txBody>
          <a:bodyPr rtlCol="0"/>
          <a:lstStyle/>
          <a:p>
            <a:endParaRPr lang="en-US"/>
          </a:p>
        </p:txBody>
      </p:sp>
      <p:sp>
        <p:nvSpPr>
          <p:cNvPr id="4" name="Date Placeholder 3"/>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3" cy="1828800"/>
          </a:xfrm>
        </p:spPr>
        <p:txBody>
          <a:bodyPr rtlCol="0" anchor="b">
            <a:normAutofit/>
          </a:bodyPr>
          <a:lstStyle>
            <a:lvl1pPr>
              <a:defRPr sz="3300"/>
            </a:lvl1pPr>
          </a:lstStyle>
          <a:p>
            <a:pPr rtl="0"/>
            <a:r>
              <a:rPr lang="en-US"/>
              <a:t>Click to edit Master title style</a:t>
            </a:r>
            <a:endParaRPr/>
          </a:p>
        </p:txBody>
      </p:sp>
      <p:sp>
        <p:nvSpPr>
          <p:cNvPr id="3" name="Text Placeholder 2"/>
          <p:cNvSpPr>
            <a:spLocks noGrp="1"/>
          </p:cNvSpPr>
          <p:nvPr>
            <p:ph type="body" idx="1"/>
          </p:nvPr>
        </p:nvSpPr>
        <p:spPr>
          <a:xfrm>
            <a:off x="4265609" y="3733800"/>
            <a:ext cx="6858003" cy="914400"/>
          </a:xfrm>
        </p:spPr>
        <p:txBody>
          <a:bodyPr rtlCol="0"/>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065213" y="1825625"/>
            <a:ext cx="4954588"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172201" y="1825625"/>
            <a:ext cx="4951415" cy="4187952"/>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Slide Number Placeholder 6"/>
          <p:cNvSpPr>
            <a:spLocks noGrp="1"/>
          </p:cNvSpPr>
          <p:nvPr>
            <p:ph type="sldNum" sz="quarter" idx="12"/>
          </p:nvPr>
        </p:nvSpPr>
        <p:spPr/>
        <p:txBody>
          <a:bodyPr rtlCol="0"/>
          <a:lstStyle/>
          <a:p>
            <a:fld id="{315D4755-A9B1-4C35-A9EC-D6F9D07AD436}" type="slidenum">
              <a:rPr lang="en-US" smtClean="0"/>
              <a:pPr/>
              <a:t>‹#›</a:t>
            </a:fld>
            <a:endParaRPr lang="en-US"/>
          </a:p>
        </p:txBody>
      </p:sp>
      <p:sp>
        <p:nvSpPr>
          <p:cNvPr id="6" name="Footer Placeholder 5"/>
          <p:cNvSpPr>
            <a:spLocks noGrp="1"/>
          </p:cNvSpPr>
          <p:nvPr>
            <p:ph type="ftr" sz="quarter" idx="11"/>
          </p:nvPr>
        </p:nvSpPr>
        <p:spPr/>
        <p:txBody>
          <a:bodyPr rtlCol="0"/>
          <a:lstStyle/>
          <a:p>
            <a:endParaRPr lang="en-US"/>
          </a:p>
        </p:txBody>
      </p:sp>
      <p:sp>
        <p:nvSpPr>
          <p:cNvPr id="5" name="Date Placeholder 4"/>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Click to edit Master text styles</a:t>
            </a:r>
          </a:p>
        </p:txBody>
      </p:sp>
      <p:sp>
        <p:nvSpPr>
          <p:cNvPr id="4" name="Content Placeholder 3"/>
          <p:cNvSpPr>
            <a:spLocks noGrp="1"/>
          </p:cNvSpPr>
          <p:nvPr>
            <p:ph sz="half" idx="2"/>
          </p:nvPr>
        </p:nvSpPr>
        <p:spPr>
          <a:xfrm>
            <a:off x="1069848" y="2505077"/>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en-US"/>
              <a:t>Click to edit Master text styles</a:t>
            </a:r>
          </a:p>
        </p:txBody>
      </p:sp>
      <p:sp>
        <p:nvSpPr>
          <p:cNvPr id="6" name="Content Placeholder 5"/>
          <p:cNvSpPr>
            <a:spLocks noGrp="1"/>
          </p:cNvSpPr>
          <p:nvPr>
            <p:ph sz="quarter" idx="4"/>
          </p:nvPr>
        </p:nvSpPr>
        <p:spPr>
          <a:xfrm>
            <a:off x="6172200" y="2505077"/>
            <a:ext cx="4956048" cy="3476625"/>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9" name="Slide Number Placeholder 8"/>
          <p:cNvSpPr>
            <a:spLocks noGrp="1"/>
          </p:cNvSpPr>
          <p:nvPr>
            <p:ph type="sldNum" sz="quarter" idx="12"/>
          </p:nvPr>
        </p:nvSpPr>
        <p:spPr/>
        <p:txBody>
          <a:bodyPr rtlCol="0"/>
          <a:lstStyle/>
          <a:p>
            <a:fld id="{315D4755-A9B1-4C35-A9EC-D6F9D07AD436}" type="slidenum">
              <a:rPr lang="en-US" smtClean="0"/>
              <a:pPr/>
              <a:t>‹#›</a:t>
            </a:fld>
            <a:endParaRPr lang="en-US"/>
          </a:p>
        </p:txBody>
      </p:sp>
      <p:sp>
        <p:nvSpPr>
          <p:cNvPr id="8" name="Footer Placeholder 7"/>
          <p:cNvSpPr>
            <a:spLocks noGrp="1"/>
          </p:cNvSpPr>
          <p:nvPr>
            <p:ph type="ftr" sz="quarter" idx="11"/>
          </p:nvPr>
        </p:nvSpPr>
        <p:spPr/>
        <p:txBody>
          <a:bodyPr rtlCol="0"/>
          <a:lstStyle/>
          <a:p>
            <a:endParaRPr lang="en-US"/>
          </a:p>
        </p:txBody>
      </p:sp>
      <p:sp>
        <p:nvSpPr>
          <p:cNvPr id="7" name="Date Placeholder 6"/>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5" name="Slide Number Placeholder 4"/>
          <p:cNvSpPr>
            <a:spLocks noGrp="1"/>
          </p:cNvSpPr>
          <p:nvPr>
            <p:ph type="sldNum" sz="quarter" idx="12"/>
          </p:nvPr>
        </p:nvSpPr>
        <p:spPr/>
        <p:txBody>
          <a:bodyPr rtlCol="0"/>
          <a:lstStyle/>
          <a:p>
            <a:fld id="{315D4755-A9B1-4C35-A9EC-D6F9D07AD436}" type="slidenum">
              <a:rPr lang="en-US" smtClean="0"/>
              <a:pPr/>
              <a:t>‹#›</a:t>
            </a:fld>
            <a:endParaRPr lang="en-US"/>
          </a:p>
        </p:txBody>
      </p:sp>
      <p:sp>
        <p:nvSpPr>
          <p:cNvPr id="4" name="Footer Placeholder 3"/>
          <p:cNvSpPr>
            <a:spLocks noGrp="1"/>
          </p:cNvSpPr>
          <p:nvPr>
            <p:ph type="ftr" sz="quarter" idx="11"/>
          </p:nvPr>
        </p:nvSpPr>
        <p:spPr/>
        <p:txBody>
          <a:bodyPr rtlCol="0"/>
          <a:lstStyle/>
          <a:p>
            <a:endParaRPr lang="en-US"/>
          </a:p>
        </p:txBody>
      </p:sp>
      <p:sp>
        <p:nvSpPr>
          <p:cNvPr id="3" name="Date Placeholder 2"/>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fld id="{315D4755-A9B1-4C35-A9EC-D6F9D07AD436}" type="slidenum">
              <a:rPr lang="en-US" smtClean="0"/>
              <a:pPr/>
              <a:t>‹#›</a:t>
            </a:fld>
            <a:endParaRPr lang="en-US"/>
          </a:p>
        </p:txBody>
      </p:sp>
      <p:sp>
        <p:nvSpPr>
          <p:cNvPr id="3" name="Footer Placeholder 2"/>
          <p:cNvSpPr>
            <a:spLocks noGrp="1"/>
          </p:cNvSpPr>
          <p:nvPr>
            <p:ph type="ftr" sz="quarter" idx="11"/>
          </p:nvPr>
        </p:nvSpPr>
        <p:spPr/>
        <p:txBody>
          <a:bodyPr rtlCol="0"/>
          <a:lstStyle/>
          <a:p>
            <a:endParaRPr lang="en-US"/>
          </a:p>
        </p:txBody>
      </p:sp>
      <p:sp>
        <p:nvSpPr>
          <p:cNvPr id="2" name="Date Placeholder 1"/>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3" cy="1216152"/>
          </a:xfrm>
        </p:spPr>
        <p:txBody>
          <a:bodyPr rtlCol="0"/>
          <a:lstStyle>
            <a:lvl1pPr>
              <a:defRPr/>
            </a:lvl1pPr>
          </a:lstStyle>
          <a:p>
            <a:pPr rtl="0"/>
            <a:r>
              <a:rPr lang="en-US"/>
              <a:t>Click to edit Master title style</a:t>
            </a:r>
            <a:endParaRPr lang="x-none"/>
          </a:p>
        </p:txBody>
      </p:sp>
      <p:grpSp>
        <p:nvGrpSpPr>
          <p:cNvPr id="9" name="Group 8"/>
          <p:cNvGrpSpPr/>
          <p:nvPr/>
        </p:nvGrpSpPr>
        <p:grpSpPr>
          <a:xfrm>
            <a:off x="1052423"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39" name="Text Placeholder 3"/>
          <p:cNvSpPr>
            <a:spLocks noGrp="1"/>
          </p:cNvSpPr>
          <p:nvPr>
            <p:ph type="body" sz="half" idx="2"/>
          </p:nvPr>
        </p:nvSpPr>
        <p:spPr>
          <a:xfrm>
            <a:off x="1052423" y="4935990"/>
            <a:ext cx="4368980"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22" name="Group 21"/>
          <p:cNvGrpSpPr/>
          <p:nvPr/>
        </p:nvGrpSpPr>
        <p:grpSpPr>
          <a:xfrm>
            <a:off x="6763113"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40" name="Text Placeholder 3"/>
          <p:cNvSpPr>
            <a:spLocks noGrp="1"/>
          </p:cNvSpPr>
          <p:nvPr>
            <p:ph type="body" sz="half" idx="19"/>
          </p:nvPr>
        </p:nvSpPr>
        <p:spPr>
          <a:xfrm>
            <a:off x="6742909" y="4935990"/>
            <a:ext cx="4368980" cy="100761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315D4755-A9B1-4C35-A9EC-D6F9D07AD436}" type="slidenum">
              <a:rPr lang="en-US" smtClean="0"/>
              <a:pPr/>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x-none"/>
          </a:p>
        </p:txBody>
      </p:sp>
      <p:grpSp>
        <p:nvGrpSpPr>
          <p:cNvPr id="52" name="Group 51"/>
          <p:cNvGrpSpPr>
            <a:grpSpLocks noChangeAspect="1"/>
          </p:cNvGrpSpPr>
          <p:nvPr/>
        </p:nvGrpSpPr>
        <p:grpSpPr>
          <a:xfrm rot="5400000">
            <a:off x="1045140" y="1678105"/>
            <a:ext cx="3123347" cy="3089731"/>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9" y="1824285"/>
            <a:ext cx="2715289"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1" name="Text Placeholder 3"/>
          <p:cNvSpPr>
            <a:spLocks noGrp="1"/>
          </p:cNvSpPr>
          <p:nvPr>
            <p:ph type="body" sz="half" idx="2"/>
          </p:nvPr>
        </p:nvSpPr>
        <p:spPr>
          <a:xfrm>
            <a:off x="1235212"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84" name="Group 83"/>
          <p:cNvGrpSpPr>
            <a:grpSpLocks noChangeAspect="1"/>
          </p:cNvGrpSpPr>
          <p:nvPr/>
        </p:nvGrpSpPr>
        <p:grpSpPr>
          <a:xfrm rot="5400000">
            <a:off x="4517136" y="1678105"/>
            <a:ext cx="3123347" cy="3089731"/>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2" name="Text Placeholder 3"/>
          <p:cNvSpPr>
            <a:spLocks noGrp="1"/>
          </p:cNvSpPr>
          <p:nvPr>
            <p:ph type="body" sz="half" idx="21"/>
          </p:nvPr>
        </p:nvSpPr>
        <p:spPr>
          <a:xfrm>
            <a:off x="4707208"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grpSp>
        <p:nvGrpSpPr>
          <p:cNvPr id="97" name="Group 96"/>
          <p:cNvGrpSpPr>
            <a:grpSpLocks noChangeAspect="1"/>
          </p:cNvGrpSpPr>
          <p:nvPr/>
        </p:nvGrpSpPr>
        <p:grpSpPr>
          <a:xfrm rot="5400000">
            <a:off x="8019011" y="1678105"/>
            <a:ext cx="3123347" cy="3089731"/>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sz="1800"/>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9" y="1824285"/>
            <a:ext cx="2715768" cy="2776308"/>
          </a:xfrm>
          <a:solidFill>
            <a:schemeClr val="bg2"/>
          </a:solidFill>
          <a:ln w="38100">
            <a:solidFill>
              <a:schemeClr val="bg1"/>
            </a:solidFill>
          </a:ln>
        </p:spPr>
        <p:txBody>
          <a:bodyPr rtlCol="0"/>
          <a:lstStyle>
            <a:lvl1pPr marL="0" indent="0" algn="ctr">
              <a:buNone/>
              <a:defRPr/>
            </a:lvl1pPr>
          </a:lstStyle>
          <a:p>
            <a:pPr rtl="0"/>
            <a:r>
              <a:rPr lang="en-US"/>
              <a:t>Drag picture to placeholder or click icon to add</a:t>
            </a:r>
            <a:endParaRPr dirty="0"/>
          </a:p>
        </p:txBody>
      </p:sp>
      <p:sp>
        <p:nvSpPr>
          <p:cNvPr id="83" name="Text Placeholder 3"/>
          <p:cNvSpPr>
            <a:spLocks noGrp="1"/>
          </p:cNvSpPr>
          <p:nvPr>
            <p:ph type="body" sz="half" idx="22"/>
          </p:nvPr>
        </p:nvSpPr>
        <p:spPr>
          <a:xfrm>
            <a:off x="8209083" y="4947405"/>
            <a:ext cx="2743200" cy="914400"/>
          </a:xfrm>
        </p:spPr>
        <p:txBody>
          <a:bodyPr rtlCol="0">
            <a:normAutofit/>
          </a:bodyPr>
          <a:lstStyle>
            <a:lvl1pPr marL="0" indent="0">
              <a:spcBef>
                <a:spcPts val="120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en-US"/>
              <a:t>Click to edit Master text styles</a:t>
            </a:r>
          </a:p>
        </p:txBody>
      </p:sp>
      <p:sp>
        <p:nvSpPr>
          <p:cNvPr id="8" name="Slide Number Placeholder 7"/>
          <p:cNvSpPr>
            <a:spLocks noGrp="1"/>
          </p:cNvSpPr>
          <p:nvPr>
            <p:ph type="sldNum" sz="quarter" idx="12"/>
          </p:nvPr>
        </p:nvSpPr>
        <p:spPr/>
        <p:txBody>
          <a:bodyPr rtlCol="0"/>
          <a:lstStyle/>
          <a:p>
            <a:fld id="{315D4755-A9B1-4C35-A9EC-D6F9D07AD436}" type="slidenum">
              <a:rPr lang="en-US" smtClean="0"/>
              <a:pPr/>
              <a:t>‹#›</a:t>
            </a:fld>
            <a:endParaRPr lang="en-US"/>
          </a:p>
        </p:txBody>
      </p:sp>
      <p:sp>
        <p:nvSpPr>
          <p:cNvPr id="7" name="Footer Placeholder 6"/>
          <p:cNvSpPr>
            <a:spLocks noGrp="1"/>
          </p:cNvSpPr>
          <p:nvPr>
            <p:ph type="ftr" sz="quarter" idx="11"/>
          </p:nvPr>
        </p:nvSpPr>
        <p:spPr/>
        <p:txBody>
          <a:bodyPr rtlCol="0"/>
          <a:lstStyle/>
          <a:p>
            <a:endParaRPr lang="en-US"/>
          </a:p>
        </p:txBody>
      </p:sp>
      <p:sp>
        <p:nvSpPr>
          <p:cNvPr id="6" name="Date Placeholder 5"/>
          <p:cNvSpPr>
            <a:spLocks noGrp="1"/>
          </p:cNvSpPr>
          <p:nvPr>
            <p:ph type="dt" sz="half" idx="10"/>
          </p:nvPr>
        </p:nvSpPr>
        <p:spPr/>
        <p:txBody>
          <a:bodyPr rtlCol="0"/>
          <a:lstStyle/>
          <a:p>
            <a:fld id="{8FB7D52C-BDA9-41D8-BA72-16E4E4C7E7FA}" type="datetimeFigureOut">
              <a:rPr lang="en-US" smtClean="0"/>
              <a:pPr/>
              <a:t>9/6/21</a:t>
            </a:fld>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3" cy="1219200"/>
          </a:xfrm>
          <a:prstGeom prst="rect">
            <a:avLst/>
          </a:prstGeom>
        </p:spPr>
        <p:txBody>
          <a:bodyPr vert="horz" lIns="91440" tIns="45720" rIns="91440" bIns="45720" rtlCol="0" anchor="b">
            <a:normAutofit/>
          </a:bodyPr>
          <a:lstStyle/>
          <a:p>
            <a:pPr rtl="0"/>
            <a:r>
              <a:rPr lang="en-US"/>
              <a:t>Click to edit Master title style</a:t>
            </a:r>
            <a:endParaRPr/>
          </a:p>
        </p:txBody>
      </p:sp>
      <p:sp>
        <p:nvSpPr>
          <p:cNvPr id="3" name="Text Placeholder 2"/>
          <p:cNvSpPr>
            <a:spLocks noGrp="1"/>
          </p:cNvSpPr>
          <p:nvPr>
            <p:ph type="body" idx="1"/>
          </p:nvPr>
        </p:nvSpPr>
        <p:spPr>
          <a:xfrm>
            <a:off x="1065215" y="1752600"/>
            <a:ext cx="10058400" cy="4229100"/>
          </a:xfrm>
          <a:prstGeom prst="rect">
            <a:avLst/>
          </a:prstGeom>
        </p:spPr>
        <p:txBody>
          <a:bodyPr vert="horz" lIns="91440" tIns="45720" rIns="91440" bIns="45720" rtlCol="0">
            <a:normAutofit/>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825">
                <a:solidFill>
                  <a:schemeClr val="tx1"/>
                </a:solidFill>
              </a:defRPr>
            </a:lvl1pPr>
          </a:lstStyle>
          <a:p>
            <a:fld id="{315D4755-A9B1-4C35-A9EC-D6F9D07AD436}"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825">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825">
                <a:solidFill>
                  <a:schemeClr val="tx1"/>
                </a:solidFill>
              </a:defRPr>
            </a:lvl1pPr>
          </a:lstStyle>
          <a:p>
            <a:fld id="{8FB7D52C-BDA9-41D8-BA72-16E4E4C7E7FA}" type="datetimeFigureOut">
              <a:rPr lang="en-US" smtClean="0"/>
              <a:pPr/>
              <a:t>9/6/21</a:t>
            </a:fld>
            <a:endParaRPr lang="en-US"/>
          </a:p>
        </p:txBody>
      </p:sp>
    </p:spTree>
    <p:extLst>
      <p:ext uri="{BB962C8B-B14F-4D97-AF65-F5344CB8AC3E}">
        <p14:creationId xmlns:p14="http://schemas.microsoft.com/office/powerpoint/2010/main" val="963236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p:titleStyle>
    <p:body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2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biospherecanada.ca/18-sit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hc.unesco.org/en/criteria/"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tiff"/></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whc.unesco.org/en/statesparties/ca"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tiff"/><Relationship Id="rId5" Type="http://schemas.openxmlformats.org/officeDocument/2006/relationships/image" Target="../media/image20.jpeg"/><Relationship Id="rId10" Type="http://schemas.openxmlformats.org/officeDocument/2006/relationships/hyperlink" Target="https://www.canadiangeographic.ca/article/eight-canadian-places-could-become-unesco-world-heritage-sites" TargetMode="External"/><Relationship Id="rId4" Type="http://schemas.openxmlformats.org/officeDocument/2006/relationships/image" Target="../media/image19.jpeg"/><Relationship Id="rId9"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youtube.com/watch?v=zt7l1Ky4-g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230120"/>
            <a:ext cx="6777648" cy="609600"/>
          </a:xfrm>
        </p:spPr>
        <p:txBody>
          <a:bodyPr>
            <a:normAutofit/>
          </a:bodyPr>
          <a:lstStyle/>
          <a:p>
            <a:pPr eaLnBrk="1" hangingPunct="1"/>
            <a:r>
              <a:rPr lang="en-US" altLang="x-none" sz="3200" b="1" dirty="0">
                <a:latin typeface="American Typewriter" charset="0"/>
                <a:ea typeface="American Typewriter" charset="0"/>
                <a:cs typeface="American Typewriter" charset="0"/>
              </a:rPr>
              <a:t>Notes for Presentation</a:t>
            </a:r>
          </a:p>
        </p:txBody>
      </p:sp>
      <p:sp>
        <p:nvSpPr>
          <p:cNvPr id="15363" name="TextBox 2"/>
          <p:cNvSpPr txBox="1">
            <a:spLocks noChangeArrowheads="1"/>
          </p:cNvSpPr>
          <p:nvPr/>
        </p:nvSpPr>
        <p:spPr bwMode="auto">
          <a:xfrm>
            <a:off x="457200" y="990600"/>
            <a:ext cx="1157642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en-US" altLang="x-none" dirty="0"/>
              <a:t>			</a:t>
            </a:r>
            <a:r>
              <a:rPr lang="en-US" altLang="x-none" sz="2000" dirty="0">
                <a:latin typeface="American Typewriter" charset="0"/>
                <a:ea typeface="American Typewriter" charset="0"/>
                <a:cs typeface="American Typewriter" charset="0"/>
              </a:rPr>
              <a:t>I include this on slides where I would like my students to write </a:t>
            </a:r>
          </a:p>
          <a:p>
            <a:r>
              <a:rPr lang="en-US" altLang="x-none" sz="2000" dirty="0">
                <a:latin typeface="American Typewriter" charset="0"/>
                <a:ea typeface="American Typewriter" charset="0"/>
                <a:cs typeface="American Typewriter" charset="0"/>
              </a:rPr>
              <a:t>			down the information into their notes. Use this at your discretion. </a:t>
            </a:r>
          </a:p>
          <a:p>
            <a:endParaRPr lang="en-US" altLang="x-none" sz="2000" dirty="0">
              <a:latin typeface="American Typewriter" charset="0"/>
              <a:ea typeface="American Typewriter" charset="0"/>
              <a:cs typeface="American Typewriter" charset="0"/>
            </a:endParaRPr>
          </a:p>
          <a:p>
            <a:endParaRPr lang="en-US" altLang="x-none" sz="2000" dirty="0">
              <a:latin typeface="American Typewriter" charset="0"/>
              <a:ea typeface="American Typewriter" charset="0"/>
              <a:cs typeface="American Typewriter" charset="0"/>
            </a:endParaRPr>
          </a:p>
          <a:p>
            <a:r>
              <a:rPr lang="en-US" altLang="x-none" sz="2400" b="1" dirty="0">
                <a:solidFill>
                  <a:srgbClr val="00B0F0"/>
                </a:solidFill>
                <a:latin typeface="American Typewriter" charset="0"/>
                <a:ea typeface="American Typewriter" charset="0"/>
                <a:cs typeface="American Typewriter" charset="0"/>
              </a:rPr>
              <a:t>Class/paired/individual task		</a:t>
            </a:r>
            <a:r>
              <a:rPr lang="en-US" altLang="x-none" sz="2000" dirty="0">
                <a:latin typeface="American Typewriter" charset="0"/>
                <a:ea typeface="American Typewriter" charset="0"/>
                <a:cs typeface="American Typewriter" charset="0"/>
              </a:rPr>
              <a:t>Tasks for students are denoted in blue. </a:t>
            </a:r>
          </a:p>
          <a:p>
            <a:endParaRPr lang="en-US" altLang="x-none" sz="2400" dirty="0">
              <a:latin typeface="American Typewriter" charset="0"/>
              <a:ea typeface="American Typewriter" charset="0"/>
              <a:cs typeface="American Typewriter" charset="0"/>
            </a:endParaRPr>
          </a:p>
          <a:p>
            <a:r>
              <a:rPr lang="en-US" altLang="x-none" sz="2400" b="1" dirty="0">
                <a:solidFill>
                  <a:srgbClr val="00B050"/>
                </a:solidFill>
                <a:latin typeface="American Typewriter" charset="0"/>
                <a:ea typeface="American Typewriter" charset="0"/>
                <a:cs typeface="American Typewriter" charset="0"/>
              </a:rPr>
              <a:t>Class Brainstorm</a:t>
            </a:r>
            <a:r>
              <a:rPr lang="en-US" altLang="x-none" sz="2400" dirty="0">
                <a:latin typeface="American Typewriter" charset="0"/>
                <a:ea typeface="American Typewriter" charset="0"/>
                <a:cs typeface="American Typewriter" charset="0"/>
              </a:rPr>
              <a:t>			</a:t>
            </a:r>
            <a:r>
              <a:rPr lang="en-US" altLang="x-none" sz="2000" dirty="0">
                <a:latin typeface="American Typewriter" charset="0"/>
                <a:ea typeface="American Typewriter" charset="0"/>
                <a:cs typeface="American Typewriter" charset="0"/>
              </a:rPr>
              <a:t>Class discussion tasks are denoted in green</a:t>
            </a:r>
            <a:endParaRPr lang="en-US" altLang="x-none" sz="2000" b="1" dirty="0">
              <a:latin typeface="American Typewriter" charset="0"/>
              <a:ea typeface="American Typewriter" charset="0"/>
              <a:cs typeface="American Typewriter" charset="0"/>
            </a:endParaRPr>
          </a:p>
          <a:p>
            <a:endParaRPr lang="en-US" altLang="x-none" sz="2000" dirty="0">
              <a:latin typeface="American Typewriter" charset="0"/>
              <a:ea typeface="American Typewriter" charset="0"/>
              <a:cs typeface="American Typewriter" charset="0"/>
            </a:endParaRPr>
          </a:p>
          <a:p>
            <a:r>
              <a:rPr lang="en-US" altLang="x-none" sz="2400" b="1" dirty="0">
                <a:solidFill>
                  <a:srgbClr val="7030A0"/>
                </a:solidFill>
                <a:latin typeface="American Typewriter" charset="0"/>
                <a:ea typeface="American Typewriter" charset="0"/>
                <a:cs typeface="American Typewriter" charset="0"/>
              </a:rPr>
              <a:t>Personalized information 	</a:t>
            </a:r>
            <a:r>
              <a:rPr lang="en-US" altLang="x-none" sz="2000" dirty="0">
                <a:latin typeface="American Typewriter" charset="0"/>
                <a:ea typeface="American Typewriter" charset="0"/>
                <a:cs typeface="American Typewriter" charset="0"/>
              </a:rPr>
              <a:t>Information that is personal to my class/local area are 					denoted in purple and will need amending. </a:t>
            </a:r>
          </a:p>
          <a:p>
            <a:endParaRPr lang="en-US" altLang="x-none" sz="2400" b="1" dirty="0">
              <a:solidFill>
                <a:srgbClr val="7030A0"/>
              </a:solidFill>
              <a:latin typeface="American Typewriter" charset="0"/>
              <a:ea typeface="American Typewriter" charset="0"/>
              <a:cs typeface="American Typewriter" charset="0"/>
            </a:endParaRPr>
          </a:p>
          <a:p>
            <a:r>
              <a:rPr lang="en-US" altLang="x-none" sz="2400" b="1" dirty="0">
                <a:solidFill>
                  <a:srgbClr val="FF0000"/>
                </a:solidFill>
                <a:latin typeface="American Typewriter" charset="0"/>
                <a:ea typeface="American Typewriter" charset="0"/>
                <a:cs typeface="American Typewriter" charset="0"/>
              </a:rPr>
              <a:t>Key Words 	</a:t>
            </a:r>
            <a:r>
              <a:rPr lang="en-US" altLang="x-none" sz="2400" b="1" dirty="0">
                <a:solidFill>
                  <a:srgbClr val="7030A0"/>
                </a:solidFill>
                <a:latin typeface="American Typewriter" charset="0"/>
                <a:ea typeface="American Typewriter" charset="0"/>
                <a:cs typeface="American Typewriter" charset="0"/>
              </a:rPr>
              <a:t>	</a:t>
            </a:r>
            <a:r>
              <a:rPr lang="en-US" altLang="x-none" sz="2000" dirty="0">
                <a:latin typeface="American Typewriter" charset="0"/>
                <a:ea typeface="American Typewriter" charset="0"/>
                <a:cs typeface="American Typewriter" charset="0"/>
              </a:rPr>
              <a:t>Key words pertinent to the course are denoted in red. </a:t>
            </a:r>
          </a:p>
          <a:p>
            <a:r>
              <a:rPr lang="en-US" altLang="x-none" sz="2000" dirty="0">
                <a:latin typeface="American Typewriter" charset="0"/>
                <a:ea typeface="American Typewriter" charset="0"/>
                <a:cs typeface="American Typewriter" charset="0"/>
              </a:rPr>
              <a:t>		</a:t>
            </a:r>
          </a:p>
          <a:p>
            <a:r>
              <a:rPr lang="en-US" altLang="x-none" sz="2000" dirty="0">
                <a:solidFill>
                  <a:schemeClr val="tx2"/>
                </a:solidFill>
                <a:latin typeface="American Typewriter" charset="0"/>
                <a:ea typeface="American Typewriter" charset="0"/>
                <a:cs typeface="American Typewriter" charset="0"/>
              </a:rPr>
              <a:t>Notes Section</a:t>
            </a:r>
            <a:r>
              <a:rPr lang="en-US" altLang="x-none" sz="2000" dirty="0">
                <a:latin typeface="American Typewriter" charset="0"/>
                <a:ea typeface="American Typewriter" charset="0"/>
                <a:cs typeface="American Typewriter" charset="0"/>
              </a:rPr>
              <a:t>		Under each slide prompts for resource files needed for particular 				tasks, 	and any other additional information for the teacher will be 				given. </a:t>
            </a:r>
          </a:p>
          <a:p>
            <a:r>
              <a:rPr lang="en-US" altLang="x-none" sz="2000" dirty="0"/>
              <a:t>	</a:t>
            </a:r>
          </a:p>
        </p:txBody>
      </p:sp>
      <p:pic>
        <p:nvPicPr>
          <p:cNvPr id="6" name="Picture 2" descr="C:\Users\tv36426.TVNET\AppData\Local\Microsoft\Windows\INetCache\IE\MDJOD7TD\pencil-311818_64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8049907">
            <a:off x="1401756" y="1185777"/>
            <a:ext cx="1088754" cy="54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95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519114" y="254000"/>
            <a:ext cx="11368086" cy="1600200"/>
          </a:xfrm>
        </p:spPr>
        <p:txBody>
          <a:bodyPr>
            <a:noAutofit/>
          </a:bodyPr>
          <a:lstStyle/>
          <a:p>
            <a:pPr marL="0" indent="0" eaLnBrk="1" hangingPunct="1">
              <a:buNone/>
            </a:pPr>
            <a:r>
              <a:rPr lang="en-GB" altLang="en-US" sz="4800" dirty="0">
                <a:solidFill>
                  <a:schemeClr val="tx2"/>
                </a:solidFill>
              </a:rPr>
              <a:t>Biosphere Reserves</a:t>
            </a:r>
            <a:endParaRPr lang="en-US" altLang="en-US" sz="4800" dirty="0">
              <a:solidFill>
                <a:schemeClr val="tx2"/>
              </a:solidFill>
            </a:endParaRPr>
          </a:p>
        </p:txBody>
      </p:sp>
      <p:sp>
        <p:nvSpPr>
          <p:cNvPr id="5" name="Rectangle 4">
            <a:extLst>
              <a:ext uri="{FF2B5EF4-FFF2-40B4-BE49-F238E27FC236}">
                <a16:creationId xmlns:a16="http://schemas.microsoft.com/office/drawing/2014/main" id="{325A2AD3-E89C-D64D-BDEA-FA81728AF604}"/>
              </a:ext>
            </a:extLst>
          </p:cNvPr>
          <p:cNvSpPr/>
          <p:nvPr/>
        </p:nvSpPr>
        <p:spPr>
          <a:xfrm>
            <a:off x="381000" y="1353741"/>
            <a:ext cx="6324600" cy="5509200"/>
          </a:xfrm>
          <a:prstGeom prst="rect">
            <a:avLst/>
          </a:prstGeom>
        </p:spPr>
        <p:txBody>
          <a:bodyPr wrap="square">
            <a:spAutoFit/>
          </a:bodyPr>
          <a:lstStyle/>
          <a:p>
            <a:r>
              <a:rPr lang="en-GB" sz="2200" dirty="0">
                <a:solidFill>
                  <a:srgbClr val="0070C0"/>
                </a:solidFill>
              </a:rPr>
              <a:t>Biosphere reserves are ‘learning places for sustainable development’. </a:t>
            </a:r>
          </a:p>
          <a:p>
            <a:endParaRPr lang="en-GB" sz="2200" dirty="0">
              <a:solidFill>
                <a:srgbClr val="0070C0"/>
              </a:solidFill>
            </a:endParaRPr>
          </a:p>
          <a:p>
            <a:r>
              <a:rPr lang="en-GB" sz="2200" dirty="0">
                <a:solidFill>
                  <a:srgbClr val="0070C0"/>
                </a:solidFill>
              </a:rPr>
              <a:t>They are sites for testing interdisciplinary approaches to understanding and managing changes and interactions between social and ecological systems, including conflict prevention and management of biodiversity. </a:t>
            </a:r>
          </a:p>
          <a:p>
            <a:endParaRPr lang="en-GB" sz="2200" dirty="0">
              <a:solidFill>
                <a:srgbClr val="0070C0"/>
              </a:solidFill>
            </a:endParaRPr>
          </a:p>
          <a:p>
            <a:r>
              <a:rPr lang="en-GB" sz="2200" dirty="0">
                <a:solidFill>
                  <a:srgbClr val="0070C0"/>
                </a:solidFill>
              </a:rPr>
              <a:t>They are places that provide local solutions to global challenges. Biosphere reserves include terrestrial, marine and coastal ecosystems. Each site promotes solutions reconciling the conservation of biodiversity with its sustainable use.</a:t>
            </a:r>
            <a:endParaRPr lang="en-US" sz="2200" dirty="0">
              <a:solidFill>
                <a:srgbClr val="0070C0"/>
              </a:solidFill>
            </a:endParaRPr>
          </a:p>
        </p:txBody>
      </p:sp>
      <p:pic>
        <p:nvPicPr>
          <p:cNvPr id="7" name="Picture 6">
            <a:extLst>
              <a:ext uri="{FF2B5EF4-FFF2-40B4-BE49-F238E27FC236}">
                <a16:creationId xmlns:a16="http://schemas.microsoft.com/office/drawing/2014/main" id="{A3996959-A0CE-A949-B901-D3BCC32B28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2534" y="4376340"/>
            <a:ext cx="5044666" cy="2301935"/>
          </a:xfrm>
          <a:prstGeom prst="rect">
            <a:avLst/>
          </a:prstGeom>
        </p:spPr>
      </p:pic>
      <p:pic>
        <p:nvPicPr>
          <p:cNvPr id="9" name="Picture 8">
            <a:extLst>
              <a:ext uri="{FF2B5EF4-FFF2-40B4-BE49-F238E27FC236}">
                <a16:creationId xmlns:a16="http://schemas.microsoft.com/office/drawing/2014/main" id="{36643F71-5A5A-F040-B963-336CA19331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3399" y="381000"/>
            <a:ext cx="3730487" cy="3730487"/>
          </a:xfrm>
          <a:prstGeom prst="rect">
            <a:avLst/>
          </a:prstGeom>
          <a:ln>
            <a:solidFill>
              <a:schemeClr val="tx2"/>
            </a:solidFill>
          </a:ln>
        </p:spPr>
      </p:pic>
    </p:spTree>
    <p:extLst>
      <p:ext uri="{BB962C8B-B14F-4D97-AF65-F5344CB8AC3E}">
        <p14:creationId xmlns:p14="http://schemas.microsoft.com/office/powerpoint/2010/main" val="331706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519114" y="254000"/>
            <a:ext cx="11368086" cy="1600200"/>
          </a:xfrm>
        </p:spPr>
        <p:txBody>
          <a:bodyPr>
            <a:noAutofit/>
          </a:bodyPr>
          <a:lstStyle/>
          <a:p>
            <a:pPr marL="0" indent="0" eaLnBrk="1" hangingPunct="1">
              <a:buNone/>
            </a:pPr>
            <a:r>
              <a:rPr lang="en-GB" altLang="en-US" sz="4800" dirty="0">
                <a:solidFill>
                  <a:schemeClr val="tx2"/>
                </a:solidFill>
              </a:rPr>
              <a:t>Biosphere Reserves</a:t>
            </a:r>
            <a:endParaRPr lang="en-US" altLang="en-US" sz="4800" dirty="0">
              <a:solidFill>
                <a:schemeClr val="tx2"/>
              </a:solidFill>
            </a:endParaRPr>
          </a:p>
        </p:txBody>
      </p:sp>
      <p:sp>
        <p:nvSpPr>
          <p:cNvPr id="5" name="Rectangle 4">
            <a:extLst>
              <a:ext uri="{FF2B5EF4-FFF2-40B4-BE49-F238E27FC236}">
                <a16:creationId xmlns:a16="http://schemas.microsoft.com/office/drawing/2014/main" id="{325A2AD3-E89C-D64D-BDEA-FA81728AF604}"/>
              </a:ext>
            </a:extLst>
          </p:cNvPr>
          <p:cNvSpPr/>
          <p:nvPr/>
        </p:nvSpPr>
        <p:spPr>
          <a:xfrm>
            <a:off x="381000" y="1353741"/>
            <a:ext cx="6781800" cy="5170646"/>
          </a:xfrm>
          <a:prstGeom prst="rect">
            <a:avLst/>
          </a:prstGeom>
        </p:spPr>
        <p:txBody>
          <a:bodyPr wrap="square">
            <a:spAutoFit/>
          </a:bodyPr>
          <a:lstStyle/>
          <a:p>
            <a:r>
              <a:rPr lang="en-GB" sz="2200" dirty="0">
                <a:solidFill>
                  <a:srgbClr val="0070C0"/>
                </a:solidFill>
              </a:rPr>
              <a:t>Biosphere Reserves involve local communities and all interested stakeholders in planning and management. </a:t>
            </a:r>
          </a:p>
          <a:p>
            <a:endParaRPr lang="en-GB" sz="2200" dirty="0">
              <a:solidFill>
                <a:srgbClr val="0070C0"/>
              </a:solidFill>
            </a:endParaRPr>
          </a:p>
          <a:p>
            <a:r>
              <a:rPr lang="en-GB" sz="2200" dirty="0">
                <a:solidFill>
                  <a:srgbClr val="0070C0"/>
                </a:solidFill>
              </a:rPr>
              <a:t>They integrate three main "functions":</a:t>
            </a:r>
          </a:p>
          <a:p>
            <a:r>
              <a:rPr lang="en-GB" sz="2200" dirty="0">
                <a:solidFill>
                  <a:srgbClr val="0070C0"/>
                </a:solidFill>
              </a:rPr>
              <a:t>	1. Conservation of biodiversity and cultural diversity</a:t>
            </a:r>
          </a:p>
          <a:p>
            <a:r>
              <a:rPr lang="en-GB" sz="2200" dirty="0">
                <a:solidFill>
                  <a:srgbClr val="0070C0"/>
                </a:solidFill>
              </a:rPr>
              <a:t>	2. Economic development that is socio-culturally and environmentally sustainable</a:t>
            </a:r>
          </a:p>
          <a:p>
            <a:r>
              <a:rPr lang="en-GB" sz="2200" dirty="0">
                <a:solidFill>
                  <a:srgbClr val="0070C0"/>
                </a:solidFill>
              </a:rPr>
              <a:t>	3. Logistic support, underpinning development through research, monitoring, education and training</a:t>
            </a:r>
          </a:p>
          <a:p>
            <a:endParaRPr lang="en-GB" sz="2200" dirty="0">
              <a:solidFill>
                <a:srgbClr val="0070C0"/>
              </a:solidFill>
            </a:endParaRPr>
          </a:p>
          <a:p>
            <a:r>
              <a:rPr lang="en-GB" sz="2200" dirty="0">
                <a:solidFill>
                  <a:srgbClr val="0070C0"/>
                </a:solidFill>
              </a:rPr>
              <a:t>These three functions are pursued through the Biosphere Reserves' three main zones…</a:t>
            </a:r>
          </a:p>
        </p:txBody>
      </p:sp>
      <p:pic>
        <p:nvPicPr>
          <p:cNvPr id="3" name="Picture 2">
            <a:extLst>
              <a:ext uri="{FF2B5EF4-FFF2-40B4-BE49-F238E27FC236}">
                <a16:creationId xmlns:a16="http://schemas.microsoft.com/office/drawing/2014/main" id="{DB9CDC26-FB8F-F643-9ED8-8B0D64FA67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799" y="381000"/>
            <a:ext cx="3959087" cy="3959087"/>
          </a:xfrm>
          <a:prstGeom prst="rect">
            <a:avLst/>
          </a:prstGeom>
          <a:ln>
            <a:solidFill>
              <a:schemeClr val="tx2"/>
            </a:solidFill>
          </a:ln>
        </p:spPr>
      </p:pic>
      <p:pic>
        <p:nvPicPr>
          <p:cNvPr id="8" name="Picture 7">
            <a:extLst>
              <a:ext uri="{FF2B5EF4-FFF2-40B4-BE49-F238E27FC236}">
                <a16:creationId xmlns:a16="http://schemas.microsoft.com/office/drawing/2014/main" id="{526CD821-E4D8-2244-8CE3-1CE11E4F71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1320" y="4572000"/>
            <a:ext cx="4615879" cy="2106275"/>
          </a:xfrm>
          <a:prstGeom prst="rect">
            <a:avLst/>
          </a:prstGeom>
        </p:spPr>
      </p:pic>
    </p:spTree>
    <p:extLst>
      <p:ext uri="{BB962C8B-B14F-4D97-AF65-F5344CB8AC3E}">
        <p14:creationId xmlns:p14="http://schemas.microsoft.com/office/powerpoint/2010/main" val="2677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519114" y="254000"/>
            <a:ext cx="11368086" cy="1600200"/>
          </a:xfrm>
        </p:spPr>
        <p:txBody>
          <a:bodyPr>
            <a:noAutofit/>
          </a:bodyPr>
          <a:lstStyle/>
          <a:p>
            <a:pPr marL="0" indent="0" eaLnBrk="1" hangingPunct="1">
              <a:buNone/>
            </a:pPr>
            <a:r>
              <a:rPr lang="en-GB" altLang="en-US" sz="4800" dirty="0">
                <a:solidFill>
                  <a:schemeClr val="tx2"/>
                </a:solidFill>
              </a:rPr>
              <a:t>Biosphere Reserves</a:t>
            </a:r>
            <a:endParaRPr lang="en-US" altLang="en-US" sz="4800" dirty="0">
              <a:solidFill>
                <a:schemeClr val="tx2"/>
              </a:solidFill>
            </a:endParaRPr>
          </a:p>
        </p:txBody>
      </p:sp>
      <p:pic>
        <p:nvPicPr>
          <p:cNvPr id="2" name="Picture 1">
            <a:extLst>
              <a:ext uri="{FF2B5EF4-FFF2-40B4-BE49-F238E27FC236}">
                <a16:creationId xmlns:a16="http://schemas.microsoft.com/office/drawing/2014/main" id="{D092E009-3A3F-684A-A88A-FBF0912DD121}"/>
              </a:ext>
            </a:extLst>
          </p:cNvPr>
          <p:cNvPicPr>
            <a:picLocks noChangeAspect="1"/>
          </p:cNvPicPr>
          <p:nvPr/>
        </p:nvPicPr>
        <p:blipFill>
          <a:blip r:embed="rId3"/>
          <a:stretch>
            <a:fillRect/>
          </a:stretch>
        </p:blipFill>
        <p:spPr>
          <a:xfrm>
            <a:off x="489298" y="1676400"/>
            <a:ext cx="7866126" cy="4724400"/>
          </a:xfrm>
          <a:prstGeom prst="rect">
            <a:avLst/>
          </a:prstGeom>
        </p:spPr>
      </p:pic>
      <p:sp>
        <p:nvSpPr>
          <p:cNvPr id="3" name="Rounded Rectangle 2">
            <a:extLst>
              <a:ext uri="{FF2B5EF4-FFF2-40B4-BE49-F238E27FC236}">
                <a16:creationId xmlns:a16="http://schemas.microsoft.com/office/drawing/2014/main" id="{9486AB22-7F75-DB43-B603-4D6B47DF0EF0}"/>
              </a:ext>
            </a:extLst>
          </p:cNvPr>
          <p:cNvSpPr/>
          <p:nvPr/>
        </p:nvSpPr>
        <p:spPr>
          <a:xfrm>
            <a:off x="8763000" y="838200"/>
            <a:ext cx="2971800" cy="5715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u="sng" dirty="0"/>
              <a:t>Core Areas</a:t>
            </a:r>
          </a:p>
          <a:p>
            <a:pPr algn="ctr"/>
            <a:endParaRPr lang="en-GB" sz="2400" dirty="0"/>
          </a:p>
          <a:p>
            <a:pPr algn="ctr"/>
            <a:r>
              <a:rPr lang="en-GB" sz="2400" dirty="0"/>
              <a:t>It comprises a strictly protected zone that contributes to the conservation of landscapes, ecosystems, species and genetic variation</a:t>
            </a:r>
          </a:p>
        </p:txBody>
      </p:sp>
    </p:spTree>
    <p:extLst>
      <p:ext uri="{BB962C8B-B14F-4D97-AF65-F5344CB8AC3E}">
        <p14:creationId xmlns:p14="http://schemas.microsoft.com/office/powerpoint/2010/main" val="86920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519114" y="254000"/>
            <a:ext cx="11368086" cy="1600200"/>
          </a:xfrm>
        </p:spPr>
        <p:txBody>
          <a:bodyPr>
            <a:noAutofit/>
          </a:bodyPr>
          <a:lstStyle/>
          <a:p>
            <a:pPr marL="0" indent="0" eaLnBrk="1" hangingPunct="1">
              <a:buNone/>
            </a:pPr>
            <a:r>
              <a:rPr lang="en-GB" altLang="en-US" sz="4800" dirty="0">
                <a:solidFill>
                  <a:schemeClr val="tx2"/>
                </a:solidFill>
              </a:rPr>
              <a:t>Biosphere Reserves</a:t>
            </a:r>
            <a:endParaRPr lang="en-US" altLang="en-US" sz="4800" dirty="0">
              <a:solidFill>
                <a:schemeClr val="tx2"/>
              </a:solidFill>
            </a:endParaRPr>
          </a:p>
        </p:txBody>
      </p:sp>
      <p:pic>
        <p:nvPicPr>
          <p:cNvPr id="2" name="Picture 1">
            <a:extLst>
              <a:ext uri="{FF2B5EF4-FFF2-40B4-BE49-F238E27FC236}">
                <a16:creationId xmlns:a16="http://schemas.microsoft.com/office/drawing/2014/main" id="{D092E009-3A3F-684A-A88A-FBF0912DD121}"/>
              </a:ext>
            </a:extLst>
          </p:cNvPr>
          <p:cNvPicPr>
            <a:picLocks noChangeAspect="1"/>
          </p:cNvPicPr>
          <p:nvPr/>
        </p:nvPicPr>
        <p:blipFill>
          <a:blip r:embed="rId3"/>
          <a:stretch>
            <a:fillRect/>
          </a:stretch>
        </p:blipFill>
        <p:spPr>
          <a:xfrm>
            <a:off x="489298" y="1843502"/>
            <a:ext cx="7587902" cy="4557298"/>
          </a:xfrm>
          <a:prstGeom prst="rect">
            <a:avLst/>
          </a:prstGeom>
        </p:spPr>
      </p:pic>
      <p:sp>
        <p:nvSpPr>
          <p:cNvPr id="3" name="Rounded Rectangle 2">
            <a:extLst>
              <a:ext uri="{FF2B5EF4-FFF2-40B4-BE49-F238E27FC236}">
                <a16:creationId xmlns:a16="http://schemas.microsoft.com/office/drawing/2014/main" id="{9486AB22-7F75-DB43-B603-4D6B47DF0EF0}"/>
              </a:ext>
            </a:extLst>
          </p:cNvPr>
          <p:cNvSpPr/>
          <p:nvPr/>
        </p:nvSpPr>
        <p:spPr>
          <a:xfrm>
            <a:off x="8385240" y="838200"/>
            <a:ext cx="3349560" cy="5715000"/>
          </a:xfrm>
          <a:prstGeom prst="round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u="sng" dirty="0"/>
              <a:t>Buffer Zones</a:t>
            </a:r>
          </a:p>
          <a:p>
            <a:pPr algn="ctr"/>
            <a:endParaRPr lang="en-GB" sz="2400" dirty="0"/>
          </a:p>
          <a:p>
            <a:pPr algn="ctr"/>
            <a:r>
              <a:rPr lang="en-GB" sz="2400" dirty="0"/>
              <a:t>It surrounds or adjoins the core area(s), and is used for activities compatible with sound ecological practices that can reinforce scientific research, monitoring, training and education.</a:t>
            </a:r>
          </a:p>
        </p:txBody>
      </p:sp>
    </p:spTree>
    <p:extLst>
      <p:ext uri="{BB962C8B-B14F-4D97-AF65-F5344CB8AC3E}">
        <p14:creationId xmlns:p14="http://schemas.microsoft.com/office/powerpoint/2010/main" val="370255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519114" y="254000"/>
            <a:ext cx="11368086" cy="1600200"/>
          </a:xfrm>
        </p:spPr>
        <p:txBody>
          <a:bodyPr>
            <a:noAutofit/>
          </a:bodyPr>
          <a:lstStyle/>
          <a:p>
            <a:pPr marL="0" indent="0" eaLnBrk="1" hangingPunct="1">
              <a:buNone/>
            </a:pPr>
            <a:r>
              <a:rPr lang="en-GB" altLang="en-US" sz="4800" dirty="0">
                <a:solidFill>
                  <a:schemeClr val="tx2"/>
                </a:solidFill>
              </a:rPr>
              <a:t>Biosphere Reserves</a:t>
            </a:r>
            <a:endParaRPr lang="en-US" altLang="en-US" sz="4800" dirty="0">
              <a:solidFill>
                <a:schemeClr val="tx2"/>
              </a:solidFill>
            </a:endParaRPr>
          </a:p>
        </p:txBody>
      </p:sp>
      <p:pic>
        <p:nvPicPr>
          <p:cNvPr id="2" name="Picture 1">
            <a:extLst>
              <a:ext uri="{FF2B5EF4-FFF2-40B4-BE49-F238E27FC236}">
                <a16:creationId xmlns:a16="http://schemas.microsoft.com/office/drawing/2014/main" id="{D092E009-3A3F-684A-A88A-FBF0912DD121}"/>
              </a:ext>
            </a:extLst>
          </p:cNvPr>
          <p:cNvPicPr>
            <a:picLocks noChangeAspect="1"/>
          </p:cNvPicPr>
          <p:nvPr/>
        </p:nvPicPr>
        <p:blipFill>
          <a:blip r:embed="rId3"/>
          <a:stretch>
            <a:fillRect/>
          </a:stretch>
        </p:blipFill>
        <p:spPr>
          <a:xfrm>
            <a:off x="489298" y="1843502"/>
            <a:ext cx="7587902" cy="4557298"/>
          </a:xfrm>
          <a:prstGeom prst="rect">
            <a:avLst/>
          </a:prstGeom>
        </p:spPr>
      </p:pic>
      <p:sp>
        <p:nvSpPr>
          <p:cNvPr id="3" name="Rounded Rectangle 2">
            <a:extLst>
              <a:ext uri="{FF2B5EF4-FFF2-40B4-BE49-F238E27FC236}">
                <a16:creationId xmlns:a16="http://schemas.microsoft.com/office/drawing/2014/main" id="{9486AB22-7F75-DB43-B603-4D6B47DF0EF0}"/>
              </a:ext>
            </a:extLst>
          </p:cNvPr>
          <p:cNvSpPr/>
          <p:nvPr/>
        </p:nvSpPr>
        <p:spPr>
          <a:xfrm>
            <a:off x="8385240" y="838200"/>
            <a:ext cx="3349560" cy="5715000"/>
          </a:xfrm>
          <a:prstGeom prst="roundRect">
            <a:avLst/>
          </a:prstGeom>
          <a:solidFill>
            <a:srgbClr val="7A81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u="sng" dirty="0"/>
              <a:t>Transition Area</a:t>
            </a:r>
          </a:p>
          <a:p>
            <a:pPr algn="ctr"/>
            <a:endParaRPr lang="en-GB" sz="2400" dirty="0"/>
          </a:p>
          <a:p>
            <a:pPr algn="ctr"/>
            <a:r>
              <a:rPr lang="en-GB" sz="2400" dirty="0"/>
              <a:t>The transition area is where communities foster socio-culturally and ecologically sustainable economic and human activities.</a:t>
            </a:r>
          </a:p>
        </p:txBody>
      </p:sp>
    </p:spTree>
    <p:extLst>
      <p:ext uri="{BB962C8B-B14F-4D97-AF65-F5344CB8AC3E}">
        <p14:creationId xmlns:p14="http://schemas.microsoft.com/office/powerpoint/2010/main" val="75718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544711-82C1-204B-8E84-408E1329B7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30937"/>
            <a:ext cx="11772899" cy="6373063"/>
          </a:xfrm>
          <a:prstGeom prst="rect">
            <a:avLst/>
          </a:prstGeom>
          <a:ln>
            <a:solidFill>
              <a:schemeClr val="tx2"/>
            </a:solidFill>
          </a:ln>
        </p:spPr>
      </p:pic>
      <p:sp>
        <p:nvSpPr>
          <p:cNvPr id="7" name="Rounded Rectangle 6">
            <a:extLst>
              <a:ext uri="{FF2B5EF4-FFF2-40B4-BE49-F238E27FC236}">
                <a16:creationId xmlns:a16="http://schemas.microsoft.com/office/drawing/2014/main" id="{5E4E7D4B-383F-E245-80AF-188301F4709B}"/>
              </a:ext>
            </a:extLst>
          </p:cNvPr>
          <p:cNvSpPr/>
          <p:nvPr/>
        </p:nvSpPr>
        <p:spPr>
          <a:xfrm>
            <a:off x="5867400" y="457200"/>
            <a:ext cx="5791200" cy="3352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400" u="sng" dirty="0">
                <a:solidFill>
                  <a:srgbClr val="0070C0"/>
                </a:solidFill>
              </a:rPr>
              <a:t>Task 2. </a:t>
            </a:r>
          </a:p>
          <a:p>
            <a:endParaRPr lang="en-GB" sz="2000" dirty="0"/>
          </a:p>
          <a:p>
            <a:r>
              <a:rPr lang="en-GB" sz="2000" dirty="0"/>
              <a:t>Choose 3 of Canada’s UNESCO Biosphere Reserves as per the map. </a:t>
            </a:r>
          </a:p>
          <a:p>
            <a:endParaRPr lang="en-GB" sz="2000" dirty="0"/>
          </a:p>
          <a:p>
            <a:r>
              <a:rPr lang="en-GB" sz="2000" dirty="0"/>
              <a:t>Research the three sites using the </a:t>
            </a:r>
            <a:r>
              <a:rPr lang="en-GB" sz="2000" dirty="0">
                <a:hlinkClick r:id="rId4"/>
              </a:rPr>
              <a:t>Biosphere Canada website. </a:t>
            </a:r>
            <a:endParaRPr lang="en-GB" sz="2000" dirty="0"/>
          </a:p>
          <a:p>
            <a:endParaRPr lang="en-GB" sz="2000" dirty="0"/>
          </a:p>
          <a:p>
            <a:r>
              <a:rPr lang="en-GB" sz="2000" dirty="0"/>
              <a:t>Explain what these sites do and why they were designated Biosphere Status. </a:t>
            </a:r>
          </a:p>
        </p:txBody>
      </p:sp>
    </p:spTree>
    <p:extLst>
      <p:ext uri="{BB962C8B-B14F-4D97-AF65-F5344CB8AC3E}">
        <p14:creationId xmlns:p14="http://schemas.microsoft.com/office/powerpoint/2010/main" val="35691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519114" y="254000"/>
            <a:ext cx="11368086" cy="1600200"/>
          </a:xfrm>
        </p:spPr>
        <p:txBody>
          <a:bodyPr>
            <a:noAutofit/>
          </a:bodyPr>
          <a:lstStyle/>
          <a:p>
            <a:pPr marL="0" indent="0" eaLnBrk="1" hangingPunct="1">
              <a:buNone/>
            </a:pPr>
            <a:r>
              <a:rPr lang="en-GB" altLang="en-US" sz="4800" dirty="0">
                <a:solidFill>
                  <a:schemeClr val="tx2"/>
                </a:solidFill>
              </a:rPr>
              <a:t>World Heritage Sites</a:t>
            </a:r>
            <a:endParaRPr lang="en-US" altLang="en-US" sz="4800" dirty="0">
              <a:solidFill>
                <a:schemeClr val="tx2"/>
              </a:solidFill>
            </a:endParaRPr>
          </a:p>
        </p:txBody>
      </p:sp>
      <p:pic>
        <p:nvPicPr>
          <p:cNvPr id="2" name="Picture 1">
            <a:hlinkClick r:id="rId3"/>
            <a:extLst>
              <a:ext uri="{FF2B5EF4-FFF2-40B4-BE49-F238E27FC236}">
                <a16:creationId xmlns:a16="http://schemas.microsoft.com/office/drawing/2014/main" id="{968457D2-48FD-884C-B95E-384A3882CD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7176" y="3581400"/>
            <a:ext cx="5303520" cy="2946400"/>
          </a:xfrm>
          <a:prstGeom prst="rect">
            <a:avLst/>
          </a:prstGeom>
          <a:ln>
            <a:solidFill>
              <a:schemeClr val="tx2"/>
            </a:solidFill>
          </a:ln>
        </p:spPr>
      </p:pic>
      <p:sp>
        <p:nvSpPr>
          <p:cNvPr id="3" name="Down Arrow Callout 2">
            <a:extLst>
              <a:ext uri="{FF2B5EF4-FFF2-40B4-BE49-F238E27FC236}">
                <a16:creationId xmlns:a16="http://schemas.microsoft.com/office/drawing/2014/main" id="{104FD4AD-0CB4-DE4C-8458-C5E964977DF9}"/>
              </a:ext>
            </a:extLst>
          </p:cNvPr>
          <p:cNvSpPr/>
          <p:nvPr/>
        </p:nvSpPr>
        <p:spPr>
          <a:xfrm>
            <a:off x="7772400" y="457200"/>
            <a:ext cx="3810000" cy="2819400"/>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u="sng" dirty="0">
                <a:solidFill>
                  <a:srgbClr val="0070C0"/>
                </a:solidFill>
              </a:rPr>
              <a:t>Task 3. </a:t>
            </a:r>
            <a:r>
              <a:rPr lang="en-US" sz="2200" dirty="0"/>
              <a:t>Investigate the UNESCO criteria list for World Heritage Sites.</a:t>
            </a:r>
          </a:p>
        </p:txBody>
      </p:sp>
      <p:sp>
        <p:nvSpPr>
          <p:cNvPr id="5" name="Rectangle 4">
            <a:extLst>
              <a:ext uri="{FF2B5EF4-FFF2-40B4-BE49-F238E27FC236}">
                <a16:creationId xmlns:a16="http://schemas.microsoft.com/office/drawing/2014/main" id="{325A2AD3-E89C-D64D-BDEA-FA81728AF604}"/>
              </a:ext>
            </a:extLst>
          </p:cNvPr>
          <p:cNvSpPr/>
          <p:nvPr/>
        </p:nvSpPr>
        <p:spPr>
          <a:xfrm>
            <a:off x="381000" y="1353741"/>
            <a:ext cx="6096000" cy="5324535"/>
          </a:xfrm>
          <a:prstGeom prst="rect">
            <a:avLst/>
          </a:prstGeom>
        </p:spPr>
        <p:txBody>
          <a:bodyPr wrap="square">
            <a:spAutoFit/>
          </a:bodyPr>
          <a:lstStyle/>
          <a:p>
            <a:r>
              <a:rPr lang="en-US" sz="2000" dirty="0">
                <a:solidFill>
                  <a:srgbClr val="0070C0"/>
                </a:solidFill>
              </a:rPr>
              <a:t>A World Heritage Site is a landmark or area with legal protection by an international convention administered by UNESCO.</a:t>
            </a:r>
          </a:p>
          <a:p>
            <a:endParaRPr lang="en-US" sz="2000" dirty="0">
              <a:solidFill>
                <a:srgbClr val="0070C0"/>
              </a:solidFill>
            </a:endParaRPr>
          </a:p>
          <a:p>
            <a:r>
              <a:rPr lang="en-US" sz="2000" dirty="0">
                <a:solidFill>
                  <a:srgbClr val="0070C0"/>
                </a:solidFill>
              </a:rPr>
              <a:t>They must have a cultural, historical, scientific or other form of significance. </a:t>
            </a:r>
          </a:p>
          <a:p>
            <a:endParaRPr lang="en-US" sz="2000" dirty="0">
              <a:solidFill>
                <a:srgbClr val="0070C0"/>
              </a:solidFill>
            </a:endParaRPr>
          </a:p>
          <a:p>
            <a:r>
              <a:rPr lang="en-US" sz="2000" dirty="0">
                <a:solidFill>
                  <a:srgbClr val="0070C0"/>
                </a:solidFill>
              </a:rPr>
              <a:t>The sites are judged to contain "cultural and natural heritage around the world considered to be of outstanding value to humanity".</a:t>
            </a:r>
          </a:p>
          <a:p>
            <a:endParaRPr lang="en-US" sz="2000" dirty="0">
              <a:solidFill>
                <a:srgbClr val="0070C0"/>
              </a:solidFill>
            </a:endParaRPr>
          </a:p>
          <a:p>
            <a:r>
              <a:rPr lang="en-US" sz="2000" dirty="0">
                <a:solidFill>
                  <a:srgbClr val="0070C0"/>
                </a:solidFill>
              </a:rPr>
              <a:t>To be selected, a World Heritage Site must be a somehow unique landmark which is geographically and historically identifiable and has special cultural or physical significance. </a:t>
            </a:r>
          </a:p>
        </p:txBody>
      </p:sp>
    </p:spTree>
    <p:extLst>
      <p:ext uri="{BB962C8B-B14F-4D97-AF65-F5344CB8AC3E}">
        <p14:creationId xmlns:p14="http://schemas.microsoft.com/office/powerpoint/2010/main" val="90791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4B6188-4480-234A-B79E-DB018A0D21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292" y="0"/>
            <a:ext cx="7321708" cy="6858000"/>
          </a:xfrm>
          <a:prstGeom prst="rect">
            <a:avLst/>
          </a:prstGeom>
        </p:spPr>
      </p:pic>
      <p:sp>
        <p:nvSpPr>
          <p:cNvPr id="7" name="Rounded Rectangle 6">
            <a:extLst>
              <a:ext uri="{FF2B5EF4-FFF2-40B4-BE49-F238E27FC236}">
                <a16:creationId xmlns:a16="http://schemas.microsoft.com/office/drawing/2014/main" id="{5E4E7D4B-383F-E245-80AF-188301F4709B}"/>
              </a:ext>
            </a:extLst>
          </p:cNvPr>
          <p:cNvSpPr/>
          <p:nvPr/>
        </p:nvSpPr>
        <p:spPr>
          <a:xfrm>
            <a:off x="381000" y="304800"/>
            <a:ext cx="4038600" cy="6172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800" u="sng" dirty="0">
                <a:solidFill>
                  <a:srgbClr val="0070C0"/>
                </a:solidFill>
              </a:rPr>
              <a:t>Task 4. </a:t>
            </a:r>
          </a:p>
          <a:p>
            <a:endParaRPr lang="en-GB" sz="2400" dirty="0"/>
          </a:p>
          <a:p>
            <a:r>
              <a:rPr lang="en-GB" sz="2400" dirty="0"/>
              <a:t>Choose 3 of Canada’s UNESCO World Heritage sites as per the map. </a:t>
            </a:r>
          </a:p>
          <a:p>
            <a:endParaRPr lang="en-GB" sz="2400" dirty="0"/>
          </a:p>
          <a:p>
            <a:r>
              <a:rPr lang="en-GB" sz="2400" dirty="0"/>
              <a:t>Research the three sites using the </a:t>
            </a:r>
            <a:r>
              <a:rPr lang="en-GB" sz="2400" dirty="0">
                <a:hlinkClick r:id="rId4"/>
              </a:rPr>
              <a:t>UNESCO website. </a:t>
            </a:r>
            <a:endParaRPr lang="en-GB" sz="2400" dirty="0"/>
          </a:p>
          <a:p>
            <a:endParaRPr lang="en-GB" sz="2400" dirty="0"/>
          </a:p>
          <a:p>
            <a:r>
              <a:rPr lang="en-GB" sz="2400" dirty="0"/>
              <a:t>Evaluate and explain how these sites meet the UNESCO World Heritage criteria.</a:t>
            </a:r>
          </a:p>
        </p:txBody>
      </p:sp>
    </p:spTree>
    <p:extLst>
      <p:ext uri="{BB962C8B-B14F-4D97-AF65-F5344CB8AC3E}">
        <p14:creationId xmlns:p14="http://schemas.microsoft.com/office/powerpoint/2010/main" val="218442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18899-4613-0146-92A7-F71C19613B77}"/>
              </a:ext>
            </a:extLst>
          </p:cNvPr>
          <p:cNvSpPr>
            <a:spLocks noGrp="1"/>
          </p:cNvSpPr>
          <p:nvPr>
            <p:ph type="title"/>
          </p:nvPr>
        </p:nvSpPr>
        <p:spPr>
          <a:xfrm>
            <a:off x="381000" y="13252"/>
            <a:ext cx="10058403" cy="1219200"/>
          </a:xfrm>
        </p:spPr>
        <p:txBody>
          <a:bodyPr>
            <a:normAutofit/>
          </a:bodyPr>
          <a:lstStyle/>
          <a:p>
            <a:r>
              <a:rPr lang="en-US" sz="4800" dirty="0"/>
              <a:t>Review: </a:t>
            </a:r>
          </a:p>
        </p:txBody>
      </p:sp>
      <p:pic>
        <p:nvPicPr>
          <p:cNvPr id="3" name="Picture 2">
            <a:extLst>
              <a:ext uri="{FF2B5EF4-FFF2-40B4-BE49-F238E27FC236}">
                <a16:creationId xmlns:a16="http://schemas.microsoft.com/office/drawing/2014/main" id="{A1E77245-4BFF-0748-AE6D-126522BCF9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67800" y="304800"/>
            <a:ext cx="2794000" cy="1861502"/>
          </a:xfrm>
          <a:prstGeom prst="rect">
            <a:avLst/>
          </a:prstGeom>
          <a:ln>
            <a:solidFill>
              <a:schemeClr val="tx2"/>
            </a:solidFill>
          </a:ln>
        </p:spPr>
      </p:pic>
      <p:pic>
        <p:nvPicPr>
          <p:cNvPr id="4" name="Picture 3">
            <a:extLst>
              <a:ext uri="{FF2B5EF4-FFF2-40B4-BE49-F238E27FC236}">
                <a16:creationId xmlns:a16="http://schemas.microsoft.com/office/drawing/2014/main" id="{DD002D94-0875-2041-B8E5-59253E07B4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7332" y="2457850"/>
            <a:ext cx="2920467" cy="2190350"/>
          </a:xfrm>
          <a:prstGeom prst="rect">
            <a:avLst/>
          </a:prstGeom>
          <a:ln>
            <a:solidFill>
              <a:schemeClr val="tx2"/>
            </a:solidFill>
          </a:ln>
        </p:spPr>
      </p:pic>
      <p:pic>
        <p:nvPicPr>
          <p:cNvPr id="5" name="Picture 4">
            <a:extLst>
              <a:ext uri="{FF2B5EF4-FFF2-40B4-BE49-F238E27FC236}">
                <a16:creationId xmlns:a16="http://schemas.microsoft.com/office/drawing/2014/main" id="{241FA3F6-5D0A-B947-8FDD-D904E43667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79434" y="344128"/>
            <a:ext cx="2429565" cy="1822174"/>
          </a:xfrm>
          <a:prstGeom prst="rect">
            <a:avLst/>
          </a:prstGeom>
          <a:ln>
            <a:solidFill>
              <a:schemeClr val="tx2"/>
            </a:solidFill>
          </a:ln>
        </p:spPr>
      </p:pic>
      <p:pic>
        <p:nvPicPr>
          <p:cNvPr id="6" name="Picture 5">
            <a:extLst>
              <a:ext uri="{FF2B5EF4-FFF2-40B4-BE49-F238E27FC236}">
                <a16:creationId xmlns:a16="http://schemas.microsoft.com/office/drawing/2014/main" id="{F9CE5530-91C4-654E-A601-D3F8D35A83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3065" y="2546764"/>
            <a:ext cx="3020671" cy="2012522"/>
          </a:xfrm>
          <a:prstGeom prst="rect">
            <a:avLst/>
          </a:prstGeom>
          <a:ln>
            <a:solidFill>
              <a:schemeClr val="tx2"/>
            </a:solidFill>
          </a:ln>
        </p:spPr>
      </p:pic>
      <p:pic>
        <p:nvPicPr>
          <p:cNvPr id="7" name="Picture 6">
            <a:extLst>
              <a:ext uri="{FF2B5EF4-FFF2-40B4-BE49-F238E27FC236}">
                <a16:creationId xmlns:a16="http://schemas.microsoft.com/office/drawing/2014/main" id="{B5F6B21E-D97D-D046-8515-85997F1631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4230" y="4818477"/>
            <a:ext cx="2731231" cy="1812854"/>
          </a:xfrm>
          <a:prstGeom prst="rect">
            <a:avLst/>
          </a:prstGeom>
          <a:ln>
            <a:solidFill>
              <a:schemeClr val="tx2"/>
            </a:solidFill>
          </a:ln>
        </p:spPr>
      </p:pic>
      <p:pic>
        <p:nvPicPr>
          <p:cNvPr id="8" name="Picture 7">
            <a:extLst>
              <a:ext uri="{FF2B5EF4-FFF2-40B4-BE49-F238E27FC236}">
                <a16:creationId xmlns:a16="http://schemas.microsoft.com/office/drawing/2014/main" id="{A317E6B1-1EA7-F747-814F-ED273EFC51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3585" y="4869141"/>
            <a:ext cx="2707912" cy="1804146"/>
          </a:xfrm>
          <a:prstGeom prst="rect">
            <a:avLst/>
          </a:prstGeom>
          <a:ln>
            <a:solidFill>
              <a:schemeClr val="tx2"/>
            </a:solidFill>
          </a:ln>
        </p:spPr>
      </p:pic>
      <p:pic>
        <p:nvPicPr>
          <p:cNvPr id="9" name="Picture 8">
            <a:extLst>
              <a:ext uri="{FF2B5EF4-FFF2-40B4-BE49-F238E27FC236}">
                <a16:creationId xmlns:a16="http://schemas.microsoft.com/office/drawing/2014/main" id="{BA3FB966-A5BF-B447-8D67-2823073994C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33925" y="4818477"/>
            <a:ext cx="2789188" cy="1854810"/>
          </a:xfrm>
          <a:prstGeom prst="rect">
            <a:avLst/>
          </a:prstGeom>
          <a:ln>
            <a:solidFill>
              <a:schemeClr val="tx2"/>
            </a:solidFill>
          </a:ln>
        </p:spPr>
      </p:pic>
      <p:pic>
        <p:nvPicPr>
          <p:cNvPr id="10" name="Picture 9">
            <a:extLst>
              <a:ext uri="{FF2B5EF4-FFF2-40B4-BE49-F238E27FC236}">
                <a16:creationId xmlns:a16="http://schemas.microsoft.com/office/drawing/2014/main" id="{7C12CEF6-5C13-2A47-B4C3-21E26233C34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57532" y="4939748"/>
            <a:ext cx="2680998" cy="1786215"/>
          </a:xfrm>
          <a:prstGeom prst="rect">
            <a:avLst/>
          </a:prstGeom>
          <a:ln>
            <a:solidFill>
              <a:schemeClr val="tx2"/>
            </a:solidFill>
          </a:ln>
        </p:spPr>
      </p:pic>
      <p:sp>
        <p:nvSpPr>
          <p:cNvPr id="11" name="Rounded Rectangle 10">
            <a:extLst>
              <a:ext uri="{FF2B5EF4-FFF2-40B4-BE49-F238E27FC236}">
                <a16:creationId xmlns:a16="http://schemas.microsoft.com/office/drawing/2014/main" id="{50A4A372-8A0A-C44E-8647-2D220474D556}"/>
              </a:ext>
            </a:extLst>
          </p:cNvPr>
          <p:cNvSpPr/>
          <p:nvPr/>
        </p:nvSpPr>
        <p:spPr>
          <a:xfrm>
            <a:off x="284229" y="1491642"/>
            <a:ext cx="4795239" cy="30676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000" dirty="0"/>
              <a:t>Read about these </a:t>
            </a:r>
            <a:r>
              <a:rPr lang="en-GB" sz="2000" dirty="0">
                <a:hlinkClick r:id="rId10"/>
              </a:rPr>
              <a:t>8 potential Canadian World Heritage Sites.</a:t>
            </a:r>
            <a:endParaRPr lang="en-GB" sz="2000" dirty="0"/>
          </a:p>
          <a:p>
            <a:endParaRPr lang="en-GB" sz="2000" dirty="0"/>
          </a:p>
          <a:p>
            <a:pPr marL="457200" indent="-457200">
              <a:buAutoNum type="arabicPeriod"/>
            </a:pPr>
            <a:r>
              <a:rPr lang="en-GB" sz="2000" dirty="0"/>
              <a:t>Which one would you choose and why?</a:t>
            </a:r>
          </a:p>
          <a:p>
            <a:pPr marL="457200" indent="-457200">
              <a:buAutoNum type="arabicPeriod"/>
            </a:pPr>
            <a:r>
              <a:rPr lang="en-GB" sz="2000" dirty="0"/>
              <a:t>How could the designation of such a site help to promote tourism in the area?  </a:t>
            </a:r>
          </a:p>
        </p:txBody>
      </p:sp>
    </p:spTree>
    <p:extLst>
      <p:ext uri="{BB962C8B-B14F-4D97-AF65-F5344CB8AC3E}">
        <p14:creationId xmlns:p14="http://schemas.microsoft.com/office/powerpoint/2010/main" val="279211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13" y="457200"/>
            <a:ext cx="11582400" cy="1219200"/>
          </a:xfrm>
        </p:spPr>
        <p:txBody>
          <a:bodyPr>
            <a:normAutofit fontScale="90000"/>
          </a:bodyPr>
          <a:lstStyle/>
          <a:p>
            <a:r>
              <a:rPr lang="en-US" sz="4800" b="1" dirty="0">
                <a:solidFill>
                  <a:schemeClr val="tx2"/>
                </a:solidFill>
              </a:rPr>
              <a:t>Assignment 2.3 | UNESCO Protected Spaces</a:t>
            </a:r>
            <a:endParaRPr lang="en-US" sz="4800" b="1" dirty="0"/>
          </a:p>
        </p:txBody>
      </p:sp>
      <p:sp>
        <p:nvSpPr>
          <p:cNvPr id="20" name="Rectangle 19">
            <a:extLst>
              <a:ext uri="{FF2B5EF4-FFF2-40B4-BE49-F238E27FC236}">
                <a16:creationId xmlns:a16="http://schemas.microsoft.com/office/drawing/2014/main" id="{3096E275-16FE-B147-98AF-B1AE92FFBFE3}"/>
              </a:ext>
            </a:extLst>
          </p:cNvPr>
          <p:cNvSpPr/>
          <p:nvPr/>
        </p:nvSpPr>
        <p:spPr>
          <a:xfrm>
            <a:off x="341243" y="2133600"/>
            <a:ext cx="5930790" cy="4308872"/>
          </a:xfrm>
          <a:prstGeom prst="rect">
            <a:avLst/>
          </a:prstGeom>
        </p:spPr>
        <p:txBody>
          <a:bodyPr wrap="square">
            <a:spAutoFit/>
          </a:bodyPr>
          <a:lstStyle/>
          <a:p>
            <a:r>
              <a:rPr lang="en-GB" sz="2800" u="sng" dirty="0">
                <a:solidFill>
                  <a:srgbClr val="0070C0"/>
                </a:solidFill>
              </a:rPr>
              <a:t>Task Description: </a:t>
            </a:r>
          </a:p>
          <a:p>
            <a:endParaRPr lang="en-GB" sz="2200" dirty="0">
              <a:solidFill>
                <a:schemeClr val="tx2"/>
              </a:solidFill>
            </a:endParaRPr>
          </a:p>
          <a:p>
            <a:r>
              <a:rPr lang="en-US" sz="2200" dirty="0">
                <a:solidFill>
                  <a:schemeClr val="tx2"/>
                </a:solidFill>
              </a:rPr>
              <a:t>Create a presentation describing a UNESCO World Heritage Site and a World Biosphere Reserve.   Both sites should be in (relatively) close proximity to a location on your bucket list.</a:t>
            </a:r>
          </a:p>
          <a:p>
            <a:endParaRPr lang="en-US" sz="2200" dirty="0">
              <a:solidFill>
                <a:schemeClr val="tx2"/>
              </a:solidFill>
            </a:endParaRPr>
          </a:p>
          <a:p>
            <a:r>
              <a:rPr lang="en-US" sz="2200" dirty="0">
                <a:solidFill>
                  <a:schemeClr val="tx2"/>
                </a:solidFill>
              </a:rPr>
              <a:t>See Assignment document for more details. </a:t>
            </a:r>
          </a:p>
          <a:p>
            <a:endParaRPr lang="en-GB" sz="2400" dirty="0">
              <a:solidFill>
                <a:srgbClr val="7030A0"/>
              </a:solidFill>
            </a:endParaRPr>
          </a:p>
          <a:p>
            <a:r>
              <a:rPr lang="en-GB" sz="2400" dirty="0">
                <a:solidFill>
                  <a:schemeClr val="tx2"/>
                </a:solidFill>
              </a:rPr>
              <a:t> </a:t>
            </a:r>
          </a:p>
        </p:txBody>
      </p:sp>
      <p:pic>
        <p:nvPicPr>
          <p:cNvPr id="3" name="Picture 2">
            <a:extLst>
              <a:ext uri="{FF2B5EF4-FFF2-40B4-BE49-F238E27FC236}">
                <a16:creationId xmlns:a16="http://schemas.microsoft.com/office/drawing/2014/main" id="{4880DA3F-8385-564D-8F69-DF253CF68F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2033" y="3124200"/>
            <a:ext cx="5618480" cy="3556000"/>
          </a:xfrm>
          <a:prstGeom prst="rect">
            <a:avLst/>
          </a:prstGeom>
        </p:spPr>
      </p:pic>
    </p:spTree>
    <p:extLst>
      <p:ext uri="{BB962C8B-B14F-4D97-AF65-F5344CB8AC3E}">
        <p14:creationId xmlns:p14="http://schemas.microsoft.com/office/powerpoint/2010/main" val="7326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2494" y="11427"/>
            <a:ext cx="10058403" cy="1219200"/>
          </a:xfrm>
        </p:spPr>
        <p:txBody>
          <a:bodyPr>
            <a:normAutofit/>
          </a:bodyPr>
          <a:lstStyle/>
          <a:p>
            <a:pPr eaLnBrk="1" hangingPunct="1"/>
            <a:r>
              <a:rPr lang="en-GB" altLang="en-US" sz="4800" dirty="0"/>
              <a:t>Starter… Crack the Code!</a:t>
            </a:r>
            <a:endParaRPr lang="en-US" altLang="en-US" sz="4800" dirty="0"/>
          </a:p>
        </p:txBody>
      </p:sp>
      <p:sp>
        <p:nvSpPr>
          <p:cNvPr id="4" name="Rounded Rectangle 3">
            <a:extLst>
              <a:ext uri="{FF2B5EF4-FFF2-40B4-BE49-F238E27FC236}">
                <a16:creationId xmlns:a16="http://schemas.microsoft.com/office/drawing/2014/main" id="{4E33FB21-38BA-6640-967C-2276890E7624}"/>
              </a:ext>
            </a:extLst>
          </p:cNvPr>
          <p:cNvSpPr/>
          <p:nvPr/>
        </p:nvSpPr>
        <p:spPr>
          <a:xfrm>
            <a:off x="7924800" y="2520950"/>
            <a:ext cx="3341306" cy="3124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a:t>What do these letters stand for? </a:t>
            </a:r>
          </a:p>
          <a:p>
            <a:pPr algn="ctr"/>
            <a:endParaRPr lang="en-GB" sz="2400" dirty="0"/>
          </a:p>
          <a:p>
            <a:pPr algn="ctr"/>
            <a:r>
              <a:rPr lang="en-GB" sz="2400" dirty="0"/>
              <a:t>Prize for whoever is the first to correctly guess without cheating!!</a:t>
            </a:r>
            <a:endParaRPr lang="en-US" sz="3200" dirty="0"/>
          </a:p>
        </p:txBody>
      </p:sp>
      <p:pic>
        <p:nvPicPr>
          <p:cNvPr id="5" name="Picture 4">
            <a:extLst>
              <a:ext uri="{FF2B5EF4-FFF2-40B4-BE49-F238E27FC236}">
                <a16:creationId xmlns:a16="http://schemas.microsoft.com/office/drawing/2014/main" id="{4C6DEA0B-C073-E545-9034-FB8F25C4B665}"/>
              </a:ext>
            </a:extLst>
          </p:cNvPr>
          <p:cNvPicPr>
            <a:picLocks noChangeAspect="1"/>
          </p:cNvPicPr>
          <p:nvPr/>
        </p:nvPicPr>
        <p:blipFill>
          <a:blip r:embed="rId3"/>
          <a:stretch>
            <a:fillRect/>
          </a:stretch>
        </p:blipFill>
        <p:spPr>
          <a:xfrm>
            <a:off x="609600" y="1676400"/>
            <a:ext cx="6333289" cy="4813300"/>
          </a:xfrm>
          <a:prstGeom prst="rect">
            <a:avLst/>
          </a:prstGeom>
          <a:ln>
            <a:solidFill>
              <a:schemeClr val="tx2"/>
            </a:solidFill>
          </a:ln>
        </p:spPr>
      </p:pic>
    </p:spTree>
    <p:extLst>
      <p:ext uri="{BB962C8B-B14F-4D97-AF65-F5344CB8AC3E}">
        <p14:creationId xmlns:p14="http://schemas.microsoft.com/office/powerpoint/2010/main" val="363733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11038" y="2895600"/>
            <a:ext cx="6600592" cy="2683768"/>
          </a:xfrm>
        </p:spPr>
        <p:txBody>
          <a:bodyPr>
            <a:normAutofit/>
          </a:bodyPr>
          <a:lstStyle/>
          <a:p>
            <a:pPr eaLnBrk="1" hangingPunct="1"/>
            <a:r>
              <a:rPr lang="en-US" altLang="en-US" sz="4800" dirty="0"/>
              <a:t>Lesson 4</a:t>
            </a:r>
            <a:br>
              <a:rPr lang="en-US" altLang="en-US" sz="4800" dirty="0"/>
            </a:br>
            <a:r>
              <a:rPr lang="en-US" altLang="en-US" sz="4800" dirty="0"/>
              <a:t>Protecting Natural Environments</a:t>
            </a:r>
          </a:p>
        </p:txBody>
      </p:sp>
      <p:sp>
        <p:nvSpPr>
          <p:cNvPr id="2051" name="Rectangle 3"/>
          <p:cNvSpPr>
            <a:spLocks noGrp="1" noChangeArrowheads="1"/>
          </p:cNvSpPr>
          <p:nvPr>
            <p:ph type="subTitle" idx="1"/>
          </p:nvPr>
        </p:nvSpPr>
        <p:spPr>
          <a:xfrm>
            <a:off x="3544168" y="800100"/>
            <a:ext cx="8038232" cy="1600200"/>
          </a:xfrm>
        </p:spPr>
        <p:txBody>
          <a:bodyPr>
            <a:noAutofit/>
          </a:bodyPr>
          <a:lstStyle/>
          <a:p>
            <a:pPr eaLnBrk="1" hangingPunct="1"/>
            <a:r>
              <a:rPr lang="en-US" altLang="en-US" sz="4800" dirty="0"/>
              <a:t>Unit 2 – The Environment and Tourism</a:t>
            </a:r>
          </a:p>
        </p:txBody>
      </p:sp>
    </p:spTree>
    <p:extLst>
      <p:ext uri="{BB962C8B-B14F-4D97-AF65-F5344CB8AC3E}">
        <p14:creationId xmlns:p14="http://schemas.microsoft.com/office/powerpoint/2010/main" val="147933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p:cTn id="13"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73"/>
            <a:ext cx="8777538" cy="1219200"/>
          </a:xfrm>
        </p:spPr>
        <p:txBody>
          <a:bodyPr>
            <a:normAutofit/>
          </a:bodyPr>
          <a:lstStyle/>
          <a:p>
            <a:r>
              <a:rPr lang="en-US" sz="3200" dirty="0"/>
              <a:t>Learning Objective:</a:t>
            </a:r>
          </a:p>
        </p:txBody>
      </p:sp>
      <p:sp>
        <p:nvSpPr>
          <p:cNvPr id="3" name="Content Placeholder 2"/>
          <p:cNvSpPr>
            <a:spLocks noGrp="1"/>
          </p:cNvSpPr>
          <p:nvPr>
            <p:ph idx="1"/>
          </p:nvPr>
        </p:nvSpPr>
        <p:spPr>
          <a:xfrm>
            <a:off x="702960" y="1482551"/>
            <a:ext cx="11031840" cy="1152128"/>
          </a:xfrm>
        </p:spPr>
        <p:txBody>
          <a:bodyPr>
            <a:normAutofit/>
          </a:bodyPr>
          <a:lstStyle/>
          <a:p>
            <a:pPr>
              <a:buFont typeface=".AppleColorEmojiUI" charset="0"/>
              <a:buChar char="🌳"/>
            </a:pPr>
            <a:r>
              <a:rPr lang="en-US" sz="2800" dirty="0"/>
              <a:t> To examine how UNESCO protect natural environments. </a:t>
            </a:r>
            <a:endParaRPr lang="en-US" sz="2400" dirty="0"/>
          </a:p>
          <a:p>
            <a:pPr>
              <a:buFont typeface=".AppleColorEmojiUI" charset="0"/>
              <a:buChar char="🌳"/>
            </a:pPr>
            <a:endParaRPr lang="en-US" sz="2400" dirty="0"/>
          </a:p>
        </p:txBody>
      </p:sp>
      <p:sp>
        <p:nvSpPr>
          <p:cNvPr id="4" name="Title 1"/>
          <p:cNvSpPr txBox="1">
            <a:spLocks/>
          </p:cNvSpPr>
          <p:nvPr/>
        </p:nvSpPr>
        <p:spPr>
          <a:xfrm>
            <a:off x="702960" y="1912179"/>
            <a:ext cx="8783365" cy="121920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1">
                    <a:lumMod val="50000"/>
                  </a:schemeClr>
                </a:solidFill>
                <a:latin typeface="+mj-lt"/>
                <a:ea typeface="+mj-ea"/>
                <a:cs typeface="+mj-cs"/>
              </a:defRPr>
            </a:lvl1pPr>
          </a:lstStyle>
          <a:p>
            <a:r>
              <a:rPr lang="en-US" sz="3200" dirty="0"/>
              <a:t>Learning Outcomes:</a:t>
            </a:r>
          </a:p>
        </p:txBody>
      </p:sp>
      <p:sp>
        <p:nvSpPr>
          <p:cNvPr id="5" name="Content Placeholder 2"/>
          <p:cNvSpPr txBox="1">
            <a:spLocks/>
          </p:cNvSpPr>
          <p:nvPr/>
        </p:nvSpPr>
        <p:spPr>
          <a:xfrm>
            <a:off x="685800" y="3733800"/>
            <a:ext cx="10591800" cy="3117574"/>
          </a:xfrm>
          <a:prstGeom prst="rect">
            <a:avLst/>
          </a:prstGeom>
        </p:spPr>
        <p:txBody>
          <a:bodyPr vert="horz" lIns="91440" tIns="45720" rIns="91440" bIns="45720" rtlCol="0">
            <a:normAutofit/>
          </a:bodyPr>
          <a:lstStyle>
            <a:lvl1pPr marL="260604" indent="-260604" algn="l" defTabSz="685800" rtl="0" eaLnBrk="1" latinLnBrk="0" hangingPunct="1">
              <a:lnSpc>
                <a:spcPct val="100000"/>
              </a:lnSpc>
              <a:spcBef>
                <a:spcPts val="1350"/>
              </a:spcBef>
              <a:buFont typeface="Arial" panose="020B0604020202020204" pitchFamily="34" charset="0"/>
              <a:buChar char="•"/>
              <a:defRPr sz="1800" kern="1200">
                <a:solidFill>
                  <a:schemeClr val="tx1"/>
                </a:solidFill>
                <a:latin typeface="+mn-lt"/>
                <a:ea typeface="+mn-ea"/>
                <a:cs typeface="+mn-cs"/>
              </a:defRPr>
            </a:lvl1pPr>
            <a:lvl2pPr marL="555498" indent="-212598" algn="l" defTabSz="6858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600"/>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450"/>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8pPr>
            <a:lvl9pPr marL="2914650" indent="-171450" algn="l" defTabSz="685800" rtl="0" eaLnBrk="1" latinLnBrk="0" hangingPunct="1">
              <a:lnSpc>
                <a:spcPct val="90000"/>
              </a:lnSpc>
              <a:spcBef>
                <a:spcPts val="450"/>
              </a:spcBef>
              <a:buFont typeface="Arial" panose="020B0604020202020204" pitchFamily="34" charset="0"/>
              <a:buChar char="•"/>
              <a:defRPr sz="1200" kern="1200" baseline="0">
                <a:solidFill>
                  <a:schemeClr val="tx1"/>
                </a:solidFill>
                <a:latin typeface="+mn-lt"/>
                <a:ea typeface="+mn-ea"/>
                <a:cs typeface="+mn-cs"/>
              </a:defRPr>
            </a:lvl9pPr>
          </a:lstStyle>
          <a:p>
            <a:pPr>
              <a:buFont typeface=".AppleColorEmojiUI" charset="0"/>
              <a:buChar char="🌳"/>
            </a:pPr>
            <a:r>
              <a:rPr lang="en-US" sz="2400" dirty="0"/>
              <a:t> Describe what UNESCO is and what they do with respect to the travel and tourism industry. </a:t>
            </a:r>
          </a:p>
          <a:p>
            <a:pPr>
              <a:buFont typeface=".AppleColorEmojiUI" charset="0"/>
              <a:buChar char="🌳"/>
            </a:pPr>
            <a:r>
              <a:rPr lang="en-GB" sz="2400" dirty="0"/>
              <a:t> Explain what a Biosphere Reserve is and the benefits of designating spaces as such. </a:t>
            </a:r>
          </a:p>
          <a:p>
            <a:pPr>
              <a:buFont typeface=".AppleColorEmojiUI" charset="0"/>
              <a:buChar char="🌳"/>
            </a:pPr>
            <a:r>
              <a:rPr lang="en-US" sz="2400" dirty="0"/>
              <a:t> Explain what a World Heritage Site is and the benefits of designating spaces as such. </a:t>
            </a:r>
          </a:p>
          <a:p>
            <a:pPr>
              <a:buFont typeface=".AppleColorEmojiUI" charset="0"/>
              <a:buChar char="🌳"/>
            </a:pPr>
            <a:endParaRPr lang="en-US" sz="2400" dirty="0"/>
          </a:p>
          <a:p>
            <a:pPr>
              <a:buFont typeface=".AppleColorEmojiUI" charset="0"/>
              <a:buChar char="🌳"/>
            </a:pPr>
            <a:endParaRPr lang="en-US" sz="2400" dirty="0"/>
          </a:p>
        </p:txBody>
      </p:sp>
    </p:spTree>
    <p:extLst>
      <p:ext uri="{BB962C8B-B14F-4D97-AF65-F5344CB8AC3E}">
        <p14:creationId xmlns:p14="http://schemas.microsoft.com/office/powerpoint/2010/main" val="150239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519114" y="254000"/>
            <a:ext cx="10377486" cy="800955"/>
          </a:xfrm>
        </p:spPr>
        <p:txBody>
          <a:bodyPr>
            <a:noAutofit/>
          </a:bodyPr>
          <a:lstStyle/>
          <a:p>
            <a:pPr marL="0" indent="0" eaLnBrk="1" hangingPunct="1">
              <a:buNone/>
            </a:pPr>
            <a:r>
              <a:rPr lang="en-GB" altLang="en-US" sz="4800" dirty="0">
                <a:solidFill>
                  <a:schemeClr val="tx2"/>
                </a:solidFill>
              </a:rPr>
              <a:t>How can we Protect our Natural Spaces? </a:t>
            </a:r>
            <a:endParaRPr lang="en-US" altLang="en-US" sz="4800" dirty="0">
              <a:solidFill>
                <a:schemeClr val="tx2"/>
              </a:solidFill>
            </a:endParaRPr>
          </a:p>
        </p:txBody>
      </p:sp>
      <p:sp>
        <p:nvSpPr>
          <p:cNvPr id="5" name="Cloud Callout 4">
            <a:extLst>
              <a:ext uri="{FF2B5EF4-FFF2-40B4-BE49-F238E27FC236}">
                <a16:creationId xmlns:a16="http://schemas.microsoft.com/office/drawing/2014/main" id="{BCD3636B-9BFE-6A48-8B19-576B731F44B8}"/>
              </a:ext>
            </a:extLst>
          </p:cNvPr>
          <p:cNvSpPr/>
          <p:nvPr/>
        </p:nvSpPr>
        <p:spPr>
          <a:xfrm>
            <a:off x="3276600" y="1423655"/>
            <a:ext cx="5816124" cy="2438400"/>
          </a:xfrm>
          <a:prstGeom prst="cloudCallout">
            <a:avLst>
              <a:gd name="adj1" fmla="val 53784"/>
              <a:gd name="adj2" fmla="val 8543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u="sng" dirty="0"/>
              <a:t>Class Discussion: </a:t>
            </a:r>
            <a:r>
              <a:rPr lang="en-US" sz="2800" dirty="0"/>
              <a:t>How can we protect our natural spaces? </a:t>
            </a:r>
          </a:p>
        </p:txBody>
      </p:sp>
      <p:pic>
        <p:nvPicPr>
          <p:cNvPr id="6" name="Picture 5">
            <a:extLst>
              <a:ext uri="{FF2B5EF4-FFF2-40B4-BE49-F238E27FC236}">
                <a16:creationId xmlns:a16="http://schemas.microsoft.com/office/drawing/2014/main" id="{8C4C941E-55D6-8148-8DCD-5F533D2D6E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1200" y="4191000"/>
            <a:ext cx="2289154" cy="2458720"/>
          </a:xfrm>
          <a:prstGeom prst="rect">
            <a:avLst/>
          </a:prstGeom>
        </p:spPr>
      </p:pic>
    </p:spTree>
    <p:extLst>
      <p:ext uri="{BB962C8B-B14F-4D97-AF65-F5344CB8AC3E}">
        <p14:creationId xmlns:p14="http://schemas.microsoft.com/office/powerpoint/2010/main" val="370638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519114" y="254000"/>
            <a:ext cx="10377486" cy="800955"/>
          </a:xfrm>
        </p:spPr>
        <p:txBody>
          <a:bodyPr>
            <a:noAutofit/>
          </a:bodyPr>
          <a:lstStyle/>
          <a:p>
            <a:pPr marL="0" indent="0" eaLnBrk="1" hangingPunct="1">
              <a:buNone/>
            </a:pPr>
            <a:r>
              <a:rPr lang="en-GB" altLang="en-US" sz="4800" dirty="0">
                <a:solidFill>
                  <a:schemeClr val="tx2"/>
                </a:solidFill>
              </a:rPr>
              <a:t>UNESCO </a:t>
            </a:r>
            <a:r>
              <a:rPr lang="en-GB" altLang="en-US" sz="2800" dirty="0">
                <a:solidFill>
                  <a:schemeClr val="tx2"/>
                </a:solidFill>
              </a:rPr>
              <a:t>[United Nations Educational, Scientific and Cultural Organization] </a:t>
            </a:r>
            <a:endParaRPr lang="en-US" altLang="en-US" sz="4800" dirty="0">
              <a:solidFill>
                <a:schemeClr val="tx2"/>
              </a:solidFill>
            </a:endParaRPr>
          </a:p>
        </p:txBody>
      </p:sp>
      <p:pic>
        <p:nvPicPr>
          <p:cNvPr id="2" name="Picture 1">
            <a:extLst>
              <a:ext uri="{FF2B5EF4-FFF2-40B4-BE49-F238E27FC236}">
                <a16:creationId xmlns:a16="http://schemas.microsoft.com/office/drawing/2014/main" id="{5C321C1F-31BA-C245-B850-CEE753319882}"/>
              </a:ext>
            </a:extLst>
          </p:cNvPr>
          <p:cNvPicPr>
            <a:picLocks noChangeAspect="1"/>
          </p:cNvPicPr>
          <p:nvPr/>
        </p:nvPicPr>
        <p:blipFill>
          <a:blip r:embed="rId3"/>
          <a:stretch>
            <a:fillRect/>
          </a:stretch>
        </p:blipFill>
        <p:spPr>
          <a:xfrm>
            <a:off x="5566611" y="1752600"/>
            <a:ext cx="6333289" cy="4813300"/>
          </a:xfrm>
          <a:prstGeom prst="rect">
            <a:avLst/>
          </a:prstGeom>
          <a:ln>
            <a:solidFill>
              <a:schemeClr val="tx2"/>
            </a:solidFill>
          </a:ln>
        </p:spPr>
      </p:pic>
      <p:sp>
        <p:nvSpPr>
          <p:cNvPr id="6" name="Rounded Rectangle 5">
            <a:extLst>
              <a:ext uri="{FF2B5EF4-FFF2-40B4-BE49-F238E27FC236}">
                <a16:creationId xmlns:a16="http://schemas.microsoft.com/office/drawing/2014/main" id="{8D3C6E05-E565-3B46-BFDD-037BB0C3B410}"/>
              </a:ext>
            </a:extLst>
          </p:cNvPr>
          <p:cNvSpPr/>
          <p:nvPr/>
        </p:nvSpPr>
        <p:spPr>
          <a:xfrm>
            <a:off x="519114" y="1981200"/>
            <a:ext cx="4038600" cy="2819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2800" u="sng" dirty="0">
                <a:solidFill>
                  <a:srgbClr val="0070C0"/>
                </a:solidFill>
              </a:rPr>
              <a:t>Task 1. </a:t>
            </a:r>
          </a:p>
          <a:p>
            <a:endParaRPr lang="en-GB" sz="2400" dirty="0"/>
          </a:p>
          <a:p>
            <a:r>
              <a:rPr lang="en-GB" sz="2400" dirty="0"/>
              <a:t>Watch this </a:t>
            </a:r>
            <a:r>
              <a:rPr lang="en-GB" sz="2400" dirty="0">
                <a:hlinkClick r:id="rId4"/>
              </a:rPr>
              <a:t>video. </a:t>
            </a:r>
            <a:endParaRPr lang="en-GB" sz="2400" dirty="0"/>
          </a:p>
          <a:p>
            <a:r>
              <a:rPr lang="en-GB" sz="2400" dirty="0"/>
              <a:t>Write down who UNESCO are and what they seek to do. </a:t>
            </a:r>
          </a:p>
        </p:txBody>
      </p:sp>
    </p:spTree>
    <p:extLst>
      <p:ext uri="{BB962C8B-B14F-4D97-AF65-F5344CB8AC3E}">
        <p14:creationId xmlns:p14="http://schemas.microsoft.com/office/powerpoint/2010/main" val="279265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519114" y="254000"/>
            <a:ext cx="10377486" cy="800955"/>
          </a:xfrm>
        </p:spPr>
        <p:txBody>
          <a:bodyPr>
            <a:noAutofit/>
          </a:bodyPr>
          <a:lstStyle/>
          <a:p>
            <a:pPr marL="0" indent="0" eaLnBrk="1" hangingPunct="1">
              <a:buNone/>
            </a:pPr>
            <a:r>
              <a:rPr lang="en-GB" altLang="en-US" sz="4800" dirty="0">
                <a:solidFill>
                  <a:schemeClr val="tx2"/>
                </a:solidFill>
              </a:rPr>
              <a:t>UNESCO </a:t>
            </a:r>
            <a:r>
              <a:rPr lang="en-GB" altLang="en-US" sz="2800" dirty="0">
                <a:solidFill>
                  <a:schemeClr val="tx2"/>
                </a:solidFill>
              </a:rPr>
              <a:t>[United Nations Educational, Scientific and Cultural Organization] </a:t>
            </a:r>
            <a:endParaRPr lang="en-US" altLang="en-US" sz="4800" dirty="0">
              <a:solidFill>
                <a:schemeClr val="tx2"/>
              </a:solidFill>
            </a:endParaRPr>
          </a:p>
        </p:txBody>
      </p:sp>
      <p:sp>
        <p:nvSpPr>
          <p:cNvPr id="3" name="Rectangle 2">
            <a:extLst>
              <a:ext uri="{FF2B5EF4-FFF2-40B4-BE49-F238E27FC236}">
                <a16:creationId xmlns:a16="http://schemas.microsoft.com/office/drawing/2014/main" id="{3BD54929-D873-014A-AA1E-C5F9A2318198}"/>
              </a:ext>
            </a:extLst>
          </p:cNvPr>
          <p:cNvSpPr/>
          <p:nvPr/>
        </p:nvSpPr>
        <p:spPr>
          <a:xfrm>
            <a:off x="548931" y="2667000"/>
            <a:ext cx="10900947" cy="3046988"/>
          </a:xfrm>
          <a:prstGeom prst="rect">
            <a:avLst/>
          </a:prstGeom>
        </p:spPr>
        <p:txBody>
          <a:bodyPr wrap="square">
            <a:spAutoFit/>
          </a:bodyPr>
          <a:lstStyle/>
          <a:p>
            <a:r>
              <a:rPr lang="en-GB" sz="2400" u="sng" dirty="0">
                <a:solidFill>
                  <a:srgbClr val="0070C0"/>
                </a:solidFill>
              </a:rPr>
              <a:t>What is UNESCO? </a:t>
            </a:r>
          </a:p>
          <a:p>
            <a:endParaRPr lang="en-GB" sz="2400" dirty="0">
              <a:solidFill>
                <a:srgbClr val="0070C0"/>
              </a:solidFill>
            </a:endParaRPr>
          </a:p>
          <a:p>
            <a:r>
              <a:rPr lang="en-GB" sz="2400" dirty="0">
                <a:solidFill>
                  <a:srgbClr val="0070C0"/>
                </a:solidFill>
              </a:rPr>
              <a:t>UNESCO is the United Nations Educational, Scientific and Cultural Organization. It seeks to build peace through international cooperation in Education, the Sciences and Culture. UNESCO's programmes contribute to the achievement of the Sustainable Development Goals defined in Agenda 2030, adopted by the UN General Assembly in 2015.</a:t>
            </a:r>
            <a:endParaRPr lang="en-US" sz="2400" dirty="0">
              <a:solidFill>
                <a:srgbClr val="0070C0"/>
              </a:solidFill>
            </a:endParaRPr>
          </a:p>
        </p:txBody>
      </p:sp>
      <p:pic>
        <p:nvPicPr>
          <p:cNvPr id="7" name="Picture 2" descr="C:\Users\tv36426.TVNET\AppData\Local\Microsoft\Windows\INetCache\IE\MDJOD7TD\pencil-311818_640[1].png">
            <a:extLst>
              <a:ext uri="{FF2B5EF4-FFF2-40B4-BE49-F238E27FC236}">
                <a16:creationId xmlns:a16="http://schemas.microsoft.com/office/drawing/2014/main" id="{428C53EF-F1B6-014E-8563-4347546B2A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8049907">
            <a:off x="10698158" y="782766"/>
            <a:ext cx="1088754" cy="54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48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519114" y="254000"/>
            <a:ext cx="10377486" cy="800955"/>
          </a:xfrm>
        </p:spPr>
        <p:txBody>
          <a:bodyPr>
            <a:noAutofit/>
          </a:bodyPr>
          <a:lstStyle/>
          <a:p>
            <a:pPr marL="0" indent="0" eaLnBrk="1" hangingPunct="1">
              <a:buNone/>
            </a:pPr>
            <a:r>
              <a:rPr lang="en-GB" altLang="en-US" sz="4800" dirty="0">
                <a:solidFill>
                  <a:schemeClr val="tx2"/>
                </a:solidFill>
              </a:rPr>
              <a:t>UNESCO </a:t>
            </a:r>
            <a:r>
              <a:rPr lang="en-GB" altLang="en-US" sz="2800" dirty="0">
                <a:solidFill>
                  <a:schemeClr val="tx2"/>
                </a:solidFill>
              </a:rPr>
              <a:t>[United Nations Educational, Scientific and Cultural Organization] </a:t>
            </a:r>
            <a:endParaRPr lang="en-US" altLang="en-US" sz="4800" dirty="0">
              <a:solidFill>
                <a:schemeClr val="tx2"/>
              </a:solidFill>
            </a:endParaRPr>
          </a:p>
        </p:txBody>
      </p:sp>
      <p:sp>
        <p:nvSpPr>
          <p:cNvPr id="3" name="Rectangle 2">
            <a:extLst>
              <a:ext uri="{FF2B5EF4-FFF2-40B4-BE49-F238E27FC236}">
                <a16:creationId xmlns:a16="http://schemas.microsoft.com/office/drawing/2014/main" id="{3BD54929-D873-014A-AA1E-C5F9A2318198}"/>
              </a:ext>
            </a:extLst>
          </p:cNvPr>
          <p:cNvSpPr/>
          <p:nvPr/>
        </p:nvSpPr>
        <p:spPr>
          <a:xfrm>
            <a:off x="519114" y="1855909"/>
            <a:ext cx="10900947" cy="4555093"/>
          </a:xfrm>
          <a:prstGeom prst="rect">
            <a:avLst/>
          </a:prstGeom>
        </p:spPr>
        <p:txBody>
          <a:bodyPr wrap="square">
            <a:spAutoFit/>
          </a:bodyPr>
          <a:lstStyle/>
          <a:p>
            <a:r>
              <a:rPr lang="en-GB" sz="2400" u="sng" dirty="0">
                <a:solidFill>
                  <a:srgbClr val="7030A0"/>
                </a:solidFill>
              </a:rPr>
              <a:t>What is their Vision? UNESCO…</a:t>
            </a:r>
          </a:p>
          <a:p>
            <a:endParaRPr lang="en-GB" sz="2400" dirty="0">
              <a:solidFill>
                <a:srgbClr val="7030A0"/>
              </a:solidFill>
            </a:endParaRPr>
          </a:p>
          <a:p>
            <a:pPr marL="342900" indent="-342900">
              <a:buAutoNum type="arabicPeriod"/>
            </a:pPr>
            <a:r>
              <a:rPr lang="en-GB" sz="2200" dirty="0">
                <a:solidFill>
                  <a:srgbClr val="7030A0"/>
                </a:solidFill>
              </a:rPr>
              <a:t>Develops educational tools to help people live as global citizens free of hate and intolerance. </a:t>
            </a:r>
          </a:p>
          <a:p>
            <a:pPr marL="342900" indent="-342900">
              <a:buAutoNum type="arabicPeriod"/>
            </a:pPr>
            <a:r>
              <a:rPr lang="en-GB" sz="2200" dirty="0">
                <a:solidFill>
                  <a:srgbClr val="7030A0"/>
                </a:solidFill>
              </a:rPr>
              <a:t>Works so that each child and citizen has access to quality education. </a:t>
            </a:r>
          </a:p>
          <a:p>
            <a:pPr marL="342900" indent="-342900">
              <a:buAutoNum type="arabicPeriod"/>
            </a:pPr>
            <a:r>
              <a:rPr lang="en-GB" sz="2200" dirty="0">
                <a:solidFill>
                  <a:srgbClr val="7030A0"/>
                </a:solidFill>
              </a:rPr>
              <a:t>Promotes cultural heritage and the equal dignity of all cultures,</a:t>
            </a:r>
          </a:p>
          <a:p>
            <a:pPr marL="342900" indent="-342900">
              <a:buAutoNum type="arabicPeriod"/>
            </a:pPr>
            <a:r>
              <a:rPr lang="en-GB" sz="2200" dirty="0">
                <a:solidFill>
                  <a:srgbClr val="7030A0"/>
                </a:solidFill>
              </a:rPr>
              <a:t>Strengthens bonds among nations.</a:t>
            </a:r>
          </a:p>
          <a:p>
            <a:pPr marL="342900" indent="-342900">
              <a:buAutoNum type="arabicPeriod"/>
            </a:pPr>
            <a:r>
              <a:rPr lang="en-GB" sz="2200" dirty="0">
                <a:solidFill>
                  <a:srgbClr val="7030A0"/>
                </a:solidFill>
              </a:rPr>
              <a:t>Fosters scientific programmes and policies as platforms for development and cooperation. </a:t>
            </a:r>
          </a:p>
          <a:p>
            <a:pPr marL="342900" indent="-342900">
              <a:buAutoNum type="arabicPeriod"/>
            </a:pPr>
            <a:r>
              <a:rPr lang="en-GB" sz="2200" dirty="0">
                <a:solidFill>
                  <a:srgbClr val="7030A0"/>
                </a:solidFill>
              </a:rPr>
              <a:t>Stands up for freedom of expression, as a fundamental right and a key condition for democracy and development. </a:t>
            </a:r>
          </a:p>
          <a:p>
            <a:pPr marL="342900" indent="-342900">
              <a:buAutoNum type="arabicPeriod"/>
            </a:pPr>
            <a:r>
              <a:rPr lang="en-GB" sz="2200" dirty="0">
                <a:solidFill>
                  <a:srgbClr val="7030A0"/>
                </a:solidFill>
              </a:rPr>
              <a:t>Helps countries adopt international standards and manages programmes that foster the free flow of ideas and knowledge sharing.</a:t>
            </a:r>
            <a:endParaRPr lang="en-US" sz="2200" dirty="0">
              <a:solidFill>
                <a:srgbClr val="7030A0"/>
              </a:solidFill>
            </a:endParaRPr>
          </a:p>
        </p:txBody>
      </p:sp>
      <p:pic>
        <p:nvPicPr>
          <p:cNvPr id="7" name="Picture 2" descr="C:\Users\tv36426.TVNET\AppData\Local\Microsoft\Windows\INetCache\IE\MDJOD7TD\pencil-311818_640[1].png">
            <a:extLst>
              <a:ext uri="{FF2B5EF4-FFF2-40B4-BE49-F238E27FC236}">
                <a16:creationId xmlns:a16="http://schemas.microsoft.com/office/drawing/2014/main" id="{428C53EF-F1B6-014E-8563-4347546B2A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8049907">
            <a:off x="10698158" y="782766"/>
            <a:ext cx="1088754" cy="54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2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4294967295"/>
          </p:nvPr>
        </p:nvSpPr>
        <p:spPr>
          <a:xfrm>
            <a:off x="519114" y="254000"/>
            <a:ext cx="10377486" cy="800955"/>
          </a:xfrm>
        </p:spPr>
        <p:txBody>
          <a:bodyPr>
            <a:noAutofit/>
          </a:bodyPr>
          <a:lstStyle/>
          <a:p>
            <a:pPr marL="0" indent="0" eaLnBrk="1" hangingPunct="1">
              <a:buNone/>
            </a:pPr>
            <a:r>
              <a:rPr lang="en-GB" altLang="en-US" sz="4800" dirty="0">
                <a:solidFill>
                  <a:schemeClr val="tx2"/>
                </a:solidFill>
              </a:rPr>
              <a:t>UNESCO Success Stories</a:t>
            </a:r>
            <a:endParaRPr lang="en-US" altLang="en-US" sz="4800" dirty="0">
              <a:solidFill>
                <a:schemeClr val="tx2"/>
              </a:solidFill>
            </a:endParaRPr>
          </a:p>
        </p:txBody>
      </p:sp>
      <p:pic>
        <p:nvPicPr>
          <p:cNvPr id="6" name="Picture 5">
            <a:extLst>
              <a:ext uri="{FF2B5EF4-FFF2-40B4-BE49-F238E27FC236}">
                <a16:creationId xmlns:a16="http://schemas.microsoft.com/office/drawing/2014/main" id="{7F98FA6E-0F32-4B4C-AEFC-444F0525E1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114" y="1219200"/>
            <a:ext cx="11049000" cy="5454717"/>
          </a:xfrm>
          <a:prstGeom prst="rect">
            <a:avLst/>
          </a:prstGeom>
          <a:ln>
            <a:solidFill>
              <a:schemeClr val="tx2"/>
            </a:solidFill>
          </a:ln>
        </p:spPr>
      </p:pic>
    </p:spTree>
    <p:extLst>
      <p:ext uri="{BB962C8B-B14F-4D97-AF65-F5344CB8AC3E}">
        <p14:creationId xmlns:p14="http://schemas.microsoft.com/office/powerpoint/2010/main" val="334137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theme/theme1.xml><?xml version="1.0" encoding="utf-8"?>
<a:theme xmlns:a="http://schemas.openxmlformats.org/drawingml/2006/main" name="Rainbow">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inbow" id="{7672E3F5-03FD-364A-8714-8D5E4D6C51D5}" vid="{B9DC91AA-0325-5A45-BC4B-69F1CFF37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Template>
  <TotalTime>635</TotalTime>
  <Words>1015</Words>
  <Application>Microsoft Macintosh PowerPoint</Application>
  <PresentationFormat>Widescreen</PresentationFormat>
  <Paragraphs>130</Paragraphs>
  <Slides>19</Slides>
  <Notes>15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.AppleColorEmojiUI</vt:lpstr>
      <vt:lpstr>American Typewriter</vt:lpstr>
      <vt:lpstr>Arial</vt:lpstr>
      <vt:lpstr>Calibri</vt:lpstr>
      <vt:lpstr>Segoe Print</vt:lpstr>
      <vt:lpstr>Rainbow</vt:lpstr>
      <vt:lpstr>Notes for Presentation</vt:lpstr>
      <vt:lpstr>Starter… Crack the Code!</vt:lpstr>
      <vt:lpstr>Lesson 4 Protecting Natural Environments</vt:lpstr>
      <vt:lpstr>Learning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vt:lpstr>
      <vt:lpstr>Assignment 2.3 | UNESCO Protected Spaces</vt:lpstr>
    </vt:vector>
  </TitlesOfParts>
  <Manager/>
  <Company>Global Geek</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Presentation</dc:title>
  <dc:subject/>
  <dc:creator>Global Geek</dc:creator>
  <cp:keywords/>
  <dc:description/>
  <cp:lastModifiedBy>ncparsons@outlook.com</cp:lastModifiedBy>
  <cp:revision>87</cp:revision>
  <dcterms:created xsi:type="dcterms:W3CDTF">2015-01-19T01:49:24Z</dcterms:created>
  <dcterms:modified xsi:type="dcterms:W3CDTF">2021-09-07T03:41:20Z</dcterms:modified>
  <cp:category/>
</cp:coreProperties>
</file>