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0" r:id="rId2"/>
    <p:sldId id="267" r:id="rId3"/>
    <p:sldId id="269" r:id="rId4"/>
    <p:sldId id="268" r:id="rId5"/>
    <p:sldId id="257" r:id="rId6"/>
    <p:sldId id="326" r:id="rId7"/>
    <p:sldId id="327" r:id="rId8"/>
    <p:sldId id="305" r:id="rId9"/>
    <p:sldId id="321" r:id="rId10"/>
    <p:sldId id="311" r:id="rId11"/>
    <p:sldId id="314" r:id="rId12"/>
    <p:sldId id="315" r:id="rId13"/>
    <p:sldId id="316" r:id="rId14"/>
    <p:sldId id="317" r:id="rId15"/>
    <p:sldId id="318" r:id="rId16"/>
    <p:sldId id="312" r:id="rId17"/>
    <p:sldId id="313" r:id="rId18"/>
    <p:sldId id="328" r:id="rId19"/>
    <p:sldId id="319" r:id="rId20"/>
    <p:sldId id="320" r:id="rId21"/>
    <p:sldId id="310"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3478"/>
  </p:normalViewPr>
  <p:slideViewPr>
    <p:cSldViewPr>
      <p:cViewPr varScale="1">
        <p:scale>
          <a:sx n="64" d="100"/>
          <a:sy n="64" d="100"/>
        </p:scale>
        <p:origin x="584"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3C1D1-626D-D641-957C-992BF449AD7E}" type="datetimeFigureOut">
              <a:rPr lang="en-US" smtClean="0"/>
              <a:t>9/6/21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381F7-DBA9-4A4E-AB06-24F8019644D2}" type="slidenum">
              <a:rPr lang="en-US" smtClean="0"/>
              <a:t>‹#›</a:t>
            </a:fld>
            <a:endParaRPr lang="en-US"/>
          </a:p>
        </p:txBody>
      </p:sp>
    </p:spTree>
    <p:extLst>
      <p:ext uri="{BB962C8B-B14F-4D97-AF65-F5344CB8AC3E}">
        <p14:creationId xmlns:p14="http://schemas.microsoft.com/office/powerpoint/2010/main" val="13291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2</a:t>
            </a:fld>
            <a:endParaRPr lang="en-US"/>
          </a:p>
        </p:txBody>
      </p:sp>
    </p:spTree>
    <p:extLst>
      <p:ext uri="{BB962C8B-B14F-4D97-AF65-F5344CB8AC3E}">
        <p14:creationId xmlns:p14="http://schemas.microsoft.com/office/powerpoint/2010/main" val="89404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words in purple to suit those in your class! </a:t>
            </a:r>
          </a:p>
        </p:txBody>
      </p:sp>
      <p:sp>
        <p:nvSpPr>
          <p:cNvPr id="4" name="Slide Number Placeholder 3"/>
          <p:cNvSpPr>
            <a:spLocks noGrp="1"/>
          </p:cNvSpPr>
          <p:nvPr>
            <p:ph type="sldNum" sz="quarter" idx="5"/>
          </p:nvPr>
        </p:nvSpPr>
        <p:spPr/>
        <p:txBody>
          <a:bodyPr/>
          <a:lstStyle/>
          <a:p>
            <a:fld id="{7C8381F7-DBA9-4A4E-AB06-24F8019644D2}" type="slidenum">
              <a:rPr lang="en-US" smtClean="0"/>
              <a:t>19</a:t>
            </a:fld>
            <a:endParaRPr lang="en-US"/>
          </a:p>
        </p:txBody>
      </p:sp>
    </p:spTree>
    <p:extLst>
      <p:ext uri="{BB962C8B-B14F-4D97-AF65-F5344CB8AC3E}">
        <p14:creationId xmlns:p14="http://schemas.microsoft.com/office/powerpoint/2010/main" val="19736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www.google.ca</a:t>
            </a:r>
            <a:r>
              <a:rPr lang="en-US" dirty="0"/>
              <a:t>/maps/about/</a:t>
            </a:r>
            <a:r>
              <a:rPr lang="en-US" dirty="0" err="1"/>
              <a:t>mymaps</a:t>
            </a:r>
            <a:r>
              <a:rPr lang="en-US" dirty="0"/>
              <a:t>/</a:t>
            </a:r>
          </a:p>
        </p:txBody>
      </p:sp>
      <p:sp>
        <p:nvSpPr>
          <p:cNvPr id="4" name="Slide Number Placeholder 3"/>
          <p:cNvSpPr>
            <a:spLocks noGrp="1"/>
          </p:cNvSpPr>
          <p:nvPr>
            <p:ph type="sldNum" sz="quarter" idx="5"/>
          </p:nvPr>
        </p:nvSpPr>
        <p:spPr/>
        <p:txBody>
          <a:bodyPr/>
          <a:lstStyle/>
          <a:p>
            <a:fld id="{7C8381F7-DBA9-4A4E-AB06-24F8019644D2}" type="slidenum">
              <a:rPr lang="en-US" smtClean="0"/>
              <a:t>21</a:t>
            </a:fld>
            <a:endParaRPr lang="en-US"/>
          </a:p>
        </p:txBody>
      </p:sp>
    </p:spTree>
    <p:extLst>
      <p:ext uri="{BB962C8B-B14F-4D97-AF65-F5344CB8AC3E}">
        <p14:creationId xmlns:p14="http://schemas.microsoft.com/office/powerpoint/2010/main" val="1905539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rtlCol="0" anchor="b">
            <a:normAutofit/>
          </a:bodyPr>
          <a:lstStyle>
            <a:lvl1pPr algn="l">
              <a:defRPr sz="4050"/>
            </a:lvl1pPr>
          </a:lstStyle>
          <a:p>
            <a:pPr rtl="0"/>
            <a:r>
              <a:rPr lang="en-US"/>
              <a:t>Click to edit Master title style</a:t>
            </a:r>
            <a:endParaRPr/>
          </a:p>
        </p:txBody>
      </p:sp>
      <p:sp>
        <p:nvSpPr>
          <p:cNvPr id="3" name="Subtitle 2"/>
          <p:cNvSpPr>
            <a:spLocks noGrp="1"/>
          </p:cNvSpPr>
          <p:nvPr>
            <p:ph type="subTitle" idx="1"/>
          </p:nvPr>
        </p:nvSpPr>
        <p:spPr>
          <a:xfrm>
            <a:off x="4265609" y="3733800"/>
            <a:ext cx="6858003" cy="914400"/>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a:t>Click to edit Master subtitle style</a:t>
            </a:r>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5" y="421594"/>
            <a:ext cx="2286000" cy="1885508"/>
          </a:xfrm>
        </p:spPr>
        <p:txBody>
          <a:bodyPr rtlCol="0">
            <a:normAutofit/>
          </a:bodyPr>
          <a:lstStyle>
            <a:lvl1pPr>
              <a:defRPr sz="1800"/>
            </a:lvl1pPr>
          </a:lstStyle>
          <a:p>
            <a:pPr rtl="0"/>
            <a:r>
              <a:rPr lang="en-US"/>
              <a:t>Click to edit Master title style</a:t>
            </a:r>
            <a:endParaRPr lang="x-none"/>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112" name="Group 111"/>
          <p:cNvGrpSpPr/>
          <p:nvPr/>
        </p:nvGrpSpPr>
        <p:grpSpPr>
          <a:xfrm>
            <a:off x="5322490"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126" name="Text Placeholder 3"/>
          <p:cNvSpPr>
            <a:spLocks noGrp="1"/>
          </p:cNvSpPr>
          <p:nvPr>
            <p:ph type="body" sz="half" idx="21"/>
          </p:nvPr>
        </p:nvSpPr>
        <p:spPr>
          <a:xfrm>
            <a:off x="9066215" y="2484994"/>
            <a:ext cx="2286000" cy="3248729"/>
          </a:xfrm>
        </p:spPr>
        <p:txBody>
          <a:bodyPr rtlCol="0"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2700"/>
            </a:lvl1pPr>
          </a:lstStyle>
          <a:p>
            <a:pPr rtl="0"/>
            <a:r>
              <a:rPr lang="en-US"/>
              <a:t>Click to edit Master title style</a:t>
            </a:r>
            <a:endParaRPr dirty="0"/>
          </a:p>
        </p:txBody>
      </p:sp>
      <p:sp>
        <p:nvSpPr>
          <p:cNvPr id="3" name="Content Placeholder 2"/>
          <p:cNvSpPr>
            <a:spLocks noGrp="1"/>
          </p:cNvSpPr>
          <p:nvPr>
            <p:ph idx="1"/>
          </p:nvPr>
        </p:nvSpPr>
        <p:spPr>
          <a:xfrm>
            <a:off x="836614" y="914400"/>
            <a:ext cx="6172201" cy="5029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5"/>
            <a:ext cx="3840480" cy="238807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a:xfrm>
            <a:off x="8075611" y="6019801"/>
            <a:ext cx="1396260" cy="228600"/>
          </a:xfrm>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2700"/>
            </a:lvl1pPr>
          </a:lstStyle>
          <a:p>
            <a:pPr rtl="0"/>
            <a:r>
              <a:rPr lang="en-US"/>
              <a:t>Click to edit Master title style</a:t>
            </a:r>
            <a:endParaRPr dirty="0"/>
          </a:p>
        </p:txBody>
      </p:sp>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en-US"/>
              <a:t>Drag picture to placeholder or click icon to add</a:t>
            </a:r>
            <a:endParaRPr dirty="0"/>
          </a:p>
        </p:txBody>
      </p:sp>
      <p:sp>
        <p:nvSpPr>
          <p:cNvPr id="4" name="Text Placeholder 3"/>
          <p:cNvSpPr>
            <a:spLocks noGrp="1"/>
          </p:cNvSpPr>
          <p:nvPr>
            <p:ph type="body" sz="half" idx="2"/>
          </p:nvPr>
        </p:nvSpPr>
        <p:spPr>
          <a:xfrm>
            <a:off x="7492891" y="3555523"/>
            <a:ext cx="3840480" cy="216851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p:txBody>
          <a:bodyPr rtlCol="0"/>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rtlCol="0" anchor="b">
            <a:normAutofit/>
          </a:bodyPr>
          <a:lstStyle>
            <a:lvl1pPr>
              <a:defRPr sz="3300"/>
            </a:lvl1pPr>
          </a:lstStyle>
          <a:p>
            <a:pPr rtl="0"/>
            <a:r>
              <a:rPr lang="en-US"/>
              <a:t>Click to edit Master title style</a:t>
            </a:r>
            <a:endParaRPr/>
          </a:p>
        </p:txBody>
      </p:sp>
      <p:sp>
        <p:nvSpPr>
          <p:cNvPr id="3" name="Text Placeholder 2"/>
          <p:cNvSpPr>
            <a:spLocks noGrp="1"/>
          </p:cNvSpPr>
          <p:nvPr>
            <p:ph type="body" idx="1"/>
          </p:nvPr>
        </p:nvSpPr>
        <p:spPr>
          <a:xfrm>
            <a:off x="4265609" y="3733800"/>
            <a:ext cx="6858003" cy="91440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3" y="1825625"/>
            <a:ext cx="4954588"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1" y="1825625"/>
            <a:ext cx="4951415"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4" name="Content Placeholder 3"/>
          <p:cNvSpPr>
            <a:spLocks noGrp="1"/>
          </p:cNvSpPr>
          <p:nvPr>
            <p:ph sz="half" idx="2"/>
          </p:nvPr>
        </p:nvSpPr>
        <p:spPr>
          <a:xfrm>
            <a:off x="1069848" y="2505077"/>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6" name="Content Placeholder 5"/>
          <p:cNvSpPr>
            <a:spLocks noGrp="1"/>
          </p:cNvSpPr>
          <p:nvPr>
            <p:ph sz="quarter" idx="4"/>
          </p:nvPr>
        </p:nvSpPr>
        <p:spPr>
          <a:xfrm>
            <a:off x="6172200" y="2505077"/>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fld id="{315D4755-A9B1-4C35-A9EC-D6F9D07AD436}" type="slidenum">
              <a:rPr lang="en-US" smtClean="0"/>
              <a:pPr/>
              <a:t>‹#›</a:t>
            </a:fld>
            <a:endParaRPr lang="en-US"/>
          </a:p>
        </p:txBody>
      </p:sp>
      <p:sp>
        <p:nvSpPr>
          <p:cNvPr id="8" name="Footer Placeholder 7"/>
          <p:cNvSpPr>
            <a:spLocks noGrp="1"/>
          </p:cNvSpPr>
          <p:nvPr>
            <p:ph type="ftr" sz="quarter" idx="11"/>
          </p:nvPr>
        </p:nvSpPr>
        <p:spPr/>
        <p:txBody>
          <a:bodyPr rtlCol="0"/>
          <a:lstStyle/>
          <a:p>
            <a:endParaRPr lang="en-US"/>
          </a:p>
        </p:txBody>
      </p:sp>
      <p:sp>
        <p:nvSpPr>
          <p:cNvPr id="7" name="Date Placeholder 6"/>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fld id="{315D4755-A9B1-4C35-A9EC-D6F9D07AD436}" type="slidenum">
              <a:rPr lang="en-US" smtClean="0"/>
              <a:pPr/>
              <a:t>‹#›</a:t>
            </a:fld>
            <a:endParaRPr lang="en-US"/>
          </a:p>
        </p:txBody>
      </p:sp>
      <p:sp>
        <p:nvSpPr>
          <p:cNvPr id="4" name="Footer Placeholder 3"/>
          <p:cNvSpPr>
            <a:spLocks noGrp="1"/>
          </p:cNvSpPr>
          <p:nvPr>
            <p:ph type="ftr" sz="quarter" idx="11"/>
          </p:nvPr>
        </p:nvSpPr>
        <p:spPr/>
        <p:txBody>
          <a:bodyPr rtlCol="0"/>
          <a:lstStyle/>
          <a:p>
            <a:endParaRPr lang="en-US"/>
          </a:p>
        </p:txBody>
      </p:sp>
      <p:sp>
        <p:nvSpPr>
          <p:cNvPr id="3" name="Date Placeholder 2"/>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fld id="{315D4755-A9B1-4C35-A9EC-D6F9D07AD436}" type="slidenum">
              <a:rPr lang="en-US" smtClean="0"/>
              <a:pPr/>
              <a:t>‹#›</a:t>
            </a:fld>
            <a:endParaRPr lang="en-US"/>
          </a:p>
        </p:txBody>
      </p:sp>
      <p:sp>
        <p:nvSpPr>
          <p:cNvPr id="3" name="Footer Placeholder 2"/>
          <p:cNvSpPr>
            <a:spLocks noGrp="1"/>
          </p:cNvSpPr>
          <p:nvPr>
            <p:ph type="ftr" sz="quarter" idx="11"/>
          </p:nvPr>
        </p:nvSpPr>
        <p:spPr/>
        <p:txBody>
          <a:bodyPr rtlCol="0"/>
          <a:lstStyle/>
          <a:p>
            <a:endParaRPr lang="en-US"/>
          </a:p>
        </p:txBody>
      </p:sp>
      <p:sp>
        <p:nvSpPr>
          <p:cNvPr id="2" name="Date Placeholder 1"/>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3" cy="1216152"/>
          </a:xfrm>
        </p:spPr>
        <p:txBody>
          <a:bodyPr rtlCol="0"/>
          <a:lstStyle>
            <a:lvl1pPr>
              <a:defRPr/>
            </a:lvl1pPr>
          </a:lstStyle>
          <a:p>
            <a:pPr rtl="0"/>
            <a:r>
              <a:rPr lang="en-US"/>
              <a:t>Click to edit Master title style</a:t>
            </a:r>
            <a:endParaRPr lang="x-none"/>
          </a:p>
        </p:txBody>
      </p:sp>
      <p:grpSp>
        <p:nvGrpSpPr>
          <p:cNvPr id="9" name="Group 8"/>
          <p:cNvGrpSpPr/>
          <p:nvPr/>
        </p:nvGrpSpPr>
        <p:grpSpPr>
          <a:xfrm>
            <a:off x="1052423"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22" name="Group 21"/>
          <p:cNvGrpSpPr/>
          <p:nvPr/>
        </p:nvGrpSpPr>
        <p:grpSpPr>
          <a:xfrm>
            <a:off x="6763113"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40" name="Text Placeholder 3"/>
          <p:cNvSpPr>
            <a:spLocks noGrp="1"/>
          </p:cNvSpPr>
          <p:nvPr>
            <p:ph type="body" sz="half" idx="19"/>
          </p:nvPr>
        </p:nvSpPr>
        <p:spPr>
          <a:xfrm>
            <a:off x="6742909"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x-none"/>
          </a:p>
        </p:txBody>
      </p:sp>
      <p:grpSp>
        <p:nvGrpSpPr>
          <p:cNvPr id="52" name="Group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9" y="1824285"/>
            <a:ext cx="2715289"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84" name="Group 83"/>
          <p:cNvGrpSpPr>
            <a:grpSpLocks noChangeAspect="1"/>
          </p:cNvGrpSpPr>
          <p:nvPr/>
        </p:nvGrpSpPr>
        <p:grpSpPr>
          <a:xfrm rot="5400000">
            <a:off x="4517136" y="1678105"/>
            <a:ext cx="3123347" cy="3089731"/>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97" name="Group 96"/>
          <p:cNvGrpSpPr>
            <a:grpSpLocks noChangeAspect="1"/>
          </p:cNvGrpSpPr>
          <p:nvPr/>
        </p:nvGrpSpPr>
        <p:grpSpPr>
          <a:xfrm rot="5400000">
            <a:off x="8019011" y="1678105"/>
            <a:ext cx="3123347" cy="3089731"/>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9" y="1824285"/>
            <a:ext cx="2715768"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3" name="Text Placeholder 3"/>
          <p:cNvSpPr>
            <a:spLocks noGrp="1"/>
          </p:cNvSpPr>
          <p:nvPr>
            <p:ph type="body" sz="half" idx="22"/>
          </p:nvPr>
        </p:nvSpPr>
        <p:spPr>
          <a:xfrm>
            <a:off x="8209083"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825">
                <a:solidFill>
                  <a:schemeClr val="tx1"/>
                </a:solidFill>
              </a:defRPr>
            </a:lvl1pPr>
          </a:lstStyle>
          <a:p>
            <a:fld id="{315D4755-A9B1-4C35-A9EC-D6F9D07AD436}"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825">
                <a:solidFill>
                  <a:schemeClr val="tx1"/>
                </a:solidFill>
              </a:defRPr>
            </a:lvl1pPr>
          </a:lstStyle>
          <a:p>
            <a:fld id="{8FB7D52C-BDA9-41D8-BA72-16E4E4C7E7FA}" type="datetimeFigureOut">
              <a:rPr lang="en-US" smtClean="0"/>
              <a:pPr/>
              <a:t>9/6/21</a:t>
            </a:fld>
            <a:endParaRPr lang="en-US"/>
          </a:p>
        </p:txBody>
      </p:sp>
    </p:spTree>
    <p:extLst>
      <p:ext uri="{BB962C8B-B14F-4D97-AF65-F5344CB8AC3E}">
        <p14:creationId xmlns:p14="http://schemas.microsoft.com/office/powerpoint/2010/main" val="963236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orldtravelfamily.com/why-do-people-trave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aveller.com.au/iconspeak-tshirt-travellers-tshirt-that-can-speak-in-any-language-using-up-to-40-icons-gogyo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wordart.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a/maps/about/myma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oYqFtr2D0Q&amp;t=2s"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30120"/>
            <a:ext cx="6777648" cy="609600"/>
          </a:xfrm>
        </p:spPr>
        <p:txBody>
          <a:bodyPr>
            <a:normAutofit/>
          </a:bodyPr>
          <a:lstStyle/>
          <a:p>
            <a:pPr eaLnBrk="1" hangingPunct="1"/>
            <a:r>
              <a:rPr lang="en-US" altLang="x-none" sz="3200" b="1" dirty="0">
                <a:latin typeface="American Typewriter" charset="0"/>
                <a:ea typeface="American Typewriter" charset="0"/>
                <a:cs typeface="American Typewriter" charset="0"/>
              </a:rPr>
              <a:t>Notes for Presentation</a:t>
            </a:r>
          </a:p>
        </p:txBody>
      </p:sp>
      <p:sp>
        <p:nvSpPr>
          <p:cNvPr id="15363" name="TextBox 2"/>
          <p:cNvSpPr txBox="1">
            <a:spLocks noChangeArrowheads="1"/>
          </p:cNvSpPr>
          <p:nvPr/>
        </p:nvSpPr>
        <p:spPr bwMode="auto">
          <a:xfrm>
            <a:off x="457200" y="990600"/>
            <a:ext cx="1157642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dirty="0"/>
              <a:t>			</a:t>
            </a:r>
            <a:r>
              <a:rPr lang="en-US" altLang="x-none" sz="2000" dirty="0">
                <a:latin typeface="American Typewriter" charset="0"/>
                <a:ea typeface="American Typewriter" charset="0"/>
                <a:cs typeface="American Typewriter" charset="0"/>
              </a:rPr>
              <a:t>I include this on slides where I would like my students to write </a:t>
            </a:r>
          </a:p>
          <a:p>
            <a:r>
              <a:rPr lang="en-US" altLang="x-none" sz="2000" dirty="0">
                <a:latin typeface="American Typewriter" charset="0"/>
                <a:ea typeface="American Typewriter" charset="0"/>
                <a:cs typeface="American Typewriter" charset="0"/>
              </a:rPr>
              <a:t>			down the information into their notes. Use this at your discretion. </a:t>
            </a:r>
          </a:p>
          <a:p>
            <a:endParaRPr lang="en-US" altLang="x-none" sz="2000"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00B0F0"/>
                </a:solidFill>
                <a:latin typeface="American Typewriter" charset="0"/>
                <a:ea typeface="American Typewriter" charset="0"/>
                <a:cs typeface="American Typewriter" charset="0"/>
              </a:rPr>
              <a:t>Class/paired/individual task		</a:t>
            </a:r>
            <a:r>
              <a:rPr lang="en-US" altLang="x-none" sz="2000" dirty="0">
                <a:latin typeface="American Typewriter" charset="0"/>
                <a:ea typeface="American Typewriter" charset="0"/>
                <a:cs typeface="American Typewriter" charset="0"/>
              </a:rPr>
              <a:t>Tasks for students are denoted in blue. </a:t>
            </a:r>
          </a:p>
          <a:p>
            <a:endParaRPr lang="en-US" altLang="x-none" sz="2400" dirty="0">
              <a:latin typeface="American Typewriter" charset="0"/>
              <a:ea typeface="American Typewriter" charset="0"/>
              <a:cs typeface="American Typewriter" charset="0"/>
            </a:endParaRPr>
          </a:p>
          <a:p>
            <a:r>
              <a:rPr lang="en-US" altLang="x-none" sz="2400" b="1" dirty="0">
                <a:solidFill>
                  <a:srgbClr val="00B050"/>
                </a:solidFill>
                <a:latin typeface="American Typewriter" charset="0"/>
                <a:ea typeface="American Typewriter" charset="0"/>
                <a:cs typeface="American Typewriter" charset="0"/>
              </a:rPr>
              <a:t>Class Brainstorm</a:t>
            </a:r>
            <a:r>
              <a:rPr lang="en-US" altLang="x-none" sz="2400" dirty="0">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Class discussion tasks are denoted in green</a:t>
            </a:r>
            <a:endParaRPr lang="en-US" altLang="x-none" sz="2000" b="1"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7030A0"/>
                </a:solidFill>
                <a:latin typeface="American Typewriter" charset="0"/>
                <a:ea typeface="American Typewriter" charset="0"/>
                <a:cs typeface="American Typewriter" charset="0"/>
              </a:rPr>
              <a:t>Personalized information 	</a:t>
            </a:r>
            <a:r>
              <a:rPr lang="en-US" altLang="x-none" sz="2000" dirty="0">
                <a:latin typeface="American Typewriter" charset="0"/>
                <a:ea typeface="American Typewriter" charset="0"/>
                <a:cs typeface="American Typewriter" charset="0"/>
              </a:rPr>
              <a:t>Information that is personal to my class/local area are 					denoted in purple and will need amending. </a:t>
            </a:r>
          </a:p>
          <a:p>
            <a:endParaRPr lang="en-US" altLang="x-none" sz="2400" b="1" dirty="0">
              <a:solidFill>
                <a:srgbClr val="7030A0"/>
              </a:solidFill>
              <a:latin typeface="American Typewriter" charset="0"/>
              <a:ea typeface="American Typewriter" charset="0"/>
              <a:cs typeface="American Typewriter" charset="0"/>
            </a:endParaRPr>
          </a:p>
          <a:p>
            <a:r>
              <a:rPr lang="en-US" altLang="x-none" sz="2400" b="1" dirty="0">
                <a:solidFill>
                  <a:srgbClr val="FF0000"/>
                </a:solidFill>
                <a:latin typeface="American Typewriter" charset="0"/>
                <a:ea typeface="American Typewriter" charset="0"/>
                <a:cs typeface="American Typewriter" charset="0"/>
              </a:rPr>
              <a:t>Key Words 	</a:t>
            </a:r>
            <a:r>
              <a:rPr lang="en-US" altLang="x-none" sz="2400" b="1" dirty="0">
                <a:solidFill>
                  <a:srgbClr val="7030A0"/>
                </a:solidFill>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Key words pertinent to the course are denoted in red. </a:t>
            </a:r>
          </a:p>
          <a:p>
            <a:r>
              <a:rPr lang="en-US" altLang="x-none" sz="2000" dirty="0">
                <a:latin typeface="American Typewriter" charset="0"/>
                <a:ea typeface="American Typewriter" charset="0"/>
                <a:cs typeface="American Typewriter" charset="0"/>
              </a:rPr>
              <a:t>		</a:t>
            </a:r>
          </a:p>
          <a:p>
            <a:r>
              <a:rPr lang="en-US" altLang="x-none" sz="2000" dirty="0">
                <a:solidFill>
                  <a:schemeClr val="tx2"/>
                </a:solidFill>
                <a:latin typeface="American Typewriter" charset="0"/>
                <a:ea typeface="American Typewriter" charset="0"/>
                <a:cs typeface="American Typewriter" charset="0"/>
              </a:rPr>
              <a:t>Notes Section</a:t>
            </a:r>
            <a:r>
              <a:rPr lang="en-US" altLang="x-none" sz="2000" dirty="0">
                <a:latin typeface="American Typewriter" charset="0"/>
                <a:ea typeface="American Typewriter" charset="0"/>
                <a:cs typeface="American Typewriter" charset="0"/>
              </a:rPr>
              <a:t>		Under each slide prompts for resource files needed for particular 				tasks, 	and any other additional information for the teacher will be 				given. </a:t>
            </a:r>
          </a:p>
          <a:p>
            <a:r>
              <a:rPr lang="en-US" altLang="x-none" sz="2000" dirty="0"/>
              <a:t>	</a:t>
            </a:r>
          </a:p>
        </p:txBody>
      </p:sp>
      <p:pic>
        <p:nvPicPr>
          <p:cNvPr id="6" name="Picture 2" descr="C:\Users\tv36426.TVNET\AppData\Local\Microsoft\Windows\INetCache\IE\MDJOD7TD\pencil-311818_64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401756" y="1185777"/>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5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698160" y="758029"/>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415BA9-6548-B046-9DEF-693155ED285E}"/>
              </a:ext>
            </a:extLst>
          </p:cNvPr>
          <p:cNvSpPr/>
          <p:nvPr/>
        </p:nvSpPr>
        <p:spPr>
          <a:xfrm>
            <a:off x="609599" y="1610360"/>
            <a:ext cx="11207472" cy="5016758"/>
          </a:xfrm>
          <a:prstGeom prst="rect">
            <a:avLst/>
          </a:prstGeom>
        </p:spPr>
        <p:txBody>
          <a:bodyPr wrap="square">
            <a:spAutoFit/>
          </a:bodyPr>
          <a:lstStyle/>
          <a:p>
            <a:pPr marL="457200" indent="-457200">
              <a:buAutoNum type="arabicPeriod"/>
            </a:pPr>
            <a:r>
              <a:rPr lang="en-GB" sz="2800" b="1" dirty="0">
                <a:solidFill>
                  <a:schemeClr val="accent6">
                    <a:lumMod val="75000"/>
                  </a:schemeClr>
                </a:solidFill>
              </a:rPr>
              <a:t>To get a new perspective</a:t>
            </a:r>
          </a:p>
          <a:p>
            <a:r>
              <a:rPr lang="en-GB" sz="2400" dirty="0">
                <a:solidFill>
                  <a:srgbClr val="121111"/>
                </a:solidFill>
              </a:rPr>
              <a:t>There’s nothing like travel to help you see that what you think is “the way people do things” is really just the way YOU do things. From our families to our work to our food to our homes, humankind is alive with differences you cannot imagine—until you see them for yourself.</a:t>
            </a:r>
          </a:p>
          <a:p>
            <a:pPr marL="457200" indent="-457200">
              <a:buAutoNum type="arabicPeriod"/>
            </a:pPr>
            <a:endParaRPr lang="en-GB" sz="2400" dirty="0">
              <a:solidFill>
                <a:srgbClr val="121111"/>
              </a:solidFill>
            </a:endParaRPr>
          </a:p>
          <a:p>
            <a:r>
              <a:rPr lang="en-GB" sz="2800" b="1" dirty="0">
                <a:solidFill>
                  <a:schemeClr val="accent6">
                    <a:lumMod val="75000"/>
                  </a:schemeClr>
                </a:solidFill>
              </a:rPr>
              <a:t>2. To see the world through new eyes</a:t>
            </a:r>
            <a:br>
              <a:rPr lang="en-GB" sz="2400" b="1" dirty="0">
                <a:solidFill>
                  <a:srgbClr val="000000"/>
                </a:solidFill>
              </a:rPr>
            </a:br>
            <a:r>
              <a:rPr lang="en-GB" sz="2400" dirty="0">
                <a:solidFill>
                  <a:srgbClr val="121111"/>
                </a:solidFill>
              </a:rPr>
              <a:t>“We need sometimes to escape into open solitudes, into aimlessness, into the moral holiday of running some pure hazard, in order to sharpen the edge of life, to taste hardship, and to be compelled to work desperately for a moment at no matter what,” wrote philosopher George Santayana in “The Philosophy of Travel.”</a:t>
            </a:r>
          </a:p>
          <a:p>
            <a:endParaRPr lang="en-GB" sz="2400" dirty="0">
              <a:solidFill>
                <a:srgbClr val="121111"/>
              </a:solidFill>
            </a:endParaRPr>
          </a:p>
        </p:txBody>
      </p:sp>
    </p:spTree>
    <p:extLst>
      <p:ext uri="{BB962C8B-B14F-4D97-AF65-F5344CB8AC3E}">
        <p14:creationId xmlns:p14="http://schemas.microsoft.com/office/powerpoint/2010/main" val="138968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698160" y="758029"/>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415BA9-6548-B046-9DEF-693155ED285E}"/>
              </a:ext>
            </a:extLst>
          </p:cNvPr>
          <p:cNvSpPr/>
          <p:nvPr/>
        </p:nvSpPr>
        <p:spPr>
          <a:xfrm>
            <a:off x="609600" y="1669275"/>
            <a:ext cx="11049000" cy="4647426"/>
          </a:xfrm>
          <a:prstGeom prst="rect">
            <a:avLst/>
          </a:prstGeom>
        </p:spPr>
        <p:txBody>
          <a:bodyPr wrap="square">
            <a:spAutoFit/>
          </a:bodyPr>
          <a:lstStyle/>
          <a:p>
            <a:r>
              <a:rPr lang="en-GB" sz="2800" b="1" dirty="0">
                <a:solidFill>
                  <a:schemeClr val="accent6">
                    <a:lumMod val="75000"/>
                  </a:schemeClr>
                </a:solidFill>
              </a:rPr>
              <a:t>3. To gain appreciation for what you have</a:t>
            </a:r>
            <a:br>
              <a:rPr lang="en-GB" sz="2400" b="1" dirty="0">
                <a:solidFill>
                  <a:srgbClr val="000000"/>
                </a:solidFill>
              </a:rPr>
            </a:br>
            <a:r>
              <a:rPr lang="en-GB" sz="2400" dirty="0">
                <a:solidFill>
                  <a:srgbClr val="121111"/>
                </a:solidFill>
              </a:rPr>
              <a:t>There’s no place like home—but that’s so easy to forget. Leaving the comforts behind gives you a renewed appreciation for them when you return.</a:t>
            </a:r>
          </a:p>
          <a:p>
            <a:endParaRPr lang="en-GB" sz="2400" dirty="0">
              <a:solidFill>
                <a:srgbClr val="121111"/>
              </a:solidFill>
            </a:endParaRPr>
          </a:p>
          <a:p>
            <a:r>
              <a:rPr lang="en-GB" sz="2800" b="1" dirty="0">
                <a:solidFill>
                  <a:schemeClr val="accent6">
                    <a:lumMod val="75000"/>
                  </a:schemeClr>
                </a:solidFill>
              </a:rPr>
              <a:t>4. To get some distance from work</a:t>
            </a:r>
            <a:br>
              <a:rPr lang="en-GB" sz="2400" b="1" dirty="0">
                <a:solidFill>
                  <a:srgbClr val="000000"/>
                </a:solidFill>
              </a:rPr>
            </a:br>
            <a:r>
              <a:rPr lang="en-GB" sz="2400" dirty="0">
                <a:solidFill>
                  <a:srgbClr val="121111"/>
                </a:solidFill>
              </a:rPr>
              <a:t>Americans have a reputation the world over have for being unable to leave their jobs behind. But taking a step away from the job is good for your physical and mental health. It’s good for your work, too— it gives you the space to see the big picture in a new way, and builds a stronger team by forcing you to delegate and let someone else have your back.</a:t>
            </a:r>
          </a:p>
        </p:txBody>
      </p:sp>
    </p:spTree>
    <p:extLst>
      <p:ext uri="{BB962C8B-B14F-4D97-AF65-F5344CB8AC3E}">
        <p14:creationId xmlns:p14="http://schemas.microsoft.com/office/powerpoint/2010/main" val="20003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698160" y="758029"/>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415BA9-6548-B046-9DEF-693155ED285E}"/>
              </a:ext>
            </a:extLst>
          </p:cNvPr>
          <p:cNvSpPr/>
          <p:nvPr/>
        </p:nvSpPr>
        <p:spPr>
          <a:xfrm>
            <a:off x="381000" y="1325880"/>
            <a:ext cx="11658600" cy="5816977"/>
          </a:xfrm>
          <a:prstGeom prst="rect">
            <a:avLst/>
          </a:prstGeom>
        </p:spPr>
        <p:txBody>
          <a:bodyPr wrap="square">
            <a:spAutoFit/>
          </a:bodyPr>
          <a:lstStyle/>
          <a:p>
            <a:r>
              <a:rPr lang="en-GB" sz="2800" dirty="0">
                <a:solidFill>
                  <a:schemeClr val="accent6">
                    <a:lumMod val="75000"/>
                  </a:schemeClr>
                </a:solidFill>
              </a:rPr>
              <a:t>5. </a:t>
            </a:r>
            <a:r>
              <a:rPr lang="en-GB" sz="2800" b="1" dirty="0">
                <a:solidFill>
                  <a:schemeClr val="accent6">
                    <a:lumMod val="75000"/>
                  </a:schemeClr>
                </a:solidFill>
              </a:rPr>
              <a:t>To settle grievances through shared experiences</a:t>
            </a:r>
            <a:br>
              <a:rPr lang="en-GB" sz="2400" b="1" dirty="0">
                <a:solidFill>
                  <a:srgbClr val="000000"/>
                </a:solidFill>
              </a:rPr>
            </a:br>
            <a:r>
              <a:rPr lang="en-GB" sz="2400" dirty="0">
                <a:solidFill>
                  <a:srgbClr val="121111"/>
                </a:solidFill>
              </a:rPr>
              <a:t>There’s nothing like a glass of wine by the cruise-ship pool to open a discussion that helps you see another person’s side of things. Family grudges and hurt feelings that rumble beneath the surface of the annual Thanksgiving dinner look different when you’re making memories and sharing pleasurable experiences—and seeing each other, literally, in a new light.</a:t>
            </a:r>
          </a:p>
          <a:p>
            <a:endParaRPr lang="en-GB" sz="2800" dirty="0">
              <a:solidFill>
                <a:schemeClr val="accent6">
                  <a:lumMod val="75000"/>
                </a:schemeClr>
              </a:solidFill>
            </a:endParaRPr>
          </a:p>
          <a:p>
            <a:r>
              <a:rPr lang="en-GB" sz="2800" b="1" dirty="0">
                <a:solidFill>
                  <a:schemeClr val="accent6">
                    <a:lumMod val="75000"/>
                  </a:schemeClr>
                </a:solidFill>
              </a:rPr>
              <a:t>6. To get you out of your comfort zone </a:t>
            </a:r>
            <a:br>
              <a:rPr lang="en-GB" sz="2400" b="1" dirty="0">
                <a:solidFill>
                  <a:srgbClr val="000000"/>
                </a:solidFill>
              </a:rPr>
            </a:br>
            <a:r>
              <a:rPr lang="en-GB" sz="2400" dirty="0">
                <a:solidFill>
                  <a:srgbClr val="121111"/>
                </a:solidFill>
              </a:rPr>
              <a:t>Whether you’re stuck in a rut or looking to gain a little independence, traveling can teach you things you never knew about yourself. Discover your resourcefulness while mingling with the locals. Realize your capabilities while navigating your way through a foreign city. You’ll never learn more about yourself than when you travel.</a:t>
            </a:r>
          </a:p>
          <a:p>
            <a:endParaRPr lang="en-GB" sz="2400" b="0" i="0" dirty="0">
              <a:solidFill>
                <a:srgbClr val="121111"/>
              </a:solidFill>
              <a:effectLst/>
            </a:endParaRPr>
          </a:p>
        </p:txBody>
      </p:sp>
    </p:spTree>
    <p:extLst>
      <p:ext uri="{BB962C8B-B14F-4D97-AF65-F5344CB8AC3E}">
        <p14:creationId xmlns:p14="http://schemas.microsoft.com/office/powerpoint/2010/main" val="18937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698160" y="758029"/>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415BA9-6548-B046-9DEF-693155ED285E}"/>
              </a:ext>
            </a:extLst>
          </p:cNvPr>
          <p:cNvSpPr/>
          <p:nvPr/>
        </p:nvSpPr>
        <p:spPr>
          <a:xfrm>
            <a:off x="381000" y="2040115"/>
            <a:ext cx="11201400" cy="3908762"/>
          </a:xfrm>
          <a:prstGeom prst="rect">
            <a:avLst/>
          </a:prstGeom>
        </p:spPr>
        <p:txBody>
          <a:bodyPr wrap="square">
            <a:spAutoFit/>
          </a:bodyPr>
          <a:lstStyle/>
          <a:p>
            <a:r>
              <a:rPr lang="en-GB" sz="2800" b="1" dirty="0">
                <a:solidFill>
                  <a:schemeClr val="accent6">
                    <a:lumMod val="75000"/>
                  </a:schemeClr>
                </a:solidFill>
              </a:rPr>
              <a:t>7. To admire Mother Nature</a:t>
            </a:r>
            <a:br>
              <a:rPr lang="en-GB" sz="2400" b="1" dirty="0">
                <a:solidFill>
                  <a:srgbClr val="000000"/>
                </a:solidFill>
              </a:rPr>
            </a:br>
            <a:r>
              <a:rPr lang="en-GB" sz="2400" dirty="0">
                <a:solidFill>
                  <a:srgbClr val="121111"/>
                </a:solidFill>
              </a:rPr>
              <a:t>Travel gives us the gift of seeing how small we really are in comparison to the beauty of Mother Nature. From crystal blue waters to pink sands to lush greenery, the real world is full of </a:t>
            </a:r>
            <a:r>
              <a:rPr lang="en-GB" sz="2400" dirty="0" err="1">
                <a:solidFill>
                  <a:srgbClr val="121111"/>
                </a:solidFill>
              </a:rPr>
              <a:t>colors</a:t>
            </a:r>
            <a:r>
              <a:rPr lang="en-GB" sz="2400" dirty="0">
                <a:solidFill>
                  <a:srgbClr val="121111"/>
                </a:solidFill>
              </a:rPr>
              <a:t> and sounds, sights and sites, that no computer screen can duplicate.</a:t>
            </a:r>
          </a:p>
          <a:p>
            <a:endParaRPr lang="en-GB" sz="2400" dirty="0">
              <a:solidFill>
                <a:srgbClr val="121111"/>
              </a:solidFill>
            </a:endParaRPr>
          </a:p>
          <a:p>
            <a:r>
              <a:rPr lang="en-GB" sz="2800" b="1" dirty="0">
                <a:solidFill>
                  <a:schemeClr val="accent6">
                    <a:lumMod val="75000"/>
                  </a:schemeClr>
                </a:solidFill>
              </a:rPr>
              <a:t>8. To learn about other cultures</a:t>
            </a:r>
            <a:br>
              <a:rPr lang="en-GB" sz="2400" b="1" dirty="0">
                <a:solidFill>
                  <a:srgbClr val="000000"/>
                </a:solidFill>
              </a:rPr>
            </a:br>
            <a:r>
              <a:rPr lang="en-GB" sz="2400" dirty="0">
                <a:solidFill>
                  <a:srgbClr val="121111"/>
                </a:solidFill>
              </a:rPr>
              <a:t>Every destination has its own unique history and style. A passionate local tour guide will immerse you in a world that’s completely different from the one in which you live.</a:t>
            </a:r>
            <a:endParaRPr lang="en-GB" sz="2400" b="0" i="0" dirty="0">
              <a:solidFill>
                <a:srgbClr val="121111"/>
              </a:solidFill>
              <a:effectLst/>
            </a:endParaRPr>
          </a:p>
        </p:txBody>
      </p:sp>
    </p:spTree>
    <p:extLst>
      <p:ext uri="{BB962C8B-B14F-4D97-AF65-F5344CB8AC3E}">
        <p14:creationId xmlns:p14="http://schemas.microsoft.com/office/powerpoint/2010/main" val="14616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698160" y="758029"/>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415BA9-6548-B046-9DEF-693155ED285E}"/>
              </a:ext>
            </a:extLst>
          </p:cNvPr>
          <p:cNvSpPr/>
          <p:nvPr/>
        </p:nvSpPr>
        <p:spPr>
          <a:xfrm>
            <a:off x="518160" y="1669275"/>
            <a:ext cx="8016240" cy="5016758"/>
          </a:xfrm>
          <a:prstGeom prst="rect">
            <a:avLst/>
          </a:prstGeom>
        </p:spPr>
        <p:txBody>
          <a:bodyPr wrap="square">
            <a:spAutoFit/>
          </a:bodyPr>
          <a:lstStyle/>
          <a:p>
            <a:r>
              <a:rPr lang="en-GB" sz="2800" b="1" dirty="0">
                <a:solidFill>
                  <a:schemeClr val="accent6">
                    <a:lumMod val="75000"/>
                  </a:schemeClr>
                </a:solidFill>
              </a:rPr>
              <a:t>9. To strengthen relationships</a:t>
            </a:r>
            <a:br>
              <a:rPr lang="en-GB" sz="2400" b="1" dirty="0">
                <a:solidFill>
                  <a:srgbClr val="000000"/>
                </a:solidFill>
              </a:rPr>
            </a:br>
            <a:r>
              <a:rPr lang="en-GB" sz="2400" dirty="0">
                <a:solidFill>
                  <a:srgbClr val="121111"/>
                </a:solidFill>
              </a:rPr>
              <a:t>There’s something about the shared experience of travel that can bring people together. Family vacations, a trip with a significant other, or a girls’ weekend will build a lifelong bond.</a:t>
            </a:r>
          </a:p>
          <a:p>
            <a:endParaRPr lang="en-GB" sz="2400" dirty="0">
              <a:solidFill>
                <a:srgbClr val="121111"/>
              </a:solidFill>
            </a:endParaRPr>
          </a:p>
          <a:p>
            <a:r>
              <a:rPr lang="en-GB" sz="2800" b="1" dirty="0">
                <a:solidFill>
                  <a:schemeClr val="accent6">
                    <a:lumMod val="75000"/>
                  </a:schemeClr>
                </a:solidFill>
              </a:rPr>
              <a:t>10. To unplug</a:t>
            </a:r>
            <a:br>
              <a:rPr lang="en-GB" sz="2400" b="1" dirty="0">
                <a:solidFill>
                  <a:srgbClr val="000000"/>
                </a:solidFill>
              </a:rPr>
            </a:br>
            <a:r>
              <a:rPr lang="en-GB" sz="2400" dirty="0">
                <a:solidFill>
                  <a:srgbClr val="121111"/>
                </a:solidFill>
              </a:rPr>
              <a:t>We’re constantly checking in on our phones, living life through other’s status updates or posts. Traveling allows you to disconnect from emails and social media. Sit back, relax, and take in the moment without the screen of your phone blocking the view.</a:t>
            </a:r>
            <a:endParaRPr lang="en-GB" sz="2400" b="0" i="0" dirty="0">
              <a:solidFill>
                <a:srgbClr val="121111"/>
              </a:solidFill>
              <a:effectLst/>
            </a:endParaRPr>
          </a:p>
        </p:txBody>
      </p:sp>
      <p:sp>
        <p:nvSpPr>
          <p:cNvPr id="4" name="Rounded Rectangular Callout 3">
            <a:extLst>
              <a:ext uri="{FF2B5EF4-FFF2-40B4-BE49-F238E27FC236}">
                <a16:creationId xmlns:a16="http://schemas.microsoft.com/office/drawing/2014/main" id="{B449CB94-74B0-CC4D-BD7D-CA0674BB804F}"/>
              </a:ext>
            </a:extLst>
          </p:cNvPr>
          <p:cNvSpPr/>
          <p:nvPr/>
        </p:nvSpPr>
        <p:spPr>
          <a:xfrm>
            <a:off x="8915400" y="2667000"/>
            <a:ext cx="2901671" cy="3023246"/>
          </a:xfrm>
          <a:prstGeom prst="wedgeRoundRectCallout">
            <a:avLst>
              <a:gd name="adj1" fmla="val -75469"/>
              <a:gd name="adj2" fmla="val -217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Check out this </a:t>
            </a:r>
            <a:r>
              <a:rPr lang="en-US" sz="2400" dirty="0">
                <a:hlinkClick r:id="rId3"/>
              </a:rPr>
              <a:t>website</a:t>
            </a:r>
            <a:r>
              <a:rPr lang="en-US" sz="2400" dirty="0"/>
              <a:t> which describes over 50 reasons why people like to travel!!!</a:t>
            </a:r>
          </a:p>
        </p:txBody>
      </p:sp>
    </p:spTree>
    <p:extLst>
      <p:ext uri="{BB962C8B-B14F-4D97-AF65-F5344CB8AC3E}">
        <p14:creationId xmlns:p14="http://schemas.microsoft.com/office/powerpoint/2010/main" val="353615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sp>
        <p:nvSpPr>
          <p:cNvPr id="3" name="Rectangle 2">
            <a:extLst>
              <a:ext uri="{FF2B5EF4-FFF2-40B4-BE49-F238E27FC236}">
                <a16:creationId xmlns:a16="http://schemas.microsoft.com/office/drawing/2014/main" id="{CB8ADFAF-4E5E-2D45-8DD9-89467A823FC8}"/>
              </a:ext>
            </a:extLst>
          </p:cNvPr>
          <p:cNvSpPr/>
          <p:nvPr/>
        </p:nvSpPr>
        <p:spPr>
          <a:xfrm>
            <a:off x="838200" y="1905000"/>
            <a:ext cx="7010400" cy="4216539"/>
          </a:xfrm>
          <a:prstGeom prst="rect">
            <a:avLst/>
          </a:prstGeom>
        </p:spPr>
        <p:txBody>
          <a:bodyPr wrap="square">
            <a:spAutoFit/>
          </a:bodyPr>
          <a:lstStyle/>
          <a:p>
            <a:r>
              <a:rPr lang="en-GB" sz="2800" u="sng" dirty="0">
                <a:solidFill>
                  <a:srgbClr val="0070C0"/>
                </a:solidFill>
              </a:rPr>
              <a:t>Task 3. </a:t>
            </a:r>
            <a:r>
              <a:rPr lang="en-GB" sz="2400" dirty="0"/>
              <a:t>Personal travel motivators change through time. List the main reasons you would travel at this point in your life. </a:t>
            </a:r>
          </a:p>
          <a:p>
            <a:endParaRPr lang="en-GB" sz="2400" dirty="0"/>
          </a:p>
          <a:p>
            <a:r>
              <a:rPr lang="en-GB" sz="2400" dirty="0"/>
              <a:t>Then think about your future and identify the travel motivators that will: </a:t>
            </a:r>
          </a:p>
          <a:p>
            <a:endParaRPr lang="en-GB" sz="2400" dirty="0"/>
          </a:p>
          <a:p>
            <a:pPr marL="457200" indent="-457200">
              <a:buAutoNum type="alphaLcPeriod"/>
            </a:pPr>
            <a:r>
              <a:rPr lang="en-GB" sz="2400" dirty="0"/>
              <a:t>Decrease in importance as you age </a:t>
            </a:r>
          </a:p>
          <a:p>
            <a:pPr marL="457200" indent="-457200">
              <a:buAutoNum type="alphaLcPeriod"/>
            </a:pPr>
            <a:r>
              <a:rPr lang="en-GB" sz="2400" dirty="0"/>
              <a:t>Increase in importance as you age </a:t>
            </a:r>
          </a:p>
          <a:p>
            <a:pPr marL="457200" indent="-457200">
              <a:buAutoNum type="alphaLcPeriod"/>
            </a:pPr>
            <a:r>
              <a:rPr lang="en-GB" sz="2400" dirty="0"/>
              <a:t>Remain important to you throughout your life.</a:t>
            </a:r>
            <a:endParaRPr lang="en-US" sz="2400" dirty="0"/>
          </a:p>
        </p:txBody>
      </p:sp>
    </p:spTree>
    <p:extLst>
      <p:ext uri="{BB962C8B-B14F-4D97-AF65-F5344CB8AC3E}">
        <p14:creationId xmlns:p14="http://schemas.microsoft.com/office/powerpoint/2010/main" val="118019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320"/>
            <a:ext cx="11661754" cy="1219200"/>
          </a:xfrm>
        </p:spPr>
        <p:txBody>
          <a:bodyPr>
            <a:normAutofit/>
          </a:bodyPr>
          <a:lstStyle/>
          <a:p>
            <a:r>
              <a:rPr lang="en-US" sz="4800" b="1" dirty="0"/>
              <a:t>What Stops People From Travelling? </a:t>
            </a:r>
          </a:p>
        </p:txBody>
      </p:sp>
      <p:pic>
        <p:nvPicPr>
          <p:cNvPr id="9" name="Picture 8">
            <a:extLst>
              <a:ext uri="{FF2B5EF4-FFF2-40B4-BE49-F238E27FC236}">
                <a16:creationId xmlns:a16="http://schemas.microsoft.com/office/drawing/2014/main" id="{BAB07BE7-E8A6-B84A-A7A1-2BC75C495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
        <p:nvSpPr>
          <p:cNvPr id="10" name="Rounded Rectangular Callout 9">
            <a:extLst>
              <a:ext uri="{FF2B5EF4-FFF2-40B4-BE49-F238E27FC236}">
                <a16:creationId xmlns:a16="http://schemas.microsoft.com/office/drawing/2014/main" id="{8F0F7B54-2564-2944-8381-2DC8D8B77402}"/>
              </a:ext>
            </a:extLst>
          </p:cNvPr>
          <p:cNvSpPr/>
          <p:nvPr/>
        </p:nvSpPr>
        <p:spPr>
          <a:xfrm>
            <a:off x="998538" y="1676400"/>
            <a:ext cx="4640263" cy="2743200"/>
          </a:xfrm>
          <a:prstGeom prst="wedgeRoundRectCallout">
            <a:avLst>
              <a:gd name="adj1" fmla="val 41884"/>
              <a:gd name="adj2" fmla="val 8027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u="sng" dirty="0">
                <a:solidFill>
                  <a:srgbClr val="0070C0"/>
                </a:solidFill>
              </a:rPr>
              <a:t>Task 4.</a:t>
            </a:r>
            <a:r>
              <a:rPr lang="en-US" sz="2800" b="1" dirty="0">
                <a:solidFill>
                  <a:srgbClr val="0070C0"/>
                </a:solidFill>
              </a:rPr>
              <a:t> </a:t>
            </a:r>
            <a:r>
              <a:rPr lang="en-US" sz="2800" dirty="0"/>
              <a:t>In pairs, brainstorm all the barriers that prevent people from travelling. </a:t>
            </a:r>
          </a:p>
        </p:txBody>
      </p:sp>
    </p:spTree>
    <p:extLst>
      <p:ext uri="{BB962C8B-B14F-4D97-AF65-F5344CB8AC3E}">
        <p14:creationId xmlns:p14="http://schemas.microsoft.com/office/powerpoint/2010/main" val="175174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37" y="0"/>
            <a:ext cx="11699730" cy="1219200"/>
          </a:xfrm>
        </p:spPr>
        <p:txBody>
          <a:bodyPr>
            <a:normAutofit/>
          </a:bodyPr>
          <a:lstStyle/>
          <a:p>
            <a:r>
              <a:rPr lang="en-US" sz="4800" b="1" dirty="0"/>
              <a:t>What are the Barriers to Travelling?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850556" y="1298554"/>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A0D9116-1A09-BB44-8298-87D4ABE73F8B}"/>
              </a:ext>
            </a:extLst>
          </p:cNvPr>
          <p:cNvSpPr/>
          <p:nvPr/>
        </p:nvSpPr>
        <p:spPr>
          <a:xfrm>
            <a:off x="408885" y="1164134"/>
            <a:ext cx="10245863" cy="5693866"/>
          </a:xfrm>
          <a:prstGeom prst="rect">
            <a:avLst/>
          </a:prstGeom>
        </p:spPr>
        <p:txBody>
          <a:bodyPr wrap="square">
            <a:spAutoFit/>
          </a:bodyPr>
          <a:lstStyle/>
          <a:p>
            <a:r>
              <a:rPr lang="en-GB" sz="2800" dirty="0">
                <a:solidFill>
                  <a:schemeClr val="accent6">
                    <a:lumMod val="75000"/>
                  </a:schemeClr>
                </a:solidFill>
              </a:rPr>
              <a:t>1. Cost: </a:t>
            </a:r>
            <a:r>
              <a:rPr lang="en-GB" sz="2400" dirty="0">
                <a:solidFill>
                  <a:schemeClr val="tx2"/>
                </a:solidFill>
              </a:rPr>
              <a:t>Consumers have budgets. Travel competes with other financial commitments. </a:t>
            </a:r>
          </a:p>
          <a:p>
            <a:r>
              <a:rPr lang="en-GB" sz="2800" dirty="0">
                <a:solidFill>
                  <a:schemeClr val="accent6">
                    <a:lumMod val="75000"/>
                  </a:schemeClr>
                </a:solidFill>
              </a:rPr>
              <a:t>2. Health: </a:t>
            </a:r>
            <a:r>
              <a:rPr lang="en-GB" sz="2400" dirty="0">
                <a:solidFill>
                  <a:schemeClr val="tx2"/>
                </a:solidFill>
              </a:rPr>
              <a:t>Inadequate health may keep people from travelling. </a:t>
            </a:r>
          </a:p>
          <a:p>
            <a:r>
              <a:rPr lang="en-GB" sz="2800" dirty="0">
                <a:solidFill>
                  <a:schemeClr val="accent6">
                    <a:lumMod val="75000"/>
                  </a:schemeClr>
                </a:solidFill>
              </a:rPr>
              <a:t>3. Time: </a:t>
            </a:r>
            <a:r>
              <a:rPr lang="en-GB" sz="2400" dirty="0">
                <a:solidFill>
                  <a:schemeClr val="tx2"/>
                </a:solidFill>
              </a:rPr>
              <a:t>People have jobs, business, family, and other commitments that limit the time available for travel. </a:t>
            </a:r>
          </a:p>
          <a:p>
            <a:r>
              <a:rPr lang="en-GB" sz="2800" dirty="0">
                <a:solidFill>
                  <a:schemeClr val="accent6">
                    <a:lumMod val="75000"/>
                  </a:schemeClr>
                </a:solidFill>
              </a:rPr>
              <a:t>4. Family stage: </a:t>
            </a:r>
            <a:r>
              <a:rPr lang="en-GB" sz="2400" dirty="0">
                <a:solidFill>
                  <a:schemeClr val="tx2"/>
                </a:solidFill>
              </a:rPr>
              <a:t>Parents with young children may limit travel because of cost and inconvenience or may be restricted in their choice of travel destination. </a:t>
            </a:r>
          </a:p>
          <a:p>
            <a:r>
              <a:rPr lang="en-GB" sz="2800" dirty="0">
                <a:solidFill>
                  <a:schemeClr val="accent6">
                    <a:lumMod val="75000"/>
                  </a:schemeClr>
                </a:solidFill>
              </a:rPr>
              <a:t>5. Lack of interest: </a:t>
            </a:r>
            <a:r>
              <a:rPr lang="en-GB" sz="2400" dirty="0">
                <a:solidFill>
                  <a:schemeClr val="tx2"/>
                </a:solidFill>
              </a:rPr>
              <a:t>people have values and other interests that may screen out travel. </a:t>
            </a:r>
          </a:p>
          <a:p>
            <a:r>
              <a:rPr lang="en-GB" sz="2800" dirty="0">
                <a:solidFill>
                  <a:schemeClr val="accent6">
                    <a:lumMod val="75000"/>
                  </a:schemeClr>
                </a:solidFill>
              </a:rPr>
              <a:t>6. Fear: </a:t>
            </a:r>
            <a:r>
              <a:rPr lang="en-GB" sz="2400" dirty="0">
                <a:solidFill>
                  <a:schemeClr val="tx2"/>
                </a:solidFill>
              </a:rPr>
              <a:t>Knowledge of political conflict or high crime rates at destinations may deter travellers. </a:t>
            </a:r>
          </a:p>
          <a:p>
            <a:r>
              <a:rPr lang="en-GB" sz="2800" dirty="0">
                <a:solidFill>
                  <a:schemeClr val="accent6">
                    <a:lumMod val="75000"/>
                  </a:schemeClr>
                </a:solidFill>
              </a:rPr>
              <a:t>7. Language: </a:t>
            </a:r>
            <a:r>
              <a:rPr lang="en-GB" sz="2400" dirty="0">
                <a:solidFill>
                  <a:schemeClr val="tx2"/>
                </a:solidFill>
              </a:rPr>
              <a:t>When travelling language barriers are really important as you are unable to problem solve. </a:t>
            </a:r>
            <a:endParaRPr lang="en-US" sz="2400" dirty="0">
              <a:solidFill>
                <a:schemeClr val="tx2"/>
              </a:solidFill>
            </a:endParaRPr>
          </a:p>
        </p:txBody>
      </p:sp>
    </p:spTree>
    <p:extLst>
      <p:ext uri="{BB962C8B-B14F-4D97-AF65-F5344CB8AC3E}">
        <p14:creationId xmlns:p14="http://schemas.microsoft.com/office/powerpoint/2010/main" val="27890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37" y="0"/>
            <a:ext cx="11699730" cy="1219200"/>
          </a:xfrm>
        </p:spPr>
        <p:txBody>
          <a:bodyPr>
            <a:normAutofit/>
          </a:bodyPr>
          <a:lstStyle/>
          <a:p>
            <a:r>
              <a:rPr lang="en-US" sz="4800" b="1" dirty="0"/>
              <a:t>What are the Barriers to Travelling? </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850556" y="1298554"/>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A0D9116-1A09-BB44-8298-87D4ABE73F8B}"/>
              </a:ext>
            </a:extLst>
          </p:cNvPr>
          <p:cNvSpPr/>
          <p:nvPr/>
        </p:nvSpPr>
        <p:spPr>
          <a:xfrm>
            <a:off x="422137" y="1570742"/>
            <a:ext cx="10245863" cy="1323439"/>
          </a:xfrm>
          <a:prstGeom prst="rect">
            <a:avLst/>
          </a:prstGeom>
        </p:spPr>
        <p:txBody>
          <a:bodyPr wrap="square">
            <a:spAutoFit/>
          </a:bodyPr>
          <a:lstStyle/>
          <a:p>
            <a:r>
              <a:rPr lang="en-GB" sz="2800" dirty="0">
                <a:solidFill>
                  <a:schemeClr val="accent6">
                    <a:lumMod val="75000"/>
                  </a:schemeClr>
                </a:solidFill>
              </a:rPr>
              <a:t>The Language Barrier!</a:t>
            </a:r>
          </a:p>
          <a:p>
            <a:endParaRPr lang="en-GB" sz="2800" dirty="0">
              <a:solidFill>
                <a:schemeClr val="accent6">
                  <a:lumMod val="75000"/>
                </a:schemeClr>
              </a:solidFill>
            </a:endParaRPr>
          </a:p>
          <a:p>
            <a:r>
              <a:rPr lang="en-GB" sz="2400" dirty="0">
                <a:solidFill>
                  <a:schemeClr val="tx2"/>
                </a:solidFill>
              </a:rPr>
              <a:t>Read this article about the </a:t>
            </a:r>
            <a:r>
              <a:rPr lang="en-GB" sz="2400" dirty="0">
                <a:solidFill>
                  <a:schemeClr val="tx2"/>
                </a:solidFill>
                <a:hlinkClick r:id="rId3"/>
              </a:rPr>
              <a:t>Iconspeak T-Shirt!  </a:t>
            </a:r>
            <a:endParaRPr lang="en-US" sz="2000" dirty="0">
              <a:solidFill>
                <a:schemeClr val="tx2"/>
              </a:solidFill>
            </a:endParaRPr>
          </a:p>
        </p:txBody>
      </p:sp>
      <p:sp>
        <p:nvSpPr>
          <p:cNvPr id="5" name="Cloud Callout 4">
            <a:extLst>
              <a:ext uri="{FF2B5EF4-FFF2-40B4-BE49-F238E27FC236}">
                <a16:creationId xmlns:a16="http://schemas.microsoft.com/office/drawing/2014/main" id="{CDB5504A-3B45-B941-9B75-45E0712C8BD2}"/>
              </a:ext>
            </a:extLst>
          </p:cNvPr>
          <p:cNvSpPr/>
          <p:nvPr/>
        </p:nvSpPr>
        <p:spPr>
          <a:xfrm>
            <a:off x="2133600" y="3245723"/>
            <a:ext cx="4977924" cy="2209800"/>
          </a:xfrm>
          <a:prstGeom prst="cloudCallout">
            <a:avLst>
              <a:gd name="adj1" fmla="val 92120"/>
              <a:gd name="adj2" fmla="val 3303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u="sng" dirty="0">
                <a:solidFill>
                  <a:srgbClr val="00B050"/>
                </a:solidFill>
              </a:rPr>
              <a:t>Class Discussion: </a:t>
            </a:r>
            <a:r>
              <a:rPr lang="en-US" sz="2800" dirty="0"/>
              <a:t>What are your thought? </a:t>
            </a:r>
          </a:p>
        </p:txBody>
      </p:sp>
      <p:pic>
        <p:nvPicPr>
          <p:cNvPr id="6" name="Picture 5">
            <a:extLst>
              <a:ext uri="{FF2B5EF4-FFF2-40B4-BE49-F238E27FC236}">
                <a16:creationId xmlns:a16="http://schemas.microsoft.com/office/drawing/2014/main" id="{258604AC-172E-B845-970C-87C04243AC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Tree>
    <p:extLst>
      <p:ext uri="{BB962C8B-B14F-4D97-AF65-F5344CB8AC3E}">
        <p14:creationId xmlns:p14="http://schemas.microsoft.com/office/powerpoint/2010/main" val="41245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1353800" cy="1351280"/>
          </a:xfrm>
        </p:spPr>
        <p:txBody>
          <a:bodyPr>
            <a:normAutofit fontScale="90000"/>
          </a:bodyPr>
          <a:lstStyle/>
          <a:p>
            <a:r>
              <a:rPr lang="en-US" sz="4800" b="1" dirty="0"/>
              <a:t>What Stops People From Travelling? </a:t>
            </a:r>
          </a:p>
        </p:txBody>
      </p:sp>
      <p:sp>
        <p:nvSpPr>
          <p:cNvPr id="3" name="Rectangle 2">
            <a:extLst>
              <a:ext uri="{FF2B5EF4-FFF2-40B4-BE49-F238E27FC236}">
                <a16:creationId xmlns:a16="http://schemas.microsoft.com/office/drawing/2014/main" id="{CB8ADFAF-4E5E-2D45-8DD9-89467A823FC8}"/>
              </a:ext>
            </a:extLst>
          </p:cNvPr>
          <p:cNvSpPr/>
          <p:nvPr/>
        </p:nvSpPr>
        <p:spPr>
          <a:xfrm>
            <a:off x="838200" y="1905000"/>
            <a:ext cx="10896600" cy="4955203"/>
          </a:xfrm>
          <a:prstGeom prst="rect">
            <a:avLst/>
          </a:prstGeom>
        </p:spPr>
        <p:txBody>
          <a:bodyPr wrap="square">
            <a:spAutoFit/>
          </a:bodyPr>
          <a:lstStyle/>
          <a:p>
            <a:r>
              <a:rPr lang="en-GB" sz="2800" u="sng" dirty="0">
                <a:solidFill>
                  <a:srgbClr val="0070C0"/>
                </a:solidFill>
              </a:rPr>
              <a:t>Task 5.</a:t>
            </a:r>
            <a:r>
              <a:rPr lang="en-GB" sz="2800" dirty="0">
                <a:solidFill>
                  <a:srgbClr val="0070C0"/>
                </a:solidFill>
              </a:rPr>
              <a:t> </a:t>
            </a:r>
            <a:r>
              <a:rPr lang="en-GB" sz="2400" dirty="0">
                <a:solidFill>
                  <a:srgbClr val="0070C0"/>
                </a:solidFill>
              </a:rPr>
              <a:t>Identify the travel barrier influencing each of the following decisions: </a:t>
            </a:r>
          </a:p>
          <a:p>
            <a:endParaRPr lang="en-GB" sz="2400" dirty="0">
              <a:solidFill>
                <a:srgbClr val="0070C0"/>
              </a:solidFill>
            </a:endParaRPr>
          </a:p>
          <a:p>
            <a:pPr marL="457200" indent="-457200">
              <a:buFont typeface="+mj-lt"/>
              <a:buAutoNum type="arabicPeriod"/>
            </a:pPr>
            <a:r>
              <a:rPr lang="en-GB" sz="2400" dirty="0">
                <a:solidFill>
                  <a:srgbClr val="7030A0"/>
                </a:solidFill>
              </a:rPr>
              <a:t>The </a:t>
            </a:r>
            <a:r>
              <a:rPr lang="en-GB" sz="2400" dirty="0" err="1">
                <a:solidFill>
                  <a:srgbClr val="7030A0"/>
                </a:solidFill>
              </a:rPr>
              <a:t>McCrindles</a:t>
            </a:r>
            <a:r>
              <a:rPr lang="en-GB" sz="2400" dirty="0">
                <a:solidFill>
                  <a:srgbClr val="7030A0"/>
                </a:solidFill>
              </a:rPr>
              <a:t> </a:t>
            </a:r>
            <a:r>
              <a:rPr lang="en-GB" sz="2400" dirty="0"/>
              <a:t>have switched their vacation from Cancun to a northern Ontario resort because they have read about recent increases in crime against tourists in Mexico. </a:t>
            </a:r>
          </a:p>
          <a:p>
            <a:pPr marL="457200" indent="-457200">
              <a:buFont typeface="+mj-lt"/>
              <a:buAutoNum type="arabicPeriod"/>
            </a:pPr>
            <a:endParaRPr lang="en-GB" sz="2400" dirty="0"/>
          </a:p>
          <a:p>
            <a:pPr marL="457200" indent="-457200">
              <a:buFont typeface="+mj-lt"/>
              <a:buAutoNum type="arabicPeriod"/>
            </a:pPr>
            <a:r>
              <a:rPr lang="en-GB" sz="2400" dirty="0">
                <a:solidFill>
                  <a:srgbClr val="7030A0"/>
                </a:solidFill>
              </a:rPr>
              <a:t>Ms. Vass </a:t>
            </a:r>
            <a:r>
              <a:rPr lang="en-GB" sz="2400" dirty="0"/>
              <a:t>has to complete a business proposal and cannot take the planned weekend trip to Toronto. </a:t>
            </a:r>
          </a:p>
          <a:p>
            <a:pPr marL="457200" indent="-457200">
              <a:buFont typeface="+mj-lt"/>
              <a:buAutoNum type="arabicPeriod"/>
            </a:pPr>
            <a:endParaRPr lang="en-GB" sz="2400" dirty="0"/>
          </a:p>
          <a:p>
            <a:pPr marL="457200" indent="-457200">
              <a:buFont typeface="+mj-lt"/>
              <a:buAutoNum type="arabicPeriod"/>
            </a:pPr>
            <a:r>
              <a:rPr lang="en-GB" sz="2400" dirty="0">
                <a:solidFill>
                  <a:srgbClr val="7030A0"/>
                </a:solidFill>
              </a:rPr>
              <a:t>The </a:t>
            </a:r>
            <a:r>
              <a:rPr lang="en-GB" sz="2400" dirty="0" err="1">
                <a:solidFill>
                  <a:srgbClr val="7030A0"/>
                </a:solidFill>
              </a:rPr>
              <a:t>Hendrens</a:t>
            </a:r>
            <a:r>
              <a:rPr lang="en-GB" sz="2400" dirty="0">
                <a:solidFill>
                  <a:srgbClr val="7030A0"/>
                </a:solidFill>
              </a:rPr>
              <a:t> </a:t>
            </a:r>
            <a:r>
              <a:rPr lang="en-GB" sz="2400" dirty="0"/>
              <a:t>will postpone their vacation because of the recent birth of little Manny Hendren. </a:t>
            </a:r>
          </a:p>
          <a:p>
            <a:pPr marL="457200" indent="-457200">
              <a:buFont typeface="+mj-lt"/>
              <a:buAutoNum type="arabicPeriod"/>
            </a:pPr>
            <a:endParaRPr lang="en-GB" sz="2400" dirty="0"/>
          </a:p>
        </p:txBody>
      </p:sp>
    </p:spTree>
    <p:extLst>
      <p:ext uri="{BB962C8B-B14F-4D97-AF65-F5344CB8AC3E}">
        <p14:creationId xmlns:p14="http://schemas.microsoft.com/office/powerpoint/2010/main" val="80462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288A4-0230-C04F-BBA0-D2DB05CA31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00" y="1739798"/>
            <a:ext cx="8356600" cy="4813402"/>
          </a:xfrm>
          <a:prstGeom prst="rect">
            <a:avLst/>
          </a:prstGeom>
          <a:ln>
            <a:solidFill>
              <a:schemeClr val="tx2"/>
            </a:solidFill>
          </a:ln>
        </p:spPr>
      </p:pic>
      <p:sp>
        <p:nvSpPr>
          <p:cNvPr id="2051" name="Rectangle 3"/>
          <p:cNvSpPr>
            <a:spLocks noGrp="1" noChangeArrowheads="1"/>
          </p:cNvSpPr>
          <p:nvPr>
            <p:ph type="subTitle" idx="4294967295"/>
          </p:nvPr>
        </p:nvSpPr>
        <p:spPr>
          <a:xfrm>
            <a:off x="519114" y="254000"/>
            <a:ext cx="10377486" cy="1600200"/>
          </a:xfrm>
        </p:spPr>
        <p:txBody>
          <a:bodyPr>
            <a:noAutofit/>
          </a:bodyPr>
          <a:lstStyle/>
          <a:p>
            <a:pPr marL="0" indent="0" eaLnBrk="1" hangingPunct="1">
              <a:buNone/>
            </a:pPr>
            <a:r>
              <a:rPr lang="en-GB" altLang="en-US" sz="4800" dirty="0"/>
              <a:t>Starter… Tourism Word Cloud.  </a:t>
            </a:r>
            <a:endParaRPr lang="en-US" altLang="en-US" sz="4800" dirty="0"/>
          </a:p>
        </p:txBody>
      </p:sp>
      <p:sp>
        <p:nvSpPr>
          <p:cNvPr id="4" name="Rounded Rectangular Callout 3">
            <a:extLst>
              <a:ext uri="{FF2B5EF4-FFF2-40B4-BE49-F238E27FC236}">
                <a16:creationId xmlns:a16="http://schemas.microsoft.com/office/drawing/2014/main" id="{142CE2BB-F723-EF42-98F3-943E234EBBC8}"/>
              </a:ext>
            </a:extLst>
          </p:cNvPr>
          <p:cNvSpPr/>
          <p:nvPr/>
        </p:nvSpPr>
        <p:spPr>
          <a:xfrm>
            <a:off x="362745" y="1371600"/>
            <a:ext cx="4209255" cy="2743200"/>
          </a:xfrm>
          <a:prstGeom prst="wedgeRoundRectCallout">
            <a:avLst>
              <a:gd name="adj1" fmla="val 50191"/>
              <a:gd name="adj2" fmla="val 906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Using </a:t>
            </a:r>
            <a:r>
              <a:rPr lang="en-US" sz="2800" dirty="0">
                <a:hlinkClick r:id="rId4"/>
              </a:rPr>
              <a:t>www.wordart.com</a:t>
            </a:r>
            <a:r>
              <a:rPr lang="en-US" sz="2800" dirty="0"/>
              <a:t> create a word cloud for the word ‘tourism.’</a:t>
            </a:r>
          </a:p>
        </p:txBody>
      </p:sp>
    </p:spTree>
    <p:extLst>
      <p:ext uri="{BB962C8B-B14F-4D97-AF65-F5344CB8AC3E}">
        <p14:creationId xmlns:p14="http://schemas.microsoft.com/office/powerpoint/2010/main" val="6359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53800" cy="1351280"/>
          </a:xfrm>
        </p:spPr>
        <p:txBody>
          <a:bodyPr>
            <a:normAutofit fontScale="90000"/>
          </a:bodyPr>
          <a:lstStyle/>
          <a:p>
            <a:r>
              <a:rPr lang="en-US" sz="4800" b="1" dirty="0"/>
              <a:t>What Stops People From Travelling? </a:t>
            </a:r>
          </a:p>
        </p:txBody>
      </p:sp>
      <p:sp>
        <p:nvSpPr>
          <p:cNvPr id="3" name="Rectangle 2">
            <a:extLst>
              <a:ext uri="{FF2B5EF4-FFF2-40B4-BE49-F238E27FC236}">
                <a16:creationId xmlns:a16="http://schemas.microsoft.com/office/drawing/2014/main" id="{CB8ADFAF-4E5E-2D45-8DD9-89467A823FC8}"/>
              </a:ext>
            </a:extLst>
          </p:cNvPr>
          <p:cNvSpPr/>
          <p:nvPr/>
        </p:nvSpPr>
        <p:spPr>
          <a:xfrm>
            <a:off x="635000" y="1371600"/>
            <a:ext cx="10896600" cy="5324535"/>
          </a:xfrm>
          <a:prstGeom prst="rect">
            <a:avLst/>
          </a:prstGeom>
        </p:spPr>
        <p:txBody>
          <a:bodyPr wrap="square">
            <a:spAutoFit/>
          </a:bodyPr>
          <a:lstStyle/>
          <a:p>
            <a:r>
              <a:rPr lang="en-GB" sz="2800" u="sng" dirty="0">
                <a:solidFill>
                  <a:srgbClr val="0070C0"/>
                </a:solidFill>
              </a:rPr>
              <a:t>Task 5.</a:t>
            </a:r>
            <a:r>
              <a:rPr lang="en-GB" sz="2800" dirty="0">
                <a:solidFill>
                  <a:srgbClr val="0070C0"/>
                </a:solidFill>
              </a:rPr>
              <a:t> </a:t>
            </a:r>
            <a:r>
              <a:rPr lang="en-GB" sz="2400" dirty="0">
                <a:solidFill>
                  <a:srgbClr val="0070C0"/>
                </a:solidFill>
              </a:rPr>
              <a:t>Identify the travel barrier influencing each of the following decisions: </a:t>
            </a:r>
          </a:p>
          <a:p>
            <a:pPr marL="457200" indent="-457200">
              <a:buFont typeface="+mj-lt"/>
              <a:buAutoNum type="arabicPeriod" startAt="4"/>
            </a:pPr>
            <a:endParaRPr lang="en-GB" sz="2400" dirty="0"/>
          </a:p>
          <a:p>
            <a:pPr marL="457200" indent="-457200">
              <a:buFont typeface="+mj-lt"/>
              <a:buAutoNum type="arabicPeriod" startAt="4"/>
            </a:pPr>
            <a:r>
              <a:rPr lang="en-GB" sz="2400" dirty="0">
                <a:solidFill>
                  <a:srgbClr val="7030A0"/>
                </a:solidFill>
              </a:rPr>
              <a:t>Sam</a:t>
            </a:r>
            <a:r>
              <a:rPr lang="en-GB" sz="2400" dirty="0"/>
              <a:t> has twisted her ankle playing on the school basketball team. She will not be able to go on the ski trip planned to Blue Mountain this month. </a:t>
            </a:r>
          </a:p>
          <a:p>
            <a:pPr marL="457200" indent="-457200">
              <a:buFont typeface="+mj-lt"/>
              <a:buAutoNum type="arabicPeriod" startAt="4"/>
            </a:pPr>
            <a:endParaRPr lang="en-GB" sz="2400" dirty="0"/>
          </a:p>
          <a:p>
            <a:pPr marL="457200" indent="-457200">
              <a:buFont typeface="+mj-lt"/>
              <a:buAutoNum type="arabicPeriod" startAt="4"/>
            </a:pPr>
            <a:r>
              <a:rPr lang="en-GB" sz="2400" dirty="0">
                <a:solidFill>
                  <a:srgbClr val="7030A0"/>
                </a:solidFill>
              </a:rPr>
              <a:t>Mark </a:t>
            </a:r>
            <a:r>
              <a:rPr lang="en-GB" sz="2400" dirty="0"/>
              <a:t>has been given a choice by his parents. He can either travel on the school trip to New York City or he can buy a new mountain bike. He will not be able to do both. </a:t>
            </a:r>
          </a:p>
          <a:p>
            <a:pPr marL="457200" indent="-457200">
              <a:buFont typeface="+mj-lt"/>
              <a:buAutoNum type="arabicPeriod" startAt="4"/>
            </a:pPr>
            <a:endParaRPr lang="en-GB" sz="2400" dirty="0"/>
          </a:p>
          <a:p>
            <a:pPr marL="457200" indent="-457200">
              <a:buFont typeface="+mj-lt"/>
              <a:buAutoNum type="arabicPeriod" startAt="4"/>
            </a:pPr>
            <a:r>
              <a:rPr lang="en-GB" sz="2400" dirty="0">
                <a:solidFill>
                  <a:srgbClr val="7030A0"/>
                </a:solidFill>
              </a:rPr>
              <a:t>Julie </a:t>
            </a:r>
            <a:r>
              <a:rPr lang="en-GB" sz="2400" dirty="0"/>
              <a:t>has turned down the opportunity to go on a camping trip to Algonquin Park. She said she preferred not to miss a local soccer tournament planned for the same weekend. </a:t>
            </a:r>
            <a:endParaRPr lang="en-US" sz="2400" dirty="0"/>
          </a:p>
        </p:txBody>
      </p:sp>
    </p:spTree>
    <p:extLst>
      <p:ext uri="{BB962C8B-B14F-4D97-AF65-F5344CB8AC3E}">
        <p14:creationId xmlns:p14="http://schemas.microsoft.com/office/powerpoint/2010/main" val="98096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B7366348-30CD-394C-B423-20437A8A77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01261"/>
            <a:ext cx="10566400" cy="6445504"/>
          </a:xfrm>
          <a:prstGeom prst="rect">
            <a:avLst/>
          </a:prstGeom>
          <a:ln>
            <a:solidFill>
              <a:schemeClr val="tx2"/>
            </a:solidFill>
          </a:ln>
        </p:spPr>
      </p:pic>
      <p:sp>
        <p:nvSpPr>
          <p:cNvPr id="2" name="Title 1"/>
          <p:cNvSpPr>
            <a:spLocks noGrp="1"/>
          </p:cNvSpPr>
          <p:nvPr>
            <p:ph type="title"/>
          </p:nvPr>
        </p:nvSpPr>
        <p:spPr>
          <a:xfrm>
            <a:off x="152400" y="-101532"/>
            <a:ext cx="8610600" cy="1219200"/>
          </a:xfrm>
        </p:spPr>
        <p:txBody>
          <a:bodyPr>
            <a:normAutofit/>
          </a:bodyPr>
          <a:lstStyle/>
          <a:p>
            <a:r>
              <a:rPr lang="en-US" sz="4800" b="1" dirty="0">
                <a:solidFill>
                  <a:schemeClr val="tx2"/>
                </a:solidFill>
              </a:rPr>
              <a:t>Travel and Tourism Map</a:t>
            </a:r>
          </a:p>
        </p:txBody>
      </p:sp>
      <p:sp>
        <p:nvSpPr>
          <p:cNvPr id="9" name="Rounded Rectangular Callout 8">
            <a:extLst>
              <a:ext uri="{FF2B5EF4-FFF2-40B4-BE49-F238E27FC236}">
                <a16:creationId xmlns:a16="http://schemas.microsoft.com/office/drawing/2014/main" id="{F5C16624-97CF-A84D-ADDA-2498AF789E4B}"/>
              </a:ext>
            </a:extLst>
          </p:cNvPr>
          <p:cNvSpPr/>
          <p:nvPr/>
        </p:nvSpPr>
        <p:spPr>
          <a:xfrm>
            <a:off x="381000" y="3200400"/>
            <a:ext cx="6705600" cy="3048000"/>
          </a:xfrm>
          <a:prstGeom prst="wedgeRoundRectCallout">
            <a:avLst>
              <a:gd name="adj1" fmla="val 50233"/>
              <a:gd name="adj2" fmla="val 2016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u="sng" dirty="0">
                <a:solidFill>
                  <a:srgbClr val="0070C0"/>
                </a:solidFill>
              </a:rPr>
              <a:t>Task 6.</a:t>
            </a:r>
            <a:r>
              <a:rPr lang="en-US" sz="2800" b="1" dirty="0">
                <a:solidFill>
                  <a:srgbClr val="0070C0"/>
                </a:solidFill>
              </a:rPr>
              <a:t> </a:t>
            </a:r>
            <a:r>
              <a:rPr lang="en-US" sz="2400" dirty="0"/>
              <a:t>We will be using Google My Maps in many assignments this semester. For this initial task, create a map which lists all of the places you’ve travelled to. Use icons to help communicate the types of place that you have visited. </a:t>
            </a:r>
          </a:p>
        </p:txBody>
      </p:sp>
    </p:spTree>
    <p:extLst>
      <p:ext uri="{BB962C8B-B14F-4D97-AF65-F5344CB8AC3E}">
        <p14:creationId xmlns:p14="http://schemas.microsoft.com/office/powerpoint/2010/main" val="152607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4480-BFDF-1145-8B03-82717B6390C6}"/>
              </a:ext>
            </a:extLst>
          </p:cNvPr>
          <p:cNvSpPr>
            <a:spLocks noGrp="1"/>
          </p:cNvSpPr>
          <p:nvPr>
            <p:ph type="title"/>
          </p:nvPr>
        </p:nvSpPr>
        <p:spPr>
          <a:xfrm>
            <a:off x="457200" y="152400"/>
            <a:ext cx="10058403" cy="1219200"/>
          </a:xfrm>
        </p:spPr>
        <p:txBody>
          <a:bodyPr>
            <a:normAutofit/>
          </a:bodyPr>
          <a:lstStyle/>
          <a:p>
            <a:r>
              <a:rPr lang="en-US" sz="4800" dirty="0"/>
              <a:t>Review:</a:t>
            </a:r>
          </a:p>
        </p:txBody>
      </p:sp>
      <p:sp>
        <p:nvSpPr>
          <p:cNvPr id="3" name="Content Placeholder 2">
            <a:extLst>
              <a:ext uri="{FF2B5EF4-FFF2-40B4-BE49-F238E27FC236}">
                <a16:creationId xmlns:a16="http://schemas.microsoft.com/office/drawing/2014/main" id="{3C31A2D3-D3B8-C245-A80A-2FCAC7C5F5CC}"/>
              </a:ext>
            </a:extLst>
          </p:cNvPr>
          <p:cNvSpPr>
            <a:spLocks noGrp="1"/>
          </p:cNvSpPr>
          <p:nvPr>
            <p:ph idx="1"/>
          </p:nvPr>
        </p:nvSpPr>
        <p:spPr>
          <a:xfrm>
            <a:off x="457200" y="1791196"/>
            <a:ext cx="10058400" cy="4774704"/>
          </a:xfrm>
        </p:spPr>
        <p:txBody>
          <a:bodyPr>
            <a:normAutofit lnSpcReduction="10000"/>
          </a:bodyPr>
          <a:lstStyle/>
          <a:p>
            <a:pPr marL="0" indent="0">
              <a:buNone/>
            </a:pPr>
            <a:r>
              <a:rPr lang="en-US" sz="5400" dirty="0">
                <a:solidFill>
                  <a:srgbClr val="00B050"/>
                </a:solidFill>
              </a:rPr>
              <a:t>5</a:t>
            </a:r>
            <a:r>
              <a:rPr lang="en-US" sz="3600" dirty="0">
                <a:solidFill>
                  <a:schemeClr val="tx2"/>
                </a:solidFill>
              </a:rPr>
              <a:t> </a:t>
            </a:r>
            <a:r>
              <a:rPr lang="en-US" sz="2800" dirty="0">
                <a:solidFill>
                  <a:schemeClr val="tx2"/>
                </a:solidFill>
              </a:rPr>
              <a:t>– Barriers to travel</a:t>
            </a:r>
          </a:p>
          <a:p>
            <a:pPr marL="0" indent="0">
              <a:buNone/>
            </a:pPr>
            <a:r>
              <a:rPr lang="en-US" sz="5400" dirty="0">
                <a:solidFill>
                  <a:srgbClr val="00B0F0"/>
                </a:solidFill>
              </a:rPr>
              <a:t>4</a:t>
            </a:r>
            <a:r>
              <a:rPr lang="en-US" sz="2800" dirty="0">
                <a:solidFill>
                  <a:schemeClr val="tx2"/>
                </a:solidFill>
              </a:rPr>
              <a:t> – Motivations to travel </a:t>
            </a:r>
          </a:p>
          <a:p>
            <a:pPr marL="0" indent="0">
              <a:buNone/>
            </a:pPr>
            <a:r>
              <a:rPr lang="en-US" sz="5400" dirty="0">
                <a:solidFill>
                  <a:srgbClr val="FFC000"/>
                </a:solidFill>
              </a:rPr>
              <a:t>3</a:t>
            </a:r>
            <a:r>
              <a:rPr lang="en-US" sz="5000" dirty="0">
                <a:solidFill>
                  <a:srgbClr val="FFC000"/>
                </a:solidFill>
              </a:rPr>
              <a:t> </a:t>
            </a:r>
            <a:r>
              <a:rPr lang="en-US" sz="2800" dirty="0">
                <a:solidFill>
                  <a:schemeClr val="tx2"/>
                </a:solidFill>
              </a:rPr>
              <a:t>– Locations you would like to travel to</a:t>
            </a:r>
          </a:p>
          <a:p>
            <a:pPr marL="0" indent="0">
              <a:buNone/>
            </a:pPr>
            <a:r>
              <a:rPr lang="en-US" sz="5400" dirty="0">
                <a:solidFill>
                  <a:schemeClr val="accent1"/>
                </a:solidFill>
              </a:rPr>
              <a:t>2</a:t>
            </a:r>
            <a:r>
              <a:rPr lang="en-US" sz="2800" dirty="0">
                <a:solidFill>
                  <a:schemeClr val="tx2"/>
                </a:solidFill>
              </a:rPr>
              <a:t> – Perspectives of travel and tourism</a:t>
            </a:r>
          </a:p>
          <a:p>
            <a:pPr marL="0" indent="0">
              <a:buNone/>
            </a:pPr>
            <a:r>
              <a:rPr lang="en-US" sz="5800" dirty="0">
                <a:solidFill>
                  <a:schemeClr val="accent6">
                    <a:lumMod val="75000"/>
                  </a:schemeClr>
                </a:solidFill>
              </a:rPr>
              <a:t>1</a:t>
            </a:r>
            <a:r>
              <a:rPr lang="en-US" sz="2800" dirty="0">
                <a:solidFill>
                  <a:schemeClr val="tx2"/>
                </a:solidFill>
              </a:rPr>
              <a:t> – Definition of tourism</a:t>
            </a:r>
          </a:p>
          <a:p>
            <a:pPr marL="0" indent="0">
              <a:buNone/>
            </a:pPr>
            <a:endParaRPr lang="en-US" dirty="0"/>
          </a:p>
        </p:txBody>
      </p:sp>
      <p:pic>
        <p:nvPicPr>
          <p:cNvPr id="5" name="Picture 4">
            <a:extLst>
              <a:ext uri="{FF2B5EF4-FFF2-40B4-BE49-F238E27FC236}">
                <a16:creationId xmlns:a16="http://schemas.microsoft.com/office/drawing/2014/main" id="{9DEDEAFE-E575-E54D-9260-48E36D5F9D3B}"/>
              </a:ext>
            </a:extLst>
          </p:cNvPr>
          <p:cNvPicPr>
            <a:picLocks noChangeAspect="1"/>
          </p:cNvPicPr>
          <p:nvPr/>
        </p:nvPicPr>
        <p:blipFill>
          <a:blip r:embed="rId2"/>
          <a:stretch>
            <a:fillRect/>
          </a:stretch>
        </p:blipFill>
        <p:spPr>
          <a:xfrm>
            <a:off x="4778828" y="152400"/>
            <a:ext cx="7151915" cy="5562600"/>
          </a:xfrm>
          <a:prstGeom prst="rect">
            <a:avLst/>
          </a:prstGeom>
        </p:spPr>
      </p:pic>
    </p:spTree>
    <p:extLst>
      <p:ext uri="{BB962C8B-B14F-4D97-AF65-F5344CB8AC3E}">
        <p14:creationId xmlns:p14="http://schemas.microsoft.com/office/powerpoint/2010/main" val="136197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34008" y="2420620"/>
            <a:ext cx="6178086" cy="2683768"/>
          </a:xfrm>
        </p:spPr>
        <p:txBody>
          <a:bodyPr>
            <a:normAutofit/>
          </a:bodyPr>
          <a:lstStyle/>
          <a:p>
            <a:pPr eaLnBrk="1" hangingPunct="1"/>
            <a:r>
              <a:rPr lang="en-US" altLang="en-US" sz="4800" dirty="0"/>
              <a:t>Lesson 1</a:t>
            </a:r>
            <a:br>
              <a:rPr lang="en-US" altLang="en-US" sz="4800" dirty="0"/>
            </a:br>
            <a:r>
              <a:rPr lang="en-US" altLang="en-US" sz="4800" dirty="0"/>
              <a:t>Introduction to Tourism</a:t>
            </a:r>
          </a:p>
        </p:txBody>
      </p:sp>
      <p:sp>
        <p:nvSpPr>
          <p:cNvPr id="2051" name="Rectangle 3"/>
          <p:cNvSpPr>
            <a:spLocks noGrp="1" noChangeArrowheads="1"/>
          </p:cNvSpPr>
          <p:nvPr>
            <p:ph type="subTitle" idx="1"/>
          </p:nvPr>
        </p:nvSpPr>
        <p:spPr>
          <a:xfrm>
            <a:off x="3544168" y="800100"/>
            <a:ext cx="8647832" cy="1600200"/>
          </a:xfrm>
        </p:spPr>
        <p:txBody>
          <a:bodyPr>
            <a:noAutofit/>
          </a:bodyPr>
          <a:lstStyle/>
          <a:p>
            <a:pPr eaLnBrk="1" hangingPunct="1"/>
            <a:r>
              <a:rPr lang="en-US" altLang="en-US" sz="4800" dirty="0"/>
              <a:t>Unit I – Perspectives of Travel and Tourism</a:t>
            </a:r>
          </a:p>
        </p:txBody>
      </p:sp>
    </p:spTree>
    <p:extLst>
      <p:ext uri="{BB962C8B-B14F-4D97-AF65-F5344CB8AC3E}">
        <p14:creationId xmlns:p14="http://schemas.microsoft.com/office/powerpoint/2010/main" val="14793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73"/>
            <a:ext cx="8777538" cy="1219200"/>
          </a:xfrm>
        </p:spPr>
        <p:txBody>
          <a:bodyPr>
            <a:normAutofit/>
          </a:bodyPr>
          <a:lstStyle/>
          <a:p>
            <a:r>
              <a:rPr lang="en-US" sz="3200" dirty="0"/>
              <a:t>Learning Objective:</a:t>
            </a:r>
          </a:p>
        </p:txBody>
      </p:sp>
      <p:sp>
        <p:nvSpPr>
          <p:cNvPr id="3" name="Content Placeholder 2"/>
          <p:cNvSpPr>
            <a:spLocks noGrp="1"/>
          </p:cNvSpPr>
          <p:nvPr>
            <p:ph idx="1"/>
          </p:nvPr>
        </p:nvSpPr>
        <p:spPr>
          <a:xfrm>
            <a:off x="702960" y="1482551"/>
            <a:ext cx="10041240" cy="1152128"/>
          </a:xfrm>
        </p:spPr>
        <p:txBody>
          <a:bodyPr>
            <a:normAutofit/>
          </a:bodyPr>
          <a:lstStyle/>
          <a:p>
            <a:pPr>
              <a:buFont typeface=".AppleColorEmojiUI" charset="0"/>
              <a:buChar char="🌳"/>
            </a:pPr>
            <a:r>
              <a:rPr lang="en-US" sz="2800" dirty="0"/>
              <a:t> To have an introduction to travel and tourism. </a:t>
            </a:r>
          </a:p>
          <a:p>
            <a:pPr>
              <a:buFont typeface=".AppleColorEmojiUI" charset="0"/>
              <a:buChar char="🌳"/>
            </a:pPr>
            <a:endParaRPr lang="en-US" sz="2400" dirty="0"/>
          </a:p>
          <a:p>
            <a:pPr>
              <a:buFont typeface=".AppleColorEmojiUI" charset="0"/>
              <a:buChar char="🌳"/>
            </a:pPr>
            <a:endParaRPr lang="en-US" sz="2400" dirty="0"/>
          </a:p>
        </p:txBody>
      </p:sp>
      <p:sp>
        <p:nvSpPr>
          <p:cNvPr id="4" name="Title 1"/>
          <p:cNvSpPr txBox="1">
            <a:spLocks/>
          </p:cNvSpPr>
          <p:nvPr/>
        </p:nvSpPr>
        <p:spPr>
          <a:xfrm>
            <a:off x="702960" y="2153111"/>
            <a:ext cx="8783365" cy="12192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200" dirty="0"/>
              <a:t>Learning Outcomes:</a:t>
            </a:r>
          </a:p>
        </p:txBody>
      </p:sp>
      <p:sp>
        <p:nvSpPr>
          <p:cNvPr id="5" name="Content Placeholder 2"/>
          <p:cNvSpPr txBox="1">
            <a:spLocks/>
          </p:cNvSpPr>
          <p:nvPr/>
        </p:nvSpPr>
        <p:spPr>
          <a:xfrm>
            <a:off x="685800" y="3657600"/>
            <a:ext cx="10591800" cy="3434706"/>
          </a:xfrm>
          <a:prstGeom prst="rect">
            <a:avLst/>
          </a:prstGeom>
        </p:spPr>
        <p:txBody>
          <a:bodyPr vert="horz" lIns="91440" tIns="45720" rIns="91440" bIns="45720" rtlCol="0">
            <a:normAutofit/>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a:lstStyle>
          <a:p>
            <a:pPr>
              <a:buFont typeface=".AppleColorEmojiUI" charset="0"/>
              <a:buChar char="🌳"/>
            </a:pPr>
            <a:r>
              <a:rPr lang="en-US" sz="2400" dirty="0"/>
              <a:t> Describe different perspectives of studying travel and tourism. </a:t>
            </a:r>
          </a:p>
          <a:p>
            <a:pPr>
              <a:buFont typeface=".AppleColorEmojiUI" charset="0"/>
              <a:buChar char="🌳"/>
            </a:pPr>
            <a:r>
              <a:rPr lang="en-US" sz="2400" dirty="0"/>
              <a:t> List and describe factors that motivate people to travel. </a:t>
            </a:r>
          </a:p>
          <a:p>
            <a:pPr>
              <a:buFont typeface=".AppleColorEmojiUI" charset="0"/>
              <a:buChar char="🌳"/>
            </a:pPr>
            <a:r>
              <a:rPr lang="en-US" sz="2400" dirty="0"/>
              <a:t> List and describe barriers that prevent people from travelling. </a:t>
            </a:r>
          </a:p>
          <a:p>
            <a:pPr>
              <a:buFont typeface=".AppleColorEmojiUI" charset="0"/>
              <a:buChar char="🌳"/>
            </a:pPr>
            <a:r>
              <a:rPr lang="en-US" sz="2400" dirty="0"/>
              <a:t> Learn to use Google my Maps by creating a map of the places you have travelled to. </a:t>
            </a:r>
          </a:p>
          <a:p>
            <a:pPr>
              <a:buFont typeface=".AppleColorEmojiUI" charset="0"/>
              <a:buChar char="🌳"/>
            </a:pPr>
            <a:endParaRPr lang="en-US" sz="2400" dirty="0"/>
          </a:p>
          <a:p>
            <a:pPr>
              <a:buFont typeface=".AppleColorEmojiUI" charset="0"/>
              <a:buChar char="🌳"/>
            </a:pPr>
            <a:endParaRPr lang="en-US" sz="2400" dirty="0"/>
          </a:p>
        </p:txBody>
      </p:sp>
    </p:spTree>
    <p:extLst>
      <p:ext uri="{BB962C8B-B14F-4D97-AF65-F5344CB8AC3E}">
        <p14:creationId xmlns:p14="http://schemas.microsoft.com/office/powerpoint/2010/main" val="15023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What is this course about? </a:t>
            </a:r>
          </a:p>
        </p:txBody>
      </p:sp>
      <p:sp>
        <p:nvSpPr>
          <p:cNvPr id="6" name="Cloud Callout 5">
            <a:extLst>
              <a:ext uri="{FF2B5EF4-FFF2-40B4-BE49-F238E27FC236}">
                <a16:creationId xmlns:a16="http://schemas.microsoft.com/office/drawing/2014/main" id="{76913E42-5284-1E42-8FCF-AAF3FFB622AC}"/>
              </a:ext>
            </a:extLst>
          </p:cNvPr>
          <p:cNvSpPr/>
          <p:nvPr/>
        </p:nvSpPr>
        <p:spPr>
          <a:xfrm>
            <a:off x="609600" y="1524000"/>
            <a:ext cx="8559324" cy="4038600"/>
          </a:xfrm>
          <a:prstGeom prst="cloudCallout">
            <a:avLst>
              <a:gd name="adj1" fmla="val 51926"/>
              <a:gd name="adj2" fmla="val 5036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a:t>Class Task:</a:t>
            </a:r>
            <a:r>
              <a:rPr lang="en-US" sz="2400" dirty="0"/>
              <a:t> Watch this video and Describe or identify the locations in this video you would like to visit. Which of the activities are the most appealing to you? Are there any that you would never consider visiting?</a:t>
            </a:r>
          </a:p>
        </p:txBody>
      </p:sp>
      <p:pic>
        <p:nvPicPr>
          <p:cNvPr id="7" name="Picture 6">
            <a:extLst>
              <a:ext uri="{FF2B5EF4-FFF2-40B4-BE49-F238E27FC236}">
                <a16:creationId xmlns:a16="http://schemas.microsoft.com/office/drawing/2014/main" id="{7CFBABAD-063C-994D-98C8-441DA200E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
        <p:nvSpPr>
          <p:cNvPr id="3" name="Rounded Rectangle 2">
            <a:extLst>
              <a:ext uri="{FF2B5EF4-FFF2-40B4-BE49-F238E27FC236}">
                <a16:creationId xmlns:a16="http://schemas.microsoft.com/office/drawing/2014/main" id="{261EF916-4513-7146-B5DF-DCD4A427EE97}"/>
              </a:ext>
            </a:extLst>
          </p:cNvPr>
          <p:cNvSpPr/>
          <p:nvPr/>
        </p:nvSpPr>
        <p:spPr>
          <a:xfrm>
            <a:off x="609600" y="5257800"/>
            <a:ext cx="373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hlinkClick r:id="rId3"/>
              </a:rPr>
              <a:t>Tourism Video</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What is Tourism?</a:t>
            </a:r>
          </a:p>
        </p:txBody>
      </p:sp>
      <p:sp>
        <p:nvSpPr>
          <p:cNvPr id="6" name="Cloud Callout 5">
            <a:extLst>
              <a:ext uri="{FF2B5EF4-FFF2-40B4-BE49-F238E27FC236}">
                <a16:creationId xmlns:a16="http://schemas.microsoft.com/office/drawing/2014/main" id="{76913E42-5284-1E42-8FCF-AAF3FFB622AC}"/>
              </a:ext>
            </a:extLst>
          </p:cNvPr>
          <p:cNvSpPr/>
          <p:nvPr/>
        </p:nvSpPr>
        <p:spPr>
          <a:xfrm>
            <a:off x="3352800" y="1524000"/>
            <a:ext cx="5816124" cy="3276600"/>
          </a:xfrm>
          <a:prstGeom prst="cloudCallout">
            <a:avLst>
              <a:gd name="adj1" fmla="val 53784"/>
              <a:gd name="adj2" fmla="val 78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solidFill>
                  <a:srgbClr val="0070C0"/>
                </a:solidFill>
              </a:rPr>
              <a:t>Task 1:</a:t>
            </a:r>
            <a:r>
              <a:rPr lang="en-US" sz="2800" dirty="0">
                <a:solidFill>
                  <a:srgbClr val="0070C0"/>
                </a:solidFill>
              </a:rPr>
              <a:t> </a:t>
            </a:r>
            <a:r>
              <a:rPr lang="en-US" sz="2800" dirty="0"/>
              <a:t>Write down a ONE sentence definition of tourism. </a:t>
            </a:r>
          </a:p>
        </p:txBody>
      </p:sp>
      <p:pic>
        <p:nvPicPr>
          <p:cNvPr id="7" name="Picture 6">
            <a:extLst>
              <a:ext uri="{FF2B5EF4-FFF2-40B4-BE49-F238E27FC236}">
                <a16:creationId xmlns:a16="http://schemas.microsoft.com/office/drawing/2014/main" id="{7CFBABAD-063C-994D-98C8-441DA200E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Tree>
    <p:extLst>
      <p:ext uri="{BB962C8B-B14F-4D97-AF65-F5344CB8AC3E}">
        <p14:creationId xmlns:p14="http://schemas.microsoft.com/office/powerpoint/2010/main" val="122013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What is Tourism?</a:t>
            </a:r>
          </a:p>
        </p:txBody>
      </p:sp>
      <p:pic>
        <p:nvPicPr>
          <p:cNvPr id="5" name="Picture 2" descr="C:\Users\tv36426.TVNET\AppData\Local\Microsoft\Windows\INetCache\IE\MDJOD7TD\pencil-311818_640[1].png">
            <a:extLst>
              <a:ext uri="{FF2B5EF4-FFF2-40B4-BE49-F238E27FC236}">
                <a16:creationId xmlns:a16="http://schemas.microsoft.com/office/drawing/2014/main" id="{7F789FD0-A956-B14E-A2E6-30D32D03D9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545755" y="671668"/>
            <a:ext cx="1088754" cy="544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DCD797D-63F6-0D49-AA69-5E12299DF8F9}"/>
              </a:ext>
            </a:extLst>
          </p:cNvPr>
          <p:cNvSpPr/>
          <p:nvPr/>
        </p:nvSpPr>
        <p:spPr>
          <a:xfrm>
            <a:off x="2514600" y="2362200"/>
            <a:ext cx="7391400" cy="3046988"/>
          </a:xfrm>
          <a:prstGeom prst="rect">
            <a:avLst/>
          </a:prstGeom>
        </p:spPr>
        <p:txBody>
          <a:bodyPr wrap="square">
            <a:spAutoFit/>
          </a:bodyPr>
          <a:lstStyle/>
          <a:p>
            <a:pPr algn="ctr"/>
            <a:r>
              <a:rPr lang="en-US" sz="3200" dirty="0">
                <a:solidFill>
                  <a:srgbClr val="FF0000"/>
                </a:solidFill>
              </a:rPr>
              <a:t>“Tourism is travel for pleasure or business; also the theory and practice of touring, the business of attracting, accommodating, and entertaining tourists, and the business of operating tours.”</a:t>
            </a:r>
          </a:p>
        </p:txBody>
      </p:sp>
    </p:spTree>
    <p:extLst>
      <p:ext uri="{BB962C8B-B14F-4D97-AF65-F5344CB8AC3E}">
        <p14:creationId xmlns:p14="http://schemas.microsoft.com/office/powerpoint/2010/main" val="2745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fontScale="90000"/>
          </a:bodyPr>
          <a:lstStyle/>
          <a:p>
            <a:r>
              <a:rPr lang="en-US" sz="4800" b="1" dirty="0"/>
              <a:t>Perspectives of Travel and Tourism</a:t>
            </a:r>
          </a:p>
        </p:txBody>
      </p:sp>
      <p:pic>
        <p:nvPicPr>
          <p:cNvPr id="8" name="Picture 2" descr="C:\Users\tv36426.TVNET\AppData\Local\Microsoft\Windows\INetCache\IE\MDJOD7TD\pencil-311818_640[1].png">
            <a:extLst>
              <a:ext uri="{FF2B5EF4-FFF2-40B4-BE49-F238E27FC236}">
                <a16:creationId xmlns:a16="http://schemas.microsoft.com/office/drawing/2014/main" id="{9E9EADC6-1684-2B42-894E-F3BA94EB73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0698160" y="758029"/>
            <a:ext cx="1088754" cy="5443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EAADF02-6587-CF4E-BE31-41A9E0B0E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0" y="1635760"/>
            <a:ext cx="4586737" cy="4488098"/>
          </a:xfrm>
          <a:prstGeom prst="rect">
            <a:avLst/>
          </a:prstGeom>
          <a:ln>
            <a:solidFill>
              <a:schemeClr val="tx2"/>
            </a:solidFill>
          </a:ln>
        </p:spPr>
      </p:pic>
      <p:sp>
        <p:nvSpPr>
          <p:cNvPr id="9" name="Line Callout 2 (Border and Accent Bar) 8">
            <a:extLst>
              <a:ext uri="{FF2B5EF4-FFF2-40B4-BE49-F238E27FC236}">
                <a16:creationId xmlns:a16="http://schemas.microsoft.com/office/drawing/2014/main" id="{88CA33EA-D2DB-3F4D-8661-A53AF7256519}"/>
              </a:ext>
            </a:extLst>
          </p:cNvPr>
          <p:cNvSpPr/>
          <p:nvPr/>
        </p:nvSpPr>
        <p:spPr>
          <a:xfrm>
            <a:off x="9067800" y="2057400"/>
            <a:ext cx="2749271" cy="1905000"/>
          </a:xfrm>
          <a:prstGeom prst="accentBorderCallout2">
            <a:avLst>
              <a:gd name="adj1" fmla="val 18750"/>
              <a:gd name="adj2" fmla="val -8333"/>
              <a:gd name="adj3" fmla="val 18750"/>
              <a:gd name="adj4" fmla="val -16667"/>
              <a:gd name="adj5" fmla="val 92673"/>
              <a:gd name="adj6" fmla="val -105056"/>
            </a:avLst>
          </a:prstGeom>
          <a:ln w="762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2"/>
                </a:solidFill>
              </a:rPr>
              <a:t>Reasons a location makes a good tourism destination</a:t>
            </a:r>
          </a:p>
        </p:txBody>
      </p:sp>
      <p:sp>
        <p:nvSpPr>
          <p:cNvPr id="10" name="Line Callout 2 (Border and Accent Bar) 9">
            <a:extLst>
              <a:ext uri="{FF2B5EF4-FFF2-40B4-BE49-F238E27FC236}">
                <a16:creationId xmlns:a16="http://schemas.microsoft.com/office/drawing/2014/main" id="{08ADFDDD-44B5-0941-8AE5-5B5360D0F8F9}"/>
              </a:ext>
            </a:extLst>
          </p:cNvPr>
          <p:cNvSpPr/>
          <p:nvPr/>
        </p:nvSpPr>
        <p:spPr>
          <a:xfrm>
            <a:off x="389666" y="1447800"/>
            <a:ext cx="2749271" cy="1905000"/>
          </a:xfrm>
          <a:prstGeom prst="accentBorderCallout2">
            <a:avLst>
              <a:gd name="adj1" fmla="val 52883"/>
              <a:gd name="adj2" fmla="val 107706"/>
              <a:gd name="adj3" fmla="val 91283"/>
              <a:gd name="adj4" fmla="val 154066"/>
              <a:gd name="adj5" fmla="val 121474"/>
              <a:gd name="adj6" fmla="val 197238"/>
            </a:avLst>
          </a:prstGeom>
          <a:ln w="76200"/>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2"/>
                </a:solidFill>
              </a:rPr>
              <a:t>Factors that determine where people choose to travel</a:t>
            </a:r>
          </a:p>
        </p:txBody>
      </p:sp>
      <p:sp>
        <p:nvSpPr>
          <p:cNvPr id="11" name="Line Callout 2 (Border and Accent Bar) 10">
            <a:extLst>
              <a:ext uri="{FF2B5EF4-FFF2-40B4-BE49-F238E27FC236}">
                <a16:creationId xmlns:a16="http://schemas.microsoft.com/office/drawing/2014/main" id="{D778B473-20AD-9B4A-8157-E2DAE1430A88}"/>
              </a:ext>
            </a:extLst>
          </p:cNvPr>
          <p:cNvSpPr/>
          <p:nvPr/>
        </p:nvSpPr>
        <p:spPr>
          <a:xfrm>
            <a:off x="374426" y="4648200"/>
            <a:ext cx="2749271" cy="1905000"/>
          </a:xfrm>
          <a:prstGeom prst="accentBorderCallout2">
            <a:avLst>
              <a:gd name="adj1" fmla="val 52883"/>
              <a:gd name="adj2" fmla="val 107706"/>
              <a:gd name="adj3" fmla="val 26216"/>
              <a:gd name="adj4" fmla="val 146675"/>
              <a:gd name="adj5" fmla="val -7593"/>
              <a:gd name="adj6" fmla="val 195021"/>
            </a:avLst>
          </a:prstGeom>
          <a:ln w="76200"/>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solidFill>
                  <a:schemeClr val="tx2"/>
                </a:solidFill>
              </a:rPr>
              <a:t>Factors that determine if people are able to travel</a:t>
            </a:r>
          </a:p>
        </p:txBody>
      </p:sp>
      <p:sp>
        <p:nvSpPr>
          <p:cNvPr id="12" name="Line Callout 2 (Border and Accent Bar) 11">
            <a:extLst>
              <a:ext uri="{FF2B5EF4-FFF2-40B4-BE49-F238E27FC236}">
                <a16:creationId xmlns:a16="http://schemas.microsoft.com/office/drawing/2014/main" id="{EEFD2432-3F02-114F-BCE5-4A3FC6973E95}"/>
              </a:ext>
            </a:extLst>
          </p:cNvPr>
          <p:cNvSpPr/>
          <p:nvPr/>
        </p:nvSpPr>
        <p:spPr>
          <a:xfrm>
            <a:off x="9103360" y="4648200"/>
            <a:ext cx="2749271" cy="1905000"/>
          </a:xfrm>
          <a:prstGeom prst="accentBorderCallout2">
            <a:avLst>
              <a:gd name="adj1" fmla="val 18750"/>
              <a:gd name="adj2" fmla="val -8333"/>
              <a:gd name="adj3" fmla="val 18750"/>
              <a:gd name="adj4" fmla="val -16667"/>
              <a:gd name="adj5" fmla="val -27860"/>
              <a:gd name="adj6" fmla="val -103578"/>
            </a:avLst>
          </a:prstGeom>
          <a:ln w="762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schemeClr val="tx2"/>
                </a:solidFill>
              </a:rPr>
              <a:t>Reasons why and where people choose to travel</a:t>
            </a:r>
          </a:p>
        </p:txBody>
      </p:sp>
    </p:spTree>
    <p:extLst>
      <p:ext uri="{BB962C8B-B14F-4D97-AF65-F5344CB8AC3E}">
        <p14:creationId xmlns:p14="http://schemas.microsoft.com/office/powerpoint/2010/main" val="977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
            <a:ext cx="10058403" cy="1219200"/>
          </a:xfrm>
        </p:spPr>
        <p:txBody>
          <a:bodyPr>
            <a:normAutofit/>
          </a:bodyPr>
          <a:lstStyle/>
          <a:p>
            <a:r>
              <a:rPr lang="en-US" sz="4800" b="1" dirty="0"/>
              <a:t>Why do People Travel? </a:t>
            </a:r>
          </a:p>
        </p:txBody>
      </p:sp>
      <p:pic>
        <p:nvPicPr>
          <p:cNvPr id="9" name="Picture 8">
            <a:extLst>
              <a:ext uri="{FF2B5EF4-FFF2-40B4-BE49-F238E27FC236}">
                <a16:creationId xmlns:a16="http://schemas.microsoft.com/office/drawing/2014/main" id="{BAB07BE7-E8A6-B84A-A7A1-2BC75C495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
        <p:nvSpPr>
          <p:cNvPr id="10" name="Rounded Rectangular Callout 9">
            <a:extLst>
              <a:ext uri="{FF2B5EF4-FFF2-40B4-BE49-F238E27FC236}">
                <a16:creationId xmlns:a16="http://schemas.microsoft.com/office/drawing/2014/main" id="{8F0F7B54-2564-2944-8381-2DC8D8B77402}"/>
              </a:ext>
            </a:extLst>
          </p:cNvPr>
          <p:cNvSpPr/>
          <p:nvPr/>
        </p:nvSpPr>
        <p:spPr>
          <a:xfrm>
            <a:off x="998538" y="1676400"/>
            <a:ext cx="4640263" cy="2743200"/>
          </a:xfrm>
          <a:prstGeom prst="wedgeRoundRectCallout">
            <a:avLst>
              <a:gd name="adj1" fmla="val 41884"/>
              <a:gd name="adj2" fmla="val 8027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u="sng" dirty="0">
                <a:solidFill>
                  <a:srgbClr val="0070C0"/>
                </a:solidFill>
              </a:rPr>
              <a:t>Task 2.</a:t>
            </a:r>
            <a:r>
              <a:rPr lang="en-US" sz="2800" b="1" dirty="0">
                <a:solidFill>
                  <a:srgbClr val="0070C0"/>
                </a:solidFill>
              </a:rPr>
              <a:t> </a:t>
            </a:r>
            <a:r>
              <a:rPr lang="en-US" sz="2800" dirty="0"/>
              <a:t>In pairs, brainstorm the top 10 reasons why you think people are motivated to travel. </a:t>
            </a:r>
          </a:p>
        </p:txBody>
      </p:sp>
    </p:spTree>
    <p:extLst>
      <p:ext uri="{BB962C8B-B14F-4D97-AF65-F5344CB8AC3E}">
        <p14:creationId xmlns:p14="http://schemas.microsoft.com/office/powerpoint/2010/main" val="428837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Rainbow">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nbow" id="{7672E3F5-03FD-364A-8714-8D5E4D6C51D5}" vid="{B9DC91AA-0325-5A45-BC4B-69F1CFF37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Template>
  <TotalTime>262</TotalTime>
  <Words>1621</Words>
  <Application>Microsoft Macintosh PowerPoint</Application>
  <PresentationFormat>Widescreen</PresentationFormat>
  <Paragraphs>114</Paragraphs>
  <Slides>22</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.AppleColorEmojiUI</vt:lpstr>
      <vt:lpstr>American Typewriter</vt:lpstr>
      <vt:lpstr>Arial</vt:lpstr>
      <vt:lpstr>Calibri</vt:lpstr>
      <vt:lpstr>Segoe Print</vt:lpstr>
      <vt:lpstr>Rainbow</vt:lpstr>
      <vt:lpstr>Notes for Presentation</vt:lpstr>
      <vt:lpstr>PowerPoint Presentation</vt:lpstr>
      <vt:lpstr>Lesson 1 Introduction to Tourism</vt:lpstr>
      <vt:lpstr>Learning Objective:</vt:lpstr>
      <vt:lpstr>What is this course about? </vt:lpstr>
      <vt:lpstr>What is Tourism?</vt:lpstr>
      <vt:lpstr>What is Tourism?</vt:lpstr>
      <vt:lpstr>Perspectives of Travel and Tourism</vt:lpstr>
      <vt:lpstr>Why do People Travel? </vt:lpstr>
      <vt:lpstr>Why do People Travel? </vt:lpstr>
      <vt:lpstr>Why do People Travel? </vt:lpstr>
      <vt:lpstr>Why do People Travel? </vt:lpstr>
      <vt:lpstr>Why do People Travel? </vt:lpstr>
      <vt:lpstr>Why do People Travel? </vt:lpstr>
      <vt:lpstr>Why do People Travel? </vt:lpstr>
      <vt:lpstr>What Stops People From Travelling? </vt:lpstr>
      <vt:lpstr>What are the Barriers to Travelling? </vt:lpstr>
      <vt:lpstr>What are the Barriers to Travelling? </vt:lpstr>
      <vt:lpstr>What Stops People From Travelling? </vt:lpstr>
      <vt:lpstr>What Stops People From Travelling? </vt:lpstr>
      <vt:lpstr>Travel and Tourism Map</vt:lpstr>
      <vt:lpstr>Review:</vt:lpstr>
    </vt:vector>
  </TitlesOfParts>
  <Manager/>
  <Company>Global Geek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Presentation</dc:title>
  <dc:subject/>
  <dc:creator>Global Geek</dc:creator>
  <cp:keywords/>
  <dc:description/>
  <cp:lastModifiedBy>ncparsons@outlook.com</cp:lastModifiedBy>
  <cp:revision>59</cp:revision>
  <dcterms:created xsi:type="dcterms:W3CDTF">2015-01-19T01:49:24Z</dcterms:created>
  <dcterms:modified xsi:type="dcterms:W3CDTF">2021-09-07T03:33:33Z</dcterms:modified>
  <cp:category/>
</cp:coreProperties>
</file>