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85" r:id="rId2"/>
    <p:sldId id="269" r:id="rId3"/>
    <p:sldId id="286" r:id="rId4"/>
    <p:sldId id="287" r:id="rId5"/>
    <p:sldId id="258" r:id="rId6"/>
    <p:sldId id="326" r:id="rId7"/>
    <p:sldId id="330" r:id="rId8"/>
    <p:sldId id="331" r:id="rId9"/>
    <p:sldId id="332" r:id="rId10"/>
    <p:sldId id="328" r:id="rId11"/>
    <p:sldId id="325" r:id="rId12"/>
    <p:sldId id="327" r:id="rId13"/>
    <p:sldId id="329" r:id="rId14"/>
    <p:sldId id="324" r:id="rId15"/>
    <p:sldId id="30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p:restoredTop sz="89493"/>
  </p:normalViewPr>
  <p:slideViewPr>
    <p:cSldViewPr>
      <p:cViewPr varScale="1">
        <p:scale>
          <a:sx n="61" d="100"/>
          <a:sy n="61" d="100"/>
        </p:scale>
        <p:origin x="131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54621-D4DD-764A-BFF8-F97D862DDCDB}" type="datetimeFigureOut">
              <a:rPr lang="en-US" smtClean="0"/>
              <a:t>7/22/21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181AA-E861-CE4E-8F2A-8403FF31E192}" type="slidenum">
              <a:rPr lang="en-US" smtClean="0"/>
              <a:t>‹#›</a:t>
            </a:fld>
            <a:endParaRPr lang="en-US"/>
          </a:p>
        </p:txBody>
      </p:sp>
    </p:spTree>
    <p:extLst>
      <p:ext uri="{BB962C8B-B14F-4D97-AF65-F5344CB8AC3E}">
        <p14:creationId xmlns:p14="http://schemas.microsoft.com/office/powerpoint/2010/main" val="34270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6. Business Types Review</a:t>
            </a:r>
          </a:p>
        </p:txBody>
      </p:sp>
      <p:sp>
        <p:nvSpPr>
          <p:cNvPr id="4" name="Slide Number Placeholder 3"/>
          <p:cNvSpPr>
            <a:spLocks noGrp="1"/>
          </p:cNvSpPr>
          <p:nvPr>
            <p:ph type="sldNum" sz="quarter" idx="5"/>
          </p:nvPr>
        </p:nvSpPr>
        <p:spPr/>
        <p:txBody>
          <a:bodyPr/>
          <a:lstStyle/>
          <a:p>
            <a:fld id="{76D181AA-E861-CE4E-8F2A-8403FF31E192}" type="slidenum">
              <a:rPr lang="en-US" smtClean="0"/>
              <a:t>2</a:t>
            </a:fld>
            <a:endParaRPr lang="en-US"/>
          </a:p>
        </p:txBody>
      </p:sp>
    </p:spTree>
    <p:extLst>
      <p:ext uri="{BB962C8B-B14F-4D97-AF65-F5344CB8AC3E}">
        <p14:creationId xmlns:p14="http://schemas.microsoft.com/office/powerpoint/2010/main" val="292774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dcmp.org</a:t>
            </a:r>
            <a:r>
              <a:rPr lang="en-US" dirty="0"/>
              <a:t>/media/7082-biz-kid-crash-course-on-starting-a-business – you will need to create a free account to watch the full video. (27 mins). </a:t>
            </a:r>
          </a:p>
        </p:txBody>
      </p:sp>
      <p:sp>
        <p:nvSpPr>
          <p:cNvPr id="4" name="Slide Number Placeholder 3"/>
          <p:cNvSpPr>
            <a:spLocks noGrp="1"/>
          </p:cNvSpPr>
          <p:nvPr>
            <p:ph type="sldNum" sz="quarter" idx="5"/>
          </p:nvPr>
        </p:nvSpPr>
        <p:spPr/>
        <p:txBody>
          <a:bodyPr/>
          <a:lstStyle/>
          <a:p>
            <a:fld id="{76D181AA-E861-CE4E-8F2A-8403FF31E192}" type="slidenum">
              <a:rPr lang="en-US" smtClean="0"/>
              <a:t>6</a:t>
            </a:fld>
            <a:endParaRPr lang="en-US"/>
          </a:p>
        </p:txBody>
      </p:sp>
    </p:spTree>
    <p:extLst>
      <p:ext uri="{BB962C8B-B14F-4D97-AF65-F5344CB8AC3E}">
        <p14:creationId xmlns:p14="http://schemas.microsoft.com/office/powerpoint/2010/main" val="11025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81AA-E861-CE4E-8F2A-8403FF31E192}" type="slidenum">
              <a:rPr lang="en-US" smtClean="0"/>
              <a:t>7</a:t>
            </a:fld>
            <a:endParaRPr lang="en-US"/>
          </a:p>
        </p:txBody>
      </p:sp>
    </p:spTree>
    <p:extLst>
      <p:ext uri="{BB962C8B-B14F-4D97-AF65-F5344CB8AC3E}">
        <p14:creationId xmlns:p14="http://schemas.microsoft.com/office/powerpoint/2010/main" val="230818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above questions with the class. </a:t>
            </a:r>
          </a:p>
        </p:txBody>
      </p:sp>
      <p:sp>
        <p:nvSpPr>
          <p:cNvPr id="4" name="Slide Number Placeholder 3"/>
          <p:cNvSpPr>
            <a:spLocks noGrp="1"/>
          </p:cNvSpPr>
          <p:nvPr>
            <p:ph type="sldNum" sz="quarter" idx="5"/>
          </p:nvPr>
        </p:nvSpPr>
        <p:spPr/>
        <p:txBody>
          <a:bodyPr/>
          <a:lstStyle/>
          <a:p>
            <a:fld id="{76D181AA-E861-CE4E-8F2A-8403FF31E192}" type="slidenum">
              <a:rPr lang="en-US" smtClean="0"/>
              <a:t>8</a:t>
            </a:fld>
            <a:endParaRPr lang="en-US"/>
          </a:p>
        </p:txBody>
      </p:sp>
    </p:spTree>
    <p:extLst>
      <p:ext uri="{BB962C8B-B14F-4D97-AF65-F5344CB8AC3E}">
        <p14:creationId xmlns:p14="http://schemas.microsoft.com/office/powerpoint/2010/main" val="127637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above questions with the class. </a:t>
            </a:r>
          </a:p>
        </p:txBody>
      </p:sp>
      <p:sp>
        <p:nvSpPr>
          <p:cNvPr id="4" name="Slide Number Placeholder 3"/>
          <p:cNvSpPr>
            <a:spLocks noGrp="1"/>
          </p:cNvSpPr>
          <p:nvPr>
            <p:ph type="sldNum" sz="quarter" idx="5"/>
          </p:nvPr>
        </p:nvSpPr>
        <p:spPr/>
        <p:txBody>
          <a:bodyPr/>
          <a:lstStyle/>
          <a:p>
            <a:fld id="{76D181AA-E861-CE4E-8F2A-8403FF31E192}" type="slidenum">
              <a:rPr lang="en-US" smtClean="0"/>
              <a:t>9</a:t>
            </a:fld>
            <a:endParaRPr lang="en-US"/>
          </a:p>
        </p:txBody>
      </p:sp>
    </p:spTree>
    <p:extLst>
      <p:ext uri="{BB962C8B-B14F-4D97-AF65-F5344CB8AC3E}">
        <p14:creationId xmlns:p14="http://schemas.microsoft.com/office/powerpoint/2010/main" val="152903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6. MEC (could be homework if not enough lesson time). </a:t>
            </a:r>
          </a:p>
        </p:txBody>
      </p:sp>
      <p:sp>
        <p:nvSpPr>
          <p:cNvPr id="4" name="Slide Number Placeholder 3"/>
          <p:cNvSpPr>
            <a:spLocks noGrp="1"/>
          </p:cNvSpPr>
          <p:nvPr>
            <p:ph type="sldNum" sz="quarter" idx="5"/>
          </p:nvPr>
        </p:nvSpPr>
        <p:spPr/>
        <p:txBody>
          <a:bodyPr/>
          <a:lstStyle/>
          <a:p>
            <a:fld id="{76D181AA-E861-CE4E-8F2A-8403FF31E192}" type="slidenum">
              <a:rPr lang="en-US" smtClean="0"/>
              <a:t>14</a:t>
            </a:fld>
            <a:endParaRPr lang="en-US"/>
          </a:p>
        </p:txBody>
      </p:sp>
    </p:spTree>
    <p:extLst>
      <p:ext uri="{BB962C8B-B14F-4D97-AF65-F5344CB8AC3E}">
        <p14:creationId xmlns:p14="http://schemas.microsoft.com/office/powerpoint/2010/main" val="265963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6. Key Term Match-up</a:t>
            </a:r>
          </a:p>
        </p:txBody>
      </p:sp>
      <p:sp>
        <p:nvSpPr>
          <p:cNvPr id="4" name="Slide Number Placeholder 3"/>
          <p:cNvSpPr>
            <a:spLocks noGrp="1"/>
          </p:cNvSpPr>
          <p:nvPr>
            <p:ph type="sldNum" sz="quarter" idx="5"/>
          </p:nvPr>
        </p:nvSpPr>
        <p:spPr/>
        <p:txBody>
          <a:bodyPr/>
          <a:lstStyle/>
          <a:p>
            <a:fld id="{76D181AA-E861-CE4E-8F2A-8403FF31E192}" type="slidenum">
              <a:rPr lang="en-US" smtClean="0"/>
              <a:t>15</a:t>
            </a:fld>
            <a:endParaRPr lang="en-US"/>
          </a:p>
        </p:txBody>
      </p:sp>
    </p:spTree>
    <p:extLst>
      <p:ext uri="{BB962C8B-B14F-4D97-AF65-F5344CB8AC3E}">
        <p14:creationId xmlns:p14="http://schemas.microsoft.com/office/powerpoint/2010/main" val="554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136755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42D1F9-912C-4C41-ABDF-A94D9BB156F7}" type="datetimeFigureOut">
              <a:rPr lang="en-US" smtClean="0"/>
              <a:t>7/22/21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40361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4F42D1F9-912C-4C41-ABDF-A94D9BB156F7}"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36799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4F42D1F9-912C-4C41-ABDF-A94D9BB156F7}" type="datetimeFigureOut">
              <a:rPr lang="en-US" smtClean="0"/>
              <a:t>7/22/21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173046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9212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02294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2D1F9-912C-4C41-ABDF-A94D9BB156F7}"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83513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42D1F9-912C-4C41-ABDF-A94D9BB156F7}"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272227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42D1F9-912C-4C41-ABDF-A94D9BB156F7}" type="datetimeFigureOut">
              <a:rPr lang="en-US" smtClean="0"/>
              <a:t>7/22/21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77779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42D1F9-912C-4C41-ABDF-A94D9BB156F7}" type="datetimeFigureOut">
              <a:rPr lang="en-US" smtClean="0"/>
              <a:t>7/22/21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70661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42D1F9-912C-4C41-ABDF-A94D9BB156F7}" type="datetimeFigureOut">
              <a:rPr lang="en-US" smtClean="0"/>
              <a:t>7/22/21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372291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2D1F9-912C-4C41-ABDF-A94D9BB156F7}" type="datetimeFigureOut">
              <a:rPr lang="en-US" smtClean="0"/>
              <a:t>7/22/21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144324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42D1F9-912C-4C41-ABDF-A94D9BB156F7}" type="datetimeFigureOut">
              <a:rPr lang="en-US" smtClean="0"/>
              <a:t>7/22/21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51082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fld id="{4F42D1F9-912C-4C41-ABDF-A94D9BB156F7}" type="datetimeFigureOut">
              <a:rPr lang="en-US" smtClean="0"/>
              <a:t>7/22/21</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CB8B628A-F351-4309-B80E-B83B52B11372}" type="slidenum">
              <a:rPr lang="en-US" smtClean="0"/>
              <a:t>‹#›</a:t>
            </a:fld>
            <a:endParaRPr lang="en-US"/>
          </a:p>
        </p:txBody>
      </p:sp>
    </p:spTree>
    <p:extLst>
      <p:ext uri="{BB962C8B-B14F-4D97-AF65-F5344CB8AC3E}">
        <p14:creationId xmlns:p14="http://schemas.microsoft.com/office/powerpoint/2010/main" val="6315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4F42D1F9-912C-4C41-ABDF-A94D9BB156F7}" type="datetimeFigureOut">
              <a:rPr lang="en-US" smtClean="0"/>
              <a:t>7/22/21</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CB8B628A-F351-4309-B80E-B83B52B11372}" type="slidenum">
              <a:rPr lang="en-US" smtClean="0"/>
              <a:t>‹#›</a:t>
            </a:fld>
            <a:endParaRPr lang="en-US"/>
          </a:p>
        </p:txBody>
      </p:sp>
    </p:spTree>
    <p:extLst>
      <p:ext uri="{BB962C8B-B14F-4D97-AF65-F5344CB8AC3E}">
        <p14:creationId xmlns:p14="http://schemas.microsoft.com/office/powerpoint/2010/main" val="3559562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cmp.org/media/7082-biz-kid-crash-course-on-starting-a-busine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BD8707-9F21-BE43-969B-393CD162EA0D}"/>
              </a:ext>
            </a:extLst>
          </p:cNvPr>
          <p:cNvSpPr>
            <a:spLocks noGrp="1"/>
          </p:cNvSpPr>
          <p:nvPr>
            <p:ph type="subTitle" idx="1"/>
          </p:nvPr>
        </p:nvSpPr>
        <p:spPr>
          <a:xfrm>
            <a:off x="808831" y="5562600"/>
            <a:ext cx="7526338" cy="990599"/>
          </a:xfrm>
        </p:spPr>
        <p:txBody>
          <a:bodyPr>
            <a:noAutofit/>
          </a:bodyPr>
          <a:lstStyle/>
          <a:p>
            <a:r>
              <a:rPr lang="en-US" sz="4400" b="1" dirty="0"/>
              <a:t>Notes for use</a:t>
            </a:r>
          </a:p>
        </p:txBody>
      </p:sp>
      <p:pic>
        <p:nvPicPr>
          <p:cNvPr id="7" name="Picture 6">
            <a:extLst>
              <a:ext uri="{FF2B5EF4-FFF2-40B4-BE49-F238E27FC236}">
                <a16:creationId xmlns:a16="http://schemas.microsoft.com/office/drawing/2014/main" id="{0B19B439-0757-8E47-AFBD-940E014F2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 y="1"/>
            <a:ext cx="9140687" cy="5204510"/>
          </a:xfrm>
          <a:prstGeom prst="rect">
            <a:avLst/>
          </a:prstGeom>
        </p:spPr>
      </p:pic>
    </p:spTree>
    <p:extLst>
      <p:ext uri="{BB962C8B-B14F-4D97-AF65-F5344CB8AC3E}">
        <p14:creationId xmlns:p14="http://schemas.microsoft.com/office/powerpoint/2010/main" val="43048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pPr eaLnBrk="1" hangingPunct="1">
              <a:defRPr/>
            </a:pPr>
            <a:r>
              <a:rPr lang="en-CA" sz="4400" dirty="0"/>
              <a:t>Starting Your Own Business</a:t>
            </a:r>
          </a:p>
        </p:txBody>
      </p:sp>
      <p:sp>
        <p:nvSpPr>
          <p:cNvPr id="30722" name="Content Placeholder 1"/>
          <p:cNvSpPr>
            <a:spLocks noGrp="1"/>
          </p:cNvSpPr>
          <p:nvPr>
            <p:ph idx="1"/>
          </p:nvPr>
        </p:nvSpPr>
        <p:spPr>
          <a:xfrm>
            <a:off x="380999" y="2133600"/>
            <a:ext cx="8319655" cy="4419600"/>
          </a:xfrm>
        </p:spPr>
        <p:txBody>
          <a:bodyPr>
            <a:normAutofit/>
          </a:bodyPr>
          <a:lstStyle/>
          <a:p>
            <a:pPr marL="107950" indent="0" eaLnBrk="1" hangingPunct="1">
              <a:buNone/>
            </a:pPr>
            <a:r>
              <a:rPr lang="en-CA" altLang="en-US" sz="2800" b="1" u="sng" dirty="0">
                <a:solidFill>
                  <a:srgbClr val="00B0F0"/>
                </a:solidFill>
              </a:rPr>
              <a:t>Task 2. </a:t>
            </a:r>
          </a:p>
          <a:p>
            <a:pPr marL="0" indent="0">
              <a:buNone/>
            </a:pPr>
            <a:r>
              <a:rPr lang="en-GB" sz="2000" u="sng" dirty="0"/>
              <a:t>Step 1. Business Idea:</a:t>
            </a:r>
            <a:endParaRPr lang="en-GB" sz="2000" dirty="0"/>
          </a:p>
          <a:p>
            <a:r>
              <a:rPr lang="en-GB" sz="2000" dirty="0"/>
              <a:t>A business starts with an idea. Brainstorm ideas for a product or service. One good way to get started is to think about a problem that needs to be solved, and then think about what product or service could solve that problem. </a:t>
            </a:r>
          </a:p>
          <a:p>
            <a:r>
              <a:rPr lang="en-GB" sz="2000" dirty="0"/>
              <a:t>List your ideas on the sheet. </a:t>
            </a:r>
          </a:p>
          <a:p>
            <a:r>
              <a:rPr lang="en-GB" sz="2000" dirty="0"/>
              <a:t>After you have several ideas listed, decide which ones you think would be the best for you if you really want to start a business. </a:t>
            </a:r>
            <a:endParaRPr lang="en-GB" dirty="0"/>
          </a:p>
        </p:txBody>
      </p:sp>
    </p:spTree>
    <p:extLst>
      <p:ext uri="{BB962C8B-B14F-4D97-AF65-F5344CB8AC3E}">
        <p14:creationId xmlns:p14="http://schemas.microsoft.com/office/powerpoint/2010/main" val="36866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circle(in)">
                                      <p:cBhvr>
                                        <p:cTn id="22" dur="2000"/>
                                        <p:tgtEl>
                                          <p:spTgt spid="307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circle(in)">
                                      <p:cBhvr>
                                        <p:cTn id="27" dur="20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pPr eaLnBrk="1" hangingPunct="1">
              <a:defRPr/>
            </a:pPr>
            <a:r>
              <a:rPr lang="en-CA" sz="4400" dirty="0"/>
              <a:t>Starting Your Own Business</a:t>
            </a:r>
          </a:p>
        </p:txBody>
      </p:sp>
      <p:sp>
        <p:nvSpPr>
          <p:cNvPr id="30722" name="Content Placeholder 1"/>
          <p:cNvSpPr>
            <a:spLocks noGrp="1"/>
          </p:cNvSpPr>
          <p:nvPr>
            <p:ph idx="1"/>
          </p:nvPr>
        </p:nvSpPr>
        <p:spPr>
          <a:xfrm>
            <a:off x="380999" y="2286000"/>
            <a:ext cx="8319655" cy="4419600"/>
          </a:xfrm>
        </p:spPr>
        <p:txBody>
          <a:bodyPr>
            <a:normAutofit lnSpcReduction="10000"/>
          </a:bodyPr>
          <a:lstStyle/>
          <a:p>
            <a:pPr marL="107950" indent="0" eaLnBrk="1" hangingPunct="1">
              <a:buNone/>
            </a:pPr>
            <a:r>
              <a:rPr lang="en-CA" altLang="en-US" sz="2800" b="1" u="sng" dirty="0">
                <a:solidFill>
                  <a:srgbClr val="00B0F0"/>
                </a:solidFill>
              </a:rPr>
              <a:t>Task 2. </a:t>
            </a:r>
          </a:p>
          <a:p>
            <a:pPr marL="0" indent="0">
              <a:buNone/>
            </a:pPr>
            <a:r>
              <a:rPr lang="en-GB" u="sng" dirty="0"/>
              <a:t>Step 2. Business Plan</a:t>
            </a:r>
            <a:endParaRPr lang="en-GB" dirty="0"/>
          </a:p>
          <a:p>
            <a:r>
              <a:rPr lang="en-GB" dirty="0"/>
              <a:t>Create a business plan for your idea. The plan should include a description of the business idea, how you will market the product, where you will get funding to start the business, and what kind of expenses and profits you expect. Complete the five sections below. </a:t>
            </a:r>
          </a:p>
          <a:p>
            <a:endParaRPr lang="en-GB" dirty="0"/>
          </a:p>
          <a:p>
            <a:pPr marL="0" indent="0">
              <a:buNone/>
            </a:pPr>
            <a:r>
              <a:rPr lang="en-GB" dirty="0"/>
              <a:t>1. PRODUCT/SERVICE </a:t>
            </a:r>
          </a:p>
          <a:p>
            <a:pPr marL="0" indent="0">
              <a:buNone/>
            </a:pPr>
            <a:r>
              <a:rPr lang="en-GB" dirty="0"/>
              <a:t>2. CUSTOMER</a:t>
            </a:r>
          </a:p>
          <a:p>
            <a:pPr marL="0" indent="0">
              <a:buNone/>
            </a:pPr>
            <a:r>
              <a:rPr lang="en-GB" dirty="0"/>
              <a:t>3. MARKETING </a:t>
            </a:r>
          </a:p>
          <a:p>
            <a:pPr marL="0" indent="0">
              <a:buNone/>
            </a:pPr>
            <a:r>
              <a:rPr lang="en-GB" dirty="0"/>
              <a:t>4. ONE UNIT </a:t>
            </a:r>
          </a:p>
          <a:p>
            <a:pPr marL="0" indent="0">
              <a:buNone/>
            </a:pPr>
            <a:r>
              <a:rPr lang="en-GB" dirty="0"/>
              <a:t>5. INVESTMENT REQUEST </a:t>
            </a:r>
          </a:p>
        </p:txBody>
      </p:sp>
    </p:spTree>
    <p:extLst>
      <p:ext uri="{BB962C8B-B14F-4D97-AF65-F5344CB8AC3E}">
        <p14:creationId xmlns:p14="http://schemas.microsoft.com/office/powerpoint/2010/main" val="16465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22">
                                            <p:txEl>
                                              <p:pRg st="4" end="4"/>
                                            </p:txEl>
                                          </p:spTgt>
                                        </p:tgtEl>
                                        <p:attrNameLst>
                                          <p:attrName>style.visibility</p:attrName>
                                        </p:attrNameLst>
                                      </p:cBhvr>
                                      <p:to>
                                        <p:strVal val="visible"/>
                                      </p:to>
                                    </p:set>
                                    <p:animEffect transition="in" filter="circle(in)">
                                      <p:cBhvr>
                                        <p:cTn id="22" dur="2000"/>
                                        <p:tgtEl>
                                          <p:spTgt spid="307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circle(in)">
                                      <p:cBhvr>
                                        <p:cTn id="27" dur="2000"/>
                                        <p:tgtEl>
                                          <p:spTgt spid="307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722">
                                            <p:txEl>
                                              <p:pRg st="6" end="6"/>
                                            </p:txEl>
                                          </p:spTgt>
                                        </p:tgtEl>
                                        <p:attrNameLst>
                                          <p:attrName>style.visibility</p:attrName>
                                        </p:attrNameLst>
                                      </p:cBhvr>
                                      <p:to>
                                        <p:strVal val="visible"/>
                                      </p:to>
                                    </p:set>
                                    <p:animEffect transition="in" filter="circle(in)">
                                      <p:cBhvr>
                                        <p:cTn id="32" dur="2000"/>
                                        <p:tgtEl>
                                          <p:spTgt spid="307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0722">
                                            <p:txEl>
                                              <p:pRg st="7" end="7"/>
                                            </p:txEl>
                                          </p:spTgt>
                                        </p:tgtEl>
                                        <p:attrNameLst>
                                          <p:attrName>style.visibility</p:attrName>
                                        </p:attrNameLst>
                                      </p:cBhvr>
                                      <p:to>
                                        <p:strVal val="visible"/>
                                      </p:to>
                                    </p:set>
                                    <p:animEffect transition="in" filter="circle(in)">
                                      <p:cBhvr>
                                        <p:cTn id="37" dur="2000"/>
                                        <p:tgtEl>
                                          <p:spTgt spid="3072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0722">
                                            <p:txEl>
                                              <p:pRg st="8" end="8"/>
                                            </p:txEl>
                                          </p:spTgt>
                                        </p:tgtEl>
                                        <p:attrNameLst>
                                          <p:attrName>style.visibility</p:attrName>
                                        </p:attrNameLst>
                                      </p:cBhvr>
                                      <p:to>
                                        <p:strVal val="visible"/>
                                      </p:to>
                                    </p:set>
                                    <p:animEffect transition="in" filter="circle(in)">
                                      <p:cBhvr>
                                        <p:cTn id="42" dur="2000"/>
                                        <p:tgtEl>
                                          <p:spTgt spid="307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pPr eaLnBrk="1" hangingPunct="1">
              <a:defRPr/>
            </a:pPr>
            <a:r>
              <a:rPr lang="en-CA" sz="4400" dirty="0"/>
              <a:t>Starting Your Own Business</a:t>
            </a:r>
          </a:p>
        </p:txBody>
      </p:sp>
      <p:sp>
        <p:nvSpPr>
          <p:cNvPr id="30722" name="Content Placeholder 1"/>
          <p:cNvSpPr>
            <a:spLocks noGrp="1"/>
          </p:cNvSpPr>
          <p:nvPr>
            <p:ph idx="1"/>
          </p:nvPr>
        </p:nvSpPr>
        <p:spPr>
          <a:xfrm>
            <a:off x="380999" y="2438400"/>
            <a:ext cx="8319655" cy="4114800"/>
          </a:xfrm>
        </p:spPr>
        <p:txBody>
          <a:bodyPr>
            <a:normAutofit/>
          </a:bodyPr>
          <a:lstStyle/>
          <a:p>
            <a:pPr marL="107950" indent="0" eaLnBrk="1" hangingPunct="1">
              <a:buNone/>
            </a:pPr>
            <a:r>
              <a:rPr lang="en-CA" altLang="en-US" sz="2800" b="1" u="sng" dirty="0">
                <a:solidFill>
                  <a:srgbClr val="00B0F0"/>
                </a:solidFill>
              </a:rPr>
              <a:t>Task 2. </a:t>
            </a:r>
          </a:p>
          <a:p>
            <a:pPr marL="0" indent="0">
              <a:buNone/>
            </a:pPr>
            <a:r>
              <a:rPr lang="en-GB" sz="2000" u="sng" dirty="0"/>
              <a:t>Step 3. Elevator Pitch: </a:t>
            </a:r>
            <a:endParaRPr lang="en-GB" sz="2000" dirty="0"/>
          </a:p>
          <a:p>
            <a:pPr marL="0" indent="0">
              <a:buNone/>
            </a:pPr>
            <a:r>
              <a:rPr lang="en-GB" sz="2000" dirty="0"/>
              <a:t>You need to be ready at any time to explain your business to a potential investor. Entrepreneurs have to be able to “pitch” or explain their ideas to investors quickly and effectively. Writing an “Elevator Pitch” is a great way to do that. Imagine you are in an office building, and an investor walks into the elevator with you. You would need a 30-second speech that effectively and dynamically explains your idea and why it will be successful. </a:t>
            </a:r>
          </a:p>
          <a:p>
            <a:endParaRPr lang="en-GB" dirty="0"/>
          </a:p>
          <a:p>
            <a:pPr marL="0" indent="0">
              <a:buNone/>
            </a:pPr>
            <a:endParaRPr lang="en-GB" dirty="0"/>
          </a:p>
          <a:p>
            <a:pPr marL="107950" indent="0" eaLnBrk="1" hangingPunct="1">
              <a:buNone/>
            </a:pPr>
            <a:endParaRPr lang="en-CA" altLang="en-US" dirty="0"/>
          </a:p>
        </p:txBody>
      </p:sp>
    </p:spTree>
    <p:extLst>
      <p:ext uri="{BB962C8B-B14F-4D97-AF65-F5344CB8AC3E}">
        <p14:creationId xmlns:p14="http://schemas.microsoft.com/office/powerpoint/2010/main" val="42869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pPr eaLnBrk="1" hangingPunct="1">
              <a:defRPr/>
            </a:pPr>
            <a:r>
              <a:rPr lang="en-CA" sz="4400" dirty="0"/>
              <a:t>Starting Your Own Business</a:t>
            </a:r>
          </a:p>
        </p:txBody>
      </p:sp>
      <p:sp>
        <p:nvSpPr>
          <p:cNvPr id="30722" name="Content Placeholder 1"/>
          <p:cNvSpPr>
            <a:spLocks noGrp="1"/>
          </p:cNvSpPr>
          <p:nvPr>
            <p:ph idx="1"/>
          </p:nvPr>
        </p:nvSpPr>
        <p:spPr>
          <a:xfrm>
            <a:off x="380999" y="2438400"/>
            <a:ext cx="6096001" cy="4114800"/>
          </a:xfrm>
        </p:spPr>
        <p:txBody>
          <a:bodyPr>
            <a:normAutofit/>
          </a:bodyPr>
          <a:lstStyle/>
          <a:p>
            <a:pPr marL="107950" indent="0" eaLnBrk="1" hangingPunct="1">
              <a:buNone/>
            </a:pPr>
            <a:r>
              <a:rPr lang="en-CA" altLang="en-US" sz="2800" b="1" u="sng" dirty="0">
                <a:solidFill>
                  <a:srgbClr val="92D050"/>
                </a:solidFill>
              </a:rPr>
              <a:t>Pair-Share-Discuss</a:t>
            </a:r>
          </a:p>
          <a:p>
            <a:pPr marL="107950" indent="0" eaLnBrk="1" hangingPunct="1">
              <a:buNone/>
            </a:pPr>
            <a:endParaRPr lang="en-CA" altLang="en-US" sz="2400" b="1" u="sng" dirty="0">
              <a:solidFill>
                <a:srgbClr val="92D050"/>
              </a:solidFill>
            </a:endParaRPr>
          </a:p>
          <a:p>
            <a:r>
              <a:rPr lang="en-GB" sz="2000" dirty="0"/>
              <a:t>Discuss your business plans with a peer! </a:t>
            </a:r>
          </a:p>
          <a:p>
            <a:r>
              <a:rPr lang="en-GB" sz="2000" dirty="0"/>
              <a:t>Give your partner some feedback on their business plan… </a:t>
            </a:r>
          </a:p>
          <a:p>
            <a:r>
              <a:rPr lang="en-GB" sz="2000" dirty="0"/>
              <a:t>Two stars and a wish format </a:t>
            </a:r>
          </a:p>
          <a:p>
            <a:pPr marL="0" indent="0">
              <a:buNone/>
            </a:pPr>
            <a:endParaRPr lang="en-GB" dirty="0"/>
          </a:p>
        </p:txBody>
      </p:sp>
      <p:pic>
        <p:nvPicPr>
          <p:cNvPr id="2" name="Picture 1">
            <a:extLst>
              <a:ext uri="{FF2B5EF4-FFF2-40B4-BE49-F238E27FC236}">
                <a16:creationId xmlns:a16="http://schemas.microsoft.com/office/drawing/2014/main" id="{70976B57-8015-7344-A7B0-B451F52DBE3A}"/>
              </a:ext>
            </a:extLst>
          </p:cNvPr>
          <p:cNvPicPr>
            <a:picLocks noChangeAspect="1"/>
          </p:cNvPicPr>
          <p:nvPr/>
        </p:nvPicPr>
        <p:blipFill rotWithShape="1">
          <a:blip r:embed="rId2"/>
          <a:srcRect l="27895" r="27895"/>
          <a:stretch/>
        </p:blipFill>
        <p:spPr>
          <a:xfrm>
            <a:off x="6934200" y="2112925"/>
            <a:ext cx="1917404" cy="4336985"/>
          </a:xfrm>
          <a:prstGeom prst="rect">
            <a:avLst/>
          </a:prstGeom>
        </p:spPr>
      </p:pic>
    </p:spTree>
    <p:extLst>
      <p:ext uri="{BB962C8B-B14F-4D97-AF65-F5344CB8AC3E}">
        <p14:creationId xmlns:p14="http://schemas.microsoft.com/office/powerpoint/2010/main" val="26058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transition="in" filter="circle(in)">
                                      <p:cBhvr>
                                        <p:cTn id="12" dur="2000"/>
                                        <p:tgtEl>
                                          <p:spTgt spid="307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circle(in)">
                                      <p:cBhvr>
                                        <p:cTn id="17" dur="2000"/>
                                        <p:tgtEl>
                                          <p:spTgt spid="307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22">
                                            <p:txEl>
                                              <p:pRg st="4" end="4"/>
                                            </p:txEl>
                                          </p:spTgt>
                                        </p:tgtEl>
                                        <p:attrNameLst>
                                          <p:attrName>style.visibility</p:attrName>
                                        </p:attrNameLst>
                                      </p:cBhvr>
                                      <p:to>
                                        <p:strVal val="visible"/>
                                      </p:to>
                                    </p:set>
                                    <p:animEffect transition="in" filter="circle(in)">
                                      <p:cBhvr>
                                        <p:cTn id="22" dur="20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524003" cy="970450"/>
          </a:xfrm>
        </p:spPr>
        <p:txBody>
          <a:bodyPr/>
          <a:lstStyle/>
          <a:p>
            <a:r>
              <a:rPr lang="en-US" dirty="0"/>
              <a:t>Case Study: MEC</a:t>
            </a:r>
          </a:p>
        </p:txBody>
      </p:sp>
      <p:sp>
        <p:nvSpPr>
          <p:cNvPr id="3" name="Content Placeholder 2"/>
          <p:cNvSpPr>
            <a:spLocks noGrp="1"/>
          </p:cNvSpPr>
          <p:nvPr>
            <p:ph idx="1"/>
          </p:nvPr>
        </p:nvSpPr>
        <p:spPr/>
        <p:txBody>
          <a:bodyPr/>
          <a:lstStyle/>
          <a:p>
            <a:pPr marL="0" indent="0">
              <a:buNone/>
            </a:pPr>
            <a:r>
              <a:rPr lang="en-US" sz="2800" b="1" u="sng" dirty="0">
                <a:solidFill>
                  <a:srgbClr val="00B0F0"/>
                </a:solidFill>
              </a:rPr>
              <a:t>Task 3.</a:t>
            </a:r>
          </a:p>
          <a:p>
            <a:r>
              <a:rPr lang="en-US" sz="2400" dirty="0"/>
              <a:t>Read the Mountain Equipment Co-op case study sheet and answer the two questions that follow into your notes… </a:t>
            </a:r>
          </a:p>
          <a:p>
            <a:endParaRPr lang="en-US" dirty="0"/>
          </a:p>
        </p:txBody>
      </p:sp>
      <p:pic>
        <p:nvPicPr>
          <p:cNvPr id="4" name="Picture 3">
            <a:extLst>
              <a:ext uri="{FF2B5EF4-FFF2-40B4-BE49-F238E27FC236}">
                <a16:creationId xmlns:a16="http://schemas.microsoft.com/office/drawing/2014/main" id="{46C62242-2B0D-2140-AD1C-12527FA013A8}"/>
              </a:ext>
            </a:extLst>
          </p:cNvPr>
          <p:cNvPicPr>
            <a:picLocks noChangeAspect="1"/>
          </p:cNvPicPr>
          <p:nvPr/>
        </p:nvPicPr>
        <p:blipFill rotWithShape="1">
          <a:blip r:embed="rId3"/>
          <a:srcRect l="13437" r="20937"/>
          <a:stretch/>
        </p:blipFill>
        <p:spPr>
          <a:xfrm>
            <a:off x="6917956" y="0"/>
            <a:ext cx="2222500" cy="1905000"/>
          </a:xfrm>
          <a:prstGeom prst="rect">
            <a:avLst/>
          </a:prstGeom>
        </p:spPr>
      </p:pic>
    </p:spTree>
    <p:extLst>
      <p:ext uri="{BB962C8B-B14F-4D97-AF65-F5344CB8AC3E}">
        <p14:creationId xmlns:p14="http://schemas.microsoft.com/office/powerpoint/2010/main" val="357126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748DC5-8C8C-3D43-A270-371CF86C0792}"/>
              </a:ext>
            </a:extLst>
          </p:cNvPr>
          <p:cNvSpPr>
            <a:spLocks noGrp="1"/>
          </p:cNvSpPr>
          <p:nvPr>
            <p:ph type="title"/>
          </p:nvPr>
        </p:nvSpPr>
        <p:spPr>
          <a:xfrm>
            <a:off x="381000" y="381000"/>
            <a:ext cx="7524003" cy="970450"/>
          </a:xfrm>
        </p:spPr>
        <p:txBody>
          <a:bodyPr/>
          <a:lstStyle/>
          <a:p>
            <a:r>
              <a:rPr lang="en-US" dirty="0"/>
              <a:t>Review: Key Term Match-up</a:t>
            </a:r>
          </a:p>
        </p:txBody>
      </p:sp>
      <p:sp>
        <p:nvSpPr>
          <p:cNvPr id="6" name="Content Placeholder 2">
            <a:extLst>
              <a:ext uri="{FF2B5EF4-FFF2-40B4-BE49-F238E27FC236}">
                <a16:creationId xmlns:a16="http://schemas.microsoft.com/office/drawing/2014/main" id="{6DC98071-FA13-E747-913E-206BDB6B4C09}"/>
              </a:ext>
            </a:extLst>
          </p:cNvPr>
          <p:cNvSpPr>
            <a:spLocks noGrp="1"/>
          </p:cNvSpPr>
          <p:nvPr>
            <p:ph idx="1"/>
          </p:nvPr>
        </p:nvSpPr>
        <p:spPr>
          <a:xfrm>
            <a:off x="381000" y="2514600"/>
            <a:ext cx="8229600" cy="3636510"/>
          </a:xfrm>
        </p:spPr>
        <p:txBody>
          <a:bodyPr/>
          <a:lstStyle/>
          <a:p>
            <a:r>
              <a:rPr lang="en-US" sz="2400" dirty="0"/>
              <a:t>In this lesson you have been introduced to a number of different key business terms. </a:t>
            </a:r>
          </a:p>
          <a:p>
            <a:endParaRPr lang="en-US" sz="2400" dirty="0"/>
          </a:p>
          <a:p>
            <a:r>
              <a:rPr lang="en-US" sz="2400" dirty="0"/>
              <a:t>Can you match up the key term to the definition on your sheet? </a:t>
            </a:r>
          </a:p>
          <a:p>
            <a:endParaRPr lang="en-US" sz="2400" dirty="0"/>
          </a:p>
          <a:p>
            <a:r>
              <a:rPr lang="en-US" sz="2400" dirty="0"/>
              <a:t>Who will be the fastest??? </a:t>
            </a:r>
          </a:p>
          <a:p>
            <a:endParaRPr lang="en-US" dirty="0"/>
          </a:p>
        </p:txBody>
      </p:sp>
    </p:spTree>
    <p:extLst>
      <p:ext uri="{BB962C8B-B14F-4D97-AF65-F5344CB8AC3E}">
        <p14:creationId xmlns:p14="http://schemas.microsoft.com/office/powerpoint/2010/main" val="415105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47188"/>
            <a:ext cx="8458200" cy="970450"/>
          </a:xfrm>
        </p:spPr>
        <p:txBody>
          <a:bodyPr/>
          <a:lstStyle/>
          <a:p>
            <a:r>
              <a:rPr lang="en-US" dirty="0"/>
              <a:t>Starter: Types of Business Review</a:t>
            </a:r>
          </a:p>
        </p:txBody>
      </p:sp>
      <p:sp>
        <p:nvSpPr>
          <p:cNvPr id="7" name="Content Placeholder 2">
            <a:extLst>
              <a:ext uri="{FF2B5EF4-FFF2-40B4-BE49-F238E27FC236}">
                <a16:creationId xmlns:a16="http://schemas.microsoft.com/office/drawing/2014/main" id="{B455D355-433A-5945-BA2C-A12D469CD939}"/>
              </a:ext>
            </a:extLst>
          </p:cNvPr>
          <p:cNvSpPr>
            <a:spLocks noGrp="1"/>
          </p:cNvSpPr>
          <p:nvPr>
            <p:ph idx="1"/>
          </p:nvPr>
        </p:nvSpPr>
        <p:spPr>
          <a:xfrm>
            <a:off x="533400" y="2590800"/>
            <a:ext cx="8229600" cy="2057400"/>
          </a:xfrm>
        </p:spPr>
        <p:txBody>
          <a:bodyPr>
            <a:normAutofit/>
          </a:bodyPr>
          <a:lstStyle/>
          <a:p>
            <a:r>
              <a:rPr lang="en-US" sz="2400" dirty="0"/>
              <a:t>Complete the review sheet for the different types of business. </a:t>
            </a:r>
          </a:p>
        </p:txBody>
      </p:sp>
    </p:spTree>
    <p:extLst>
      <p:ext uri="{BB962C8B-B14F-4D97-AF65-F5344CB8AC3E}">
        <p14:creationId xmlns:p14="http://schemas.microsoft.com/office/powerpoint/2010/main" val="21075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Lesson 6: Going into Business</a:t>
            </a:r>
          </a:p>
        </p:txBody>
      </p:sp>
      <p:sp>
        <p:nvSpPr>
          <p:cNvPr id="3" name="Subtitle 2"/>
          <p:cNvSpPr>
            <a:spLocks noGrp="1"/>
          </p:cNvSpPr>
          <p:nvPr>
            <p:ph type="subTitle" idx="1"/>
          </p:nvPr>
        </p:nvSpPr>
        <p:spPr>
          <a:xfrm>
            <a:off x="808831" y="5638800"/>
            <a:ext cx="7526338" cy="434974"/>
          </a:xfrm>
        </p:spPr>
        <p:txBody>
          <a:bodyPr>
            <a:noAutofit/>
          </a:bodyPr>
          <a:lstStyle/>
          <a:p>
            <a:r>
              <a:rPr lang="en-US" sz="3000" b="1" dirty="0"/>
              <a:t>Unit 1: Business Fundamentals</a:t>
            </a:r>
          </a:p>
        </p:txBody>
      </p:sp>
    </p:spTree>
    <p:extLst>
      <p:ext uri="{BB962C8B-B14F-4D97-AF65-F5344CB8AC3E}">
        <p14:creationId xmlns:p14="http://schemas.microsoft.com/office/powerpoint/2010/main" val="221283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524003" cy="970450"/>
          </a:xfrm>
        </p:spPr>
        <p:txBody>
          <a:bodyPr/>
          <a:lstStyle/>
          <a:p>
            <a:r>
              <a:rPr lang="en-US" dirty="0"/>
              <a:t>Lesson 6. Going into Business</a:t>
            </a:r>
          </a:p>
        </p:txBody>
      </p:sp>
      <p:sp>
        <p:nvSpPr>
          <p:cNvPr id="3" name="Content Placeholder 2"/>
          <p:cNvSpPr>
            <a:spLocks noGrp="1"/>
          </p:cNvSpPr>
          <p:nvPr>
            <p:ph idx="1"/>
          </p:nvPr>
        </p:nvSpPr>
        <p:spPr>
          <a:xfrm>
            <a:off x="457201" y="2514600"/>
            <a:ext cx="7876800" cy="3962399"/>
          </a:xfrm>
        </p:spPr>
        <p:txBody>
          <a:bodyPr/>
          <a:lstStyle/>
          <a:p>
            <a:pPr marL="0" indent="0">
              <a:buNone/>
            </a:pPr>
            <a:r>
              <a:rPr lang="en-US" sz="2000" b="1" dirty="0"/>
              <a:t>Lesson Objective: </a:t>
            </a:r>
          </a:p>
          <a:p>
            <a:r>
              <a:rPr lang="en-US" dirty="0"/>
              <a:t>To learn about starting up a business venture. </a:t>
            </a:r>
          </a:p>
          <a:p>
            <a:pPr marL="0" indent="0">
              <a:buNone/>
            </a:pPr>
            <a:endParaRPr lang="en-US" dirty="0"/>
          </a:p>
          <a:p>
            <a:pPr marL="0" indent="0">
              <a:buNone/>
            </a:pPr>
            <a:r>
              <a:rPr lang="en-US" sz="2000" b="1" dirty="0"/>
              <a:t>Lesson Outcomes:</a:t>
            </a:r>
          </a:p>
          <a:p>
            <a:pPr marL="514350" lvl="0" indent="-514350" defTabSz="914400">
              <a:spcBef>
                <a:spcPts val="0"/>
              </a:spcBef>
              <a:spcAft>
                <a:spcPts val="0"/>
              </a:spcAft>
              <a:buClrTx/>
              <a:buFontTx/>
              <a:buAutoNum type="arabicPeriod"/>
              <a:defRPr/>
            </a:pPr>
            <a:r>
              <a:rPr lang="en-GB" dirty="0"/>
              <a:t>Understand why you need a business plan. </a:t>
            </a:r>
          </a:p>
          <a:p>
            <a:pPr marL="514350" lvl="0" indent="-514350" defTabSz="914400">
              <a:spcBef>
                <a:spcPts val="0"/>
              </a:spcBef>
              <a:spcAft>
                <a:spcPts val="0"/>
              </a:spcAft>
              <a:buClrTx/>
              <a:buFontTx/>
              <a:buAutoNum type="arabicPeriod"/>
              <a:defRPr/>
            </a:pPr>
            <a:r>
              <a:rPr lang="en-GB" dirty="0"/>
              <a:t>Identify sources of funding for your business. </a:t>
            </a:r>
          </a:p>
          <a:p>
            <a:pPr marL="514350" lvl="0" indent="-514350" defTabSz="914400">
              <a:spcBef>
                <a:spcPts val="0"/>
              </a:spcBef>
              <a:spcAft>
                <a:spcPts val="0"/>
              </a:spcAft>
              <a:buClrTx/>
              <a:buFontTx/>
              <a:buAutoNum type="arabicPeriod"/>
              <a:defRPr/>
            </a:pPr>
            <a:r>
              <a:rPr lang="en-GB" dirty="0"/>
              <a:t>Learn how to market a product or service. </a:t>
            </a:r>
          </a:p>
          <a:p>
            <a:pPr marL="514350" lvl="0" indent="-514350" defTabSz="914400">
              <a:spcBef>
                <a:spcPts val="0"/>
              </a:spcBef>
              <a:spcAft>
                <a:spcPts val="0"/>
              </a:spcAft>
              <a:buClrTx/>
              <a:buFontTx/>
              <a:buAutoNum type="arabicPeriod"/>
              <a:defRPr/>
            </a:pPr>
            <a:r>
              <a:rPr lang="en-GB" dirty="0"/>
              <a:t>Learn financial terms.</a:t>
            </a:r>
            <a:endParaRPr lang="en-US" dirty="0"/>
          </a:p>
        </p:txBody>
      </p:sp>
    </p:spTree>
    <p:extLst>
      <p:ext uri="{BB962C8B-B14F-4D97-AF65-F5344CB8AC3E}">
        <p14:creationId xmlns:p14="http://schemas.microsoft.com/office/powerpoint/2010/main" val="223299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pPr eaLnBrk="1" hangingPunct="1">
              <a:defRPr/>
            </a:pPr>
            <a:r>
              <a:rPr lang="en-CA" sz="4400" dirty="0"/>
              <a:t>Starting a Business</a:t>
            </a:r>
          </a:p>
        </p:txBody>
      </p:sp>
      <p:sp>
        <p:nvSpPr>
          <p:cNvPr id="30722" name="Content Placeholder 1"/>
          <p:cNvSpPr>
            <a:spLocks noGrp="1"/>
          </p:cNvSpPr>
          <p:nvPr>
            <p:ph idx="1"/>
          </p:nvPr>
        </p:nvSpPr>
        <p:spPr>
          <a:xfrm>
            <a:off x="380999" y="2530004"/>
            <a:ext cx="8319655" cy="3642195"/>
          </a:xfrm>
        </p:spPr>
        <p:txBody>
          <a:bodyPr>
            <a:normAutofit/>
          </a:bodyPr>
          <a:lstStyle/>
          <a:p>
            <a:pPr marL="107950" indent="0" eaLnBrk="1" hangingPunct="1">
              <a:buNone/>
            </a:pPr>
            <a:r>
              <a:rPr lang="en-CA" altLang="en-US" sz="3200" b="1" dirty="0">
                <a:solidFill>
                  <a:srgbClr val="92D050"/>
                </a:solidFill>
              </a:rPr>
              <a:t>Class Discuss:</a:t>
            </a:r>
          </a:p>
          <a:p>
            <a:pPr marL="565150" indent="-457200">
              <a:buFont typeface="+mj-lt"/>
              <a:buAutoNum type="arabicPeriod"/>
            </a:pPr>
            <a:r>
              <a:rPr lang="en-GB" sz="2400" dirty="0"/>
              <a:t>Do you know anyone who has started a business?</a:t>
            </a:r>
          </a:p>
          <a:p>
            <a:pPr marL="565150" indent="-457200">
              <a:buFont typeface="+mj-lt"/>
              <a:buAutoNum type="arabicPeriod"/>
            </a:pPr>
            <a:r>
              <a:rPr lang="en-GB" sz="2400" dirty="0"/>
              <a:t>Would like to start their own business? </a:t>
            </a:r>
          </a:p>
          <a:p>
            <a:pPr marL="565150" indent="-457200">
              <a:buFont typeface="+mj-lt"/>
              <a:buAutoNum type="arabicPeriod"/>
            </a:pPr>
            <a:r>
              <a:rPr lang="en-GB" sz="2400" dirty="0"/>
              <a:t>If so, what type of business? Why? </a:t>
            </a:r>
            <a:endParaRPr lang="en-CA" altLang="en-US" sz="4000" b="1" dirty="0">
              <a:solidFill>
                <a:srgbClr val="92D050"/>
              </a:solidFill>
            </a:endParaRPr>
          </a:p>
        </p:txBody>
      </p:sp>
    </p:spTree>
    <p:extLst>
      <p:ext uri="{BB962C8B-B14F-4D97-AF65-F5344CB8AC3E}">
        <p14:creationId xmlns:p14="http://schemas.microsoft.com/office/powerpoint/2010/main" val="35754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circle(in)">
                                      <p:cBhvr>
                                        <p:cTn id="22" dur="20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r>
              <a:rPr lang="en-GB" dirty="0"/>
              <a:t>Biz Kid$: Crash Course On Starting A Business</a:t>
            </a:r>
          </a:p>
        </p:txBody>
      </p:sp>
      <p:sp>
        <p:nvSpPr>
          <p:cNvPr id="30722" name="Content Placeholder 1"/>
          <p:cNvSpPr>
            <a:spLocks noGrp="1"/>
          </p:cNvSpPr>
          <p:nvPr>
            <p:ph idx="1"/>
          </p:nvPr>
        </p:nvSpPr>
        <p:spPr>
          <a:xfrm>
            <a:off x="380999" y="2530004"/>
            <a:ext cx="8319655" cy="4099396"/>
          </a:xfrm>
        </p:spPr>
        <p:txBody>
          <a:bodyPr>
            <a:normAutofit lnSpcReduction="10000"/>
          </a:bodyPr>
          <a:lstStyle/>
          <a:p>
            <a:pPr marL="107950" indent="0" eaLnBrk="1" hangingPunct="1">
              <a:buNone/>
            </a:pPr>
            <a:r>
              <a:rPr lang="en-CA" altLang="en-US" sz="2800" b="1" u="sng" dirty="0">
                <a:solidFill>
                  <a:srgbClr val="00B0F0"/>
                </a:solidFill>
              </a:rPr>
              <a:t>Task 1:</a:t>
            </a:r>
          </a:p>
          <a:p>
            <a:pPr marL="622300" indent="-514350" eaLnBrk="1" hangingPunct="1">
              <a:buFont typeface="+mj-lt"/>
              <a:buAutoNum type="arabicPeriod"/>
            </a:pPr>
            <a:r>
              <a:rPr lang="en-CA" altLang="en-US" sz="2400" dirty="0"/>
              <a:t>Watch this </a:t>
            </a:r>
            <a:r>
              <a:rPr lang="en-CA" altLang="en-US" sz="2400" dirty="0">
                <a:hlinkClick r:id="rId3"/>
              </a:rPr>
              <a:t>video</a:t>
            </a:r>
            <a:r>
              <a:rPr lang="en-CA" altLang="en-US" sz="2400" dirty="0"/>
              <a:t> about setting up your own business. </a:t>
            </a:r>
          </a:p>
          <a:p>
            <a:pPr marL="622300" indent="-514350" eaLnBrk="1" hangingPunct="1">
              <a:buFont typeface="+mj-lt"/>
              <a:buAutoNum type="arabicPeriod"/>
            </a:pPr>
            <a:r>
              <a:rPr lang="en-CA" altLang="en-US" sz="2400" dirty="0"/>
              <a:t>Answer the following questions:</a:t>
            </a:r>
          </a:p>
          <a:p>
            <a:pPr marL="1022350" lvl="1" indent="-514350"/>
            <a:r>
              <a:rPr lang="en-CA" altLang="en-US" sz="2200" dirty="0"/>
              <a:t>What are the five steps to setting up your business?</a:t>
            </a:r>
          </a:p>
          <a:p>
            <a:pPr marL="1022350" lvl="1" indent="-514350"/>
            <a:r>
              <a:rPr lang="en-CA" altLang="en-US" sz="2200" dirty="0"/>
              <a:t>Explain each of the five steps. </a:t>
            </a:r>
          </a:p>
          <a:p>
            <a:pPr marL="1022350" lvl="1" indent="-514350"/>
            <a:r>
              <a:rPr lang="en-CA" altLang="en-US" sz="2200" dirty="0"/>
              <a:t>Define the following key terms – </a:t>
            </a:r>
            <a:r>
              <a:rPr lang="en-GB" sz="2200" dirty="0"/>
              <a:t>Advertise, Business plan, Economics of one unit, Invest, Marketing strategy, Product, Profit, Start-up costs, Target customer, Venture capitalist</a:t>
            </a:r>
            <a:endParaRPr lang="en-CA" altLang="en-US" sz="2200" dirty="0"/>
          </a:p>
        </p:txBody>
      </p:sp>
    </p:spTree>
    <p:extLst>
      <p:ext uri="{BB962C8B-B14F-4D97-AF65-F5344CB8AC3E}">
        <p14:creationId xmlns:p14="http://schemas.microsoft.com/office/powerpoint/2010/main" val="23300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0722">
                                            <p:txEl>
                                              <p:pRg st="3" end="3"/>
                                            </p:txEl>
                                          </p:spTgt>
                                        </p:tgtEl>
                                        <p:attrNameLst>
                                          <p:attrName>style.visibility</p:attrName>
                                        </p:attrNameLst>
                                      </p:cBhvr>
                                      <p:to>
                                        <p:strVal val="visible"/>
                                      </p:to>
                                    </p:set>
                                    <p:animEffect transition="in" filter="circle(in)">
                                      <p:cBhvr>
                                        <p:cTn id="20" dur="2000"/>
                                        <p:tgtEl>
                                          <p:spTgt spid="30722">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animEffect transition="in" filter="circle(in)">
                                      <p:cBhvr>
                                        <p:cTn id="23" dur="2000"/>
                                        <p:tgtEl>
                                          <p:spTgt spid="30722">
                                            <p:txEl>
                                              <p:pRg st="4" end="4"/>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0722">
                                            <p:txEl>
                                              <p:pRg st="5" end="5"/>
                                            </p:txEl>
                                          </p:spTgt>
                                        </p:tgtEl>
                                        <p:attrNameLst>
                                          <p:attrName>style.visibility</p:attrName>
                                        </p:attrNameLst>
                                      </p:cBhvr>
                                      <p:to>
                                        <p:strVal val="visible"/>
                                      </p:to>
                                    </p:set>
                                    <p:animEffect transition="in" filter="circle(in)">
                                      <p:cBhvr>
                                        <p:cTn id="26" dur="20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r>
              <a:rPr lang="en-GB" dirty="0"/>
              <a:t>Biz Kid$: Crash Course On Starting A Business - Review</a:t>
            </a:r>
          </a:p>
        </p:txBody>
      </p:sp>
      <p:sp>
        <p:nvSpPr>
          <p:cNvPr id="30722" name="Content Placeholder 1"/>
          <p:cNvSpPr>
            <a:spLocks noGrp="1"/>
          </p:cNvSpPr>
          <p:nvPr>
            <p:ph idx="1"/>
          </p:nvPr>
        </p:nvSpPr>
        <p:spPr>
          <a:xfrm>
            <a:off x="380999" y="2530004"/>
            <a:ext cx="8319655" cy="3946995"/>
          </a:xfrm>
        </p:spPr>
        <p:txBody>
          <a:bodyPr>
            <a:normAutofit lnSpcReduction="10000"/>
          </a:bodyPr>
          <a:lstStyle/>
          <a:p>
            <a:pPr marL="508000" lvl="1" indent="0">
              <a:buNone/>
            </a:pPr>
            <a:r>
              <a:rPr lang="en-CA" altLang="en-US" sz="2800" b="1" dirty="0"/>
              <a:t>What are the five steps to setting up your business?</a:t>
            </a:r>
          </a:p>
          <a:p>
            <a:pPr marL="508000" lvl="1" indent="0">
              <a:buNone/>
            </a:pPr>
            <a:endParaRPr lang="en-CA" altLang="en-US" sz="2200" dirty="0"/>
          </a:p>
          <a:p>
            <a:pPr marL="965200" lvl="1" indent="-457200">
              <a:buFont typeface="+mj-lt"/>
              <a:buAutoNum type="arabicPeriod"/>
            </a:pPr>
            <a:r>
              <a:rPr lang="en-GB" sz="2400" dirty="0"/>
              <a:t>Idea</a:t>
            </a:r>
          </a:p>
          <a:p>
            <a:pPr marL="965200" lvl="1" indent="-457200">
              <a:buFont typeface="+mj-lt"/>
              <a:buAutoNum type="arabicPeriod"/>
            </a:pPr>
            <a:r>
              <a:rPr lang="en-GB" sz="2400" dirty="0"/>
              <a:t>Marketing</a:t>
            </a:r>
          </a:p>
          <a:p>
            <a:pPr marL="965200" lvl="1" indent="-457200">
              <a:buFont typeface="+mj-lt"/>
              <a:buAutoNum type="arabicPeriod"/>
            </a:pPr>
            <a:r>
              <a:rPr lang="en-GB" sz="2400" dirty="0"/>
              <a:t>Profits</a:t>
            </a:r>
          </a:p>
          <a:p>
            <a:pPr marL="965200" lvl="1" indent="-457200">
              <a:buFont typeface="+mj-lt"/>
              <a:buAutoNum type="arabicPeriod"/>
            </a:pPr>
            <a:r>
              <a:rPr lang="en-GB" sz="2400" dirty="0"/>
              <a:t>Funding</a:t>
            </a:r>
          </a:p>
          <a:p>
            <a:pPr marL="965200" lvl="1" indent="-457200">
              <a:buFont typeface="+mj-lt"/>
              <a:buAutoNum type="arabicPeriod"/>
            </a:pPr>
            <a:r>
              <a:rPr lang="en-GB" sz="2400" dirty="0"/>
              <a:t>Plan</a:t>
            </a:r>
            <a:endParaRPr lang="en-CA" altLang="en-US" sz="2200" dirty="0"/>
          </a:p>
        </p:txBody>
      </p:sp>
    </p:spTree>
    <p:extLst>
      <p:ext uri="{BB962C8B-B14F-4D97-AF65-F5344CB8AC3E}">
        <p14:creationId xmlns:p14="http://schemas.microsoft.com/office/powerpoint/2010/main" val="119167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722">
                                            <p:txEl>
                                              <p:pRg st="2" end="2"/>
                                            </p:txEl>
                                          </p:spTgt>
                                        </p:tgtEl>
                                        <p:attrNameLst>
                                          <p:attrName>style.visibility</p:attrName>
                                        </p:attrNameLst>
                                      </p:cBhvr>
                                      <p:to>
                                        <p:strVal val="visible"/>
                                      </p:to>
                                    </p:set>
                                    <p:animEffect transition="in" filter="circle(in)">
                                      <p:cBhvr>
                                        <p:cTn id="10" dur="2000"/>
                                        <p:tgtEl>
                                          <p:spTgt spid="30722">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722">
                                            <p:txEl>
                                              <p:pRg st="3" end="3"/>
                                            </p:txEl>
                                          </p:spTgt>
                                        </p:tgtEl>
                                        <p:attrNameLst>
                                          <p:attrName>style.visibility</p:attrName>
                                        </p:attrNameLst>
                                      </p:cBhvr>
                                      <p:to>
                                        <p:strVal val="visible"/>
                                      </p:to>
                                    </p:set>
                                    <p:animEffect transition="in" filter="circle(in)">
                                      <p:cBhvr>
                                        <p:cTn id="13" dur="2000"/>
                                        <p:tgtEl>
                                          <p:spTgt spid="30722">
                                            <p:txEl>
                                              <p:pRg st="3" end="3"/>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0722">
                                            <p:txEl>
                                              <p:pRg st="4" end="4"/>
                                            </p:txEl>
                                          </p:spTgt>
                                        </p:tgtEl>
                                        <p:attrNameLst>
                                          <p:attrName>style.visibility</p:attrName>
                                        </p:attrNameLst>
                                      </p:cBhvr>
                                      <p:to>
                                        <p:strVal val="visible"/>
                                      </p:to>
                                    </p:set>
                                    <p:animEffect transition="in" filter="circle(in)">
                                      <p:cBhvr>
                                        <p:cTn id="16" dur="2000"/>
                                        <p:tgtEl>
                                          <p:spTgt spid="30722">
                                            <p:txEl>
                                              <p:pRg st="4" end="4"/>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animEffect transition="in" filter="circle(in)">
                                      <p:cBhvr>
                                        <p:cTn id="19" dur="2000"/>
                                        <p:tgtEl>
                                          <p:spTgt spid="30722">
                                            <p:txEl>
                                              <p:pRg st="5" end="5"/>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0722">
                                            <p:txEl>
                                              <p:pRg st="6" end="6"/>
                                            </p:txEl>
                                          </p:spTgt>
                                        </p:tgtEl>
                                        <p:attrNameLst>
                                          <p:attrName>style.visibility</p:attrName>
                                        </p:attrNameLst>
                                      </p:cBhvr>
                                      <p:to>
                                        <p:strVal val="visible"/>
                                      </p:to>
                                    </p:set>
                                    <p:animEffect transition="in" filter="circle(in)">
                                      <p:cBhvr>
                                        <p:cTn id="22" dur="20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r>
              <a:rPr lang="en-GB" dirty="0"/>
              <a:t>Biz Kid$: Crash Course On Starting A Business - Review</a:t>
            </a:r>
          </a:p>
        </p:txBody>
      </p:sp>
      <p:sp>
        <p:nvSpPr>
          <p:cNvPr id="30722" name="Content Placeholder 1"/>
          <p:cNvSpPr>
            <a:spLocks noGrp="1"/>
          </p:cNvSpPr>
          <p:nvPr>
            <p:ph idx="1"/>
          </p:nvPr>
        </p:nvSpPr>
        <p:spPr>
          <a:xfrm>
            <a:off x="-228599" y="2057400"/>
            <a:ext cx="9220200" cy="4648200"/>
          </a:xfrm>
        </p:spPr>
        <p:txBody>
          <a:bodyPr>
            <a:normAutofit/>
          </a:bodyPr>
          <a:lstStyle/>
          <a:p>
            <a:pPr marL="965200" lvl="1" indent="-457200">
              <a:buAutoNum type="arabicPeriod"/>
            </a:pPr>
            <a:r>
              <a:rPr lang="en-GB" sz="2400" dirty="0"/>
              <a:t>A person most likely to buy your product or service is your __________. </a:t>
            </a:r>
          </a:p>
          <a:p>
            <a:pPr marL="965200" lvl="1" indent="-457200">
              <a:buAutoNum type="arabicPeriod"/>
            </a:pPr>
            <a:r>
              <a:rPr lang="en-GB" sz="2400" dirty="0"/>
              <a:t>Money left after paying expenses is __________. </a:t>
            </a:r>
          </a:p>
          <a:p>
            <a:pPr marL="965200" lvl="1" indent="-457200">
              <a:buAutoNum type="arabicPeriod"/>
            </a:pPr>
            <a:r>
              <a:rPr lang="en-GB" sz="2400" dirty="0"/>
              <a:t>To call attention to a product or service is to __________. </a:t>
            </a:r>
          </a:p>
          <a:p>
            <a:pPr marL="965200" lvl="1" indent="-457200">
              <a:buAutoNum type="arabicPeriod"/>
            </a:pPr>
            <a:r>
              <a:rPr lang="en-GB" sz="2400" dirty="0"/>
              <a:t>A __________ is a tangible good, something you can touch. </a:t>
            </a:r>
          </a:p>
          <a:p>
            <a:pPr marL="965200" lvl="1" indent="-457200">
              <a:buAutoNum type="arabicPeriod"/>
            </a:pPr>
            <a:r>
              <a:rPr lang="en-GB" sz="2400" dirty="0"/>
              <a:t>Someone who invests in a new business is a __________. </a:t>
            </a:r>
          </a:p>
          <a:p>
            <a:pPr marL="965200" lvl="1" indent="-457200">
              <a:buAutoNum type="arabicPeriod"/>
            </a:pPr>
            <a:r>
              <a:rPr lang="en-GB" sz="2400" dirty="0"/>
              <a:t>A plan to promote a product or service is a __________.</a:t>
            </a:r>
          </a:p>
          <a:p>
            <a:pPr marL="965200" lvl="1" indent="-457200">
              <a:buAutoNum type="arabicPeriod"/>
            </a:pPr>
            <a:r>
              <a:rPr lang="en-GB" sz="2400" dirty="0"/>
              <a:t> Expenses required to start a business are __________.</a:t>
            </a:r>
            <a:endParaRPr lang="en-CA" altLang="en-US" sz="2200" dirty="0"/>
          </a:p>
        </p:txBody>
      </p:sp>
    </p:spTree>
    <p:extLst>
      <p:ext uri="{BB962C8B-B14F-4D97-AF65-F5344CB8AC3E}">
        <p14:creationId xmlns:p14="http://schemas.microsoft.com/office/powerpoint/2010/main" val="5082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circle(in)">
                                      <p:cBhvr>
                                        <p:cTn id="22" dur="2000"/>
                                        <p:tgtEl>
                                          <p:spTgt spid="307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circle(in)">
                                      <p:cBhvr>
                                        <p:cTn id="27" dur="2000"/>
                                        <p:tgtEl>
                                          <p:spTgt spid="307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722">
                                            <p:txEl>
                                              <p:pRg st="5" end="5"/>
                                            </p:txEl>
                                          </p:spTgt>
                                        </p:tgtEl>
                                        <p:attrNameLst>
                                          <p:attrName>style.visibility</p:attrName>
                                        </p:attrNameLst>
                                      </p:cBhvr>
                                      <p:to>
                                        <p:strVal val="visible"/>
                                      </p:to>
                                    </p:set>
                                    <p:animEffect transition="in" filter="circle(in)">
                                      <p:cBhvr>
                                        <p:cTn id="32" dur="2000"/>
                                        <p:tgtEl>
                                          <p:spTgt spid="307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0722">
                                            <p:txEl>
                                              <p:pRg st="6" end="6"/>
                                            </p:txEl>
                                          </p:spTgt>
                                        </p:tgtEl>
                                        <p:attrNameLst>
                                          <p:attrName>style.visibility</p:attrName>
                                        </p:attrNameLst>
                                      </p:cBhvr>
                                      <p:to>
                                        <p:strVal val="visible"/>
                                      </p:to>
                                    </p:set>
                                    <p:animEffect transition="in" filter="circle(in)">
                                      <p:cBhvr>
                                        <p:cTn id="37" dur="20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457200"/>
            <a:ext cx="8458200" cy="1143000"/>
          </a:xfrm>
        </p:spPr>
        <p:txBody>
          <a:bodyPr>
            <a:noAutofit/>
          </a:bodyPr>
          <a:lstStyle/>
          <a:p>
            <a:r>
              <a:rPr lang="en-GB" dirty="0"/>
              <a:t>Biz Kid$: Crash Course On Starting A Business - Review</a:t>
            </a:r>
          </a:p>
        </p:txBody>
      </p:sp>
      <p:sp>
        <p:nvSpPr>
          <p:cNvPr id="30722" name="Content Placeholder 1"/>
          <p:cNvSpPr>
            <a:spLocks noGrp="1"/>
          </p:cNvSpPr>
          <p:nvPr>
            <p:ph idx="1"/>
          </p:nvPr>
        </p:nvSpPr>
        <p:spPr>
          <a:xfrm>
            <a:off x="-228599" y="2286000"/>
            <a:ext cx="9220200" cy="4419600"/>
          </a:xfrm>
        </p:spPr>
        <p:txBody>
          <a:bodyPr>
            <a:normAutofit fontScale="92500"/>
          </a:bodyPr>
          <a:lstStyle/>
          <a:p>
            <a:pPr marL="965200" lvl="1" indent="-457200">
              <a:buAutoNum type="arabicPeriod"/>
            </a:pPr>
            <a:r>
              <a:rPr lang="en-GB" sz="2400" dirty="0"/>
              <a:t>A person most likely to buy your product or service is your </a:t>
            </a:r>
            <a:r>
              <a:rPr lang="en-GB" sz="2400" b="1" dirty="0">
                <a:solidFill>
                  <a:schemeClr val="accent1"/>
                </a:solidFill>
              </a:rPr>
              <a:t>TARGET MARKET. </a:t>
            </a:r>
          </a:p>
          <a:p>
            <a:pPr marL="965200" lvl="1" indent="-457200">
              <a:buAutoNum type="arabicPeriod"/>
            </a:pPr>
            <a:r>
              <a:rPr lang="en-GB" sz="2400" dirty="0"/>
              <a:t>Money left after paying expenses is </a:t>
            </a:r>
            <a:r>
              <a:rPr lang="en-GB" sz="2400" b="1" dirty="0">
                <a:solidFill>
                  <a:schemeClr val="accent1"/>
                </a:solidFill>
              </a:rPr>
              <a:t>PROFIT. </a:t>
            </a:r>
          </a:p>
          <a:p>
            <a:pPr marL="965200" lvl="1" indent="-457200">
              <a:buAutoNum type="arabicPeriod"/>
            </a:pPr>
            <a:r>
              <a:rPr lang="en-GB" sz="2400" dirty="0"/>
              <a:t>To call attention to a product or service is to </a:t>
            </a:r>
            <a:r>
              <a:rPr lang="en-GB" sz="2400" b="1" dirty="0">
                <a:solidFill>
                  <a:schemeClr val="accent1"/>
                </a:solidFill>
              </a:rPr>
              <a:t>ADVERTISE. </a:t>
            </a:r>
          </a:p>
          <a:p>
            <a:pPr marL="965200" lvl="1" indent="-457200">
              <a:buFont typeface="Wingdings 2" charset="2"/>
              <a:buAutoNum type="arabicPeriod"/>
            </a:pPr>
            <a:r>
              <a:rPr lang="en-GB" sz="2400" dirty="0"/>
              <a:t>A </a:t>
            </a:r>
            <a:r>
              <a:rPr lang="en-GB" sz="2400" b="1" dirty="0">
                <a:solidFill>
                  <a:schemeClr val="accent1"/>
                </a:solidFill>
              </a:rPr>
              <a:t>PRODUCT</a:t>
            </a:r>
            <a:r>
              <a:rPr lang="en-GB" sz="2400" dirty="0"/>
              <a:t> is a tangible good, something you can touch. </a:t>
            </a:r>
          </a:p>
          <a:p>
            <a:pPr marL="965200" lvl="1" indent="-457200">
              <a:buFont typeface="Wingdings 2" charset="2"/>
              <a:buAutoNum type="arabicPeriod"/>
            </a:pPr>
            <a:r>
              <a:rPr lang="en-GB" sz="2400" dirty="0"/>
              <a:t>Someone who invests in a new business is a </a:t>
            </a:r>
            <a:r>
              <a:rPr lang="en-GB" sz="2400" b="1" dirty="0">
                <a:solidFill>
                  <a:schemeClr val="accent1"/>
                </a:solidFill>
              </a:rPr>
              <a:t>VENTURE CAPTALIST. </a:t>
            </a:r>
            <a:endParaRPr lang="en-GB" sz="2400" dirty="0"/>
          </a:p>
          <a:p>
            <a:pPr marL="965200" lvl="1" indent="-457200">
              <a:buAutoNum type="arabicPeriod"/>
            </a:pPr>
            <a:r>
              <a:rPr lang="en-GB" sz="2400" dirty="0"/>
              <a:t>A plan to promote a product or service is a </a:t>
            </a:r>
            <a:r>
              <a:rPr lang="en-GB" sz="2400" b="1" dirty="0">
                <a:solidFill>
                  <a:schemeClr val="accent1"/>
                </a:solidFill>
              </a:rPr>
              <a:t>BUSINESS PLAN. </a:t>
            </a:r>
          </a:p>
          <a:p>
            <a:pPr marL="965200" lvl="1" indent="-457200">
              <a:buFont typeface="Wingdings 2" charset="2"/>
              <a:buAutoNum type="arabicPeriod"/>
            </a:pPr>
            <a:r>
              <a:rPr lang="en-GB" sz="2400" dirty="0"/>
              <a:t> Expenses required to start a business are </a:t>
            </a:r>
            <a:r>
              <a:rPr lang="en-GB" sz="2400" b="1" dirty="0">
                <a:solidFill>
                  <a:schemeClr val="accent1"/>
                </a:solidFill>
              </a:rPr>
              <a:t>START-UP COSTS. </a:t>
            </a:r>
          </a:p>
        </p:txBody>
      </p:sp>
    </p:spTree>
    <p:extLst>
      <p:ext uri="{BB962C8B-B14F-4D97-AF65-F5344CB8AC3E}">
        <p14:creationId xmlns:p14="http://schemas.microsoft.com/office/powerpoint/2010/main" val="244597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circle(in)">
                                      <p:cBhvr>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circle(in)">
                                      <p:cBhvr>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circle(in)">
                                      <p:cBhvr>
                                        <p:cTn id="17" dur="2000"/>
                                        <p:tgtEl>
                                          <p:spTgt spid="30722">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0722">
                                            <p:txEl>
                                              <p:pRg st="3" end="3"/>
                                            </p:txEl>
                                          </p:spTgt>
                                        </p:tgtEl>
                                        <p:attrNameLst>
                                          <p:attrName>style.visibility</p:attrName>
                                        </p:attrNameLst>
                                      </p:cBhvr>
                                      <p:to>
                                        <p:strVal val="visible"/>
                                      </p:to>
                                    </p:set>
                                    <p:animEffect transition="in" filter="circle(in)">
                                      <p:cBhvr>
                                        <p:cTn id="20" dur="2000"/>
                                        <p:tgtEl>
                                          <p:spTgt spid="30722">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animEffect transition="in" filter="circle(in)">
                                      <p:cBhvr>
                                        <p:cTn id="23" dur="2000"/>
                                        <p:tgtEl>
                                          <p:spTgt spid="307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0722">
                                            <p:txEl>
                                              <p:pRg st="5" end="5"/>
                                            </p:txEl>
                                          </p:spTgt>
                                        </p:tgtEl>
                                        <p:attrNameLst>
                                          <p:attrName>style.visibility</p:attrName>
                                        </p:attrNameLst>
                                      </p:cBhvr>
                                      <p:to>
                                        <p:strVal val="visible"/>
                                      </p:to>
                                    </p:set>
                                    <p:animEffect transition="in" filter="circle(in)">
                                      <p:cBhvr>
                                        <p:cTn id="28" dur="2000"/>
                                        <p:tgtEl>
                                          <p:spTgt spid="30722">
                                            <p:txEl>
                                              <p:pRg st="5" end="5"/>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0722">
                                            <p:txEl>
                                              <p:pRg st="6" end="6"/>
                                            </p:txEl>
                                          </p:spTgt>
                                        </p:tgtEl>
                                        <p:attrNameLst>
                                          <p:attrName>style.visibility</p:attrName>
                                        </p:attrNameLst>
                                      </p:cBhvr>
                                      <p:to>
                                        <p:strVal val="visible"/>
                                      </p:to>
                                    </p:set>
                                    <p:animEffect transition="in" filter="circle(in)">
                                      <p:cBhvr>
                                        <p:cTn id="31" dur="20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{A498E31E-09C5-5446-A497-4FA02209F820}tf10001121</Template>
  <TotalTime>662</TotalTime>
  <Words>848</Words>
  <Application>Microsoft Macintosh PowerPoint</Application>
  <PresentationFormat>On-screen Show (4:3)</PresentationFormat>
  <Paragraphs>99</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Trebuchet MS</vt:lpstr>
      <vt:lpstr>Wingdings 2</vt:lpstr>
      <vt:lpstr>Quotable</vt:lpstr>
      <vt:lpstr>PowerPoint Presentation</vt:lpstr>
      <vt:lpstr>Starter: Types of Business Review</vt:lpstr>
      <vt:lpstr>Lesson 6: Going into Business</vt:lpstr>
      <vt:lpstr>Lesson 6. Going into Business</vt:lpstr>
      <vt:lpstr>Starting a Business</vt:lpstr>
      <vt:lpstr>Biz Kid$: Crash Course On Starting A Business</vt:lpstr>
      <vt:lpstr>Biz Kid$: Crash Course On Starting A Business - Review</vt:lpstr>
      <vt:lpstr>Biz Kid$: Crash Course On Starting A Business - Review</vt:lpstr>
      <vt:lpstr>Biz Kid$: Crash Course On Starting A Business - Review</vt:lpstr>
      <vt:lpstr>Starting Your Own Business</vt:lpstr>
      <vt:lpstr>Starting Your Own Business</vt:lpstr>
      <vt:lpstr>Starting Your Own Business</vt:lpstr>
      <vt:lpstr>Starting Your Own Business</vt:lpstr>
      <vt:lpstr>Case Study: MEC</vt:lpstr>
      <vt:lpstr>Review: Key Term Match-up</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Global Geek</dc:creator>
  <cp:keywords/>
  <dc:description/>
  <cp:lastModifiedBy>ncparsons@outlook.com</cp:lastModifiedBy>
  <cp:revision>55</cp:revision>
  <dcterms:created xsi:type="dcterms:W3CDTF">2014-09-02T13:18:44Z</dcterms:created>
  <dcterms:modified xsi:type="dcterms:W3CDTF">2021-07-22T21:52:39Z</dcterms:modified>
  <cp:category/>
</cp:coreProperties>
</file>