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handoutMasterIdLst>
    <p:handoutMasterId r:id="rId11"/>
  </p:handoutMasterIdLst>
  <p:sldIdLst>
    <p:sldId id="256" r:id="rId2"/>
    <p:sldId id="257" r:id="rId3"/>
    <p:sldId id="274" r:id="rId4"/>
    <p:sldId id="258" r:id="rId5"/>
    <p:sldId id="259" r:id="rId6"/>
    <p:sldId id="260" r:id="rId7"/>
    <p:sldId id="261" r:id="rId8"/>
    <p:sldId id="270" r:id="rId9"/>
    <p:sldId id="271"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0"/>
    <p:restoredTop sz="93478"/>
  </p:normalViewPr>
  <p:slideViewPr>
    <p:cSldViewPr>
      <p:cViewPr varScale="1">
        <p:scale>
          <a:sx n="64" d="100"/>
          <a:sy n="64" d="100"/>
        </p:scale>
        <p:origin x="1192" y="16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F0C2513-32A6-4220-B94C-E45970B704F0}" type="datetimeFigureOut">
              <a:rPr lang="en-US" smtClean="0"/>
              <a:pPr/>
              <a:t>7/8/21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796C633-1D17-456A-880D-83814A6985B2}"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9144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08831" y="1449146"/>
            <a:ext cx="7526338" cy="2971051"/>
          </a:xfrm>
        </p:spPr>
        <p:txBody>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08831" y="5280847"/>
            <a:ext cx="7526338"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7/8/21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347139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04863" y="4800600"/>
            <a:ext cx="7526337" cy="566738"/>
          </a:xfrm>
        </p:spPr>
        <p:txBody>
          <a:bodyPr anchor="b">
            <a:normAutofit/>
          </a:bodyPr>
          <a:lstStyle>
            <a:lvl1pPr algn="l">
              <a:defRPr sz="2400" b="0"/>
            </a:lvl1pPr>
          </a:lstStyle>
          <a:p>
            <a:r>
              <a:rPr lang="en-US"/>
              <a:t>Click to edit Master title style</a:t>
            </a:r>
            <a:endParaRPr lang="en-US" dirty="0"/>
          </a:p>
        </p:txBody>
      </p:sp>
      <p:sp>
        <p:nvSpPr>
          <p:cNvPr id="15" name="Picture Placeholder 14"/>
          <p:cNvSpPr>
            <a:spLocks noGrp="1" noChangeAspect="1"/>
          </p:cNvSpPr>
          <p:nvPr>
            <p:ph type="pic" sz="quarter" idx="13"/>
          </p:nvPr>
        </p:nvSpPr>
        <p:spPr bwMode="auto">
          <a:xfrm>
            <a:off x="0" y="0"/>
            <a:ext cx="9144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a:t>Click icon to add picture</a:t>
            </a:r>
            <a:endParaRPr lang="en-US" dirty="0"/>
          </a:p>
        </p:txBody>
      </p:sp>
      <p:sp>
        <p:nvSpPr>
          <p:cNvPr id="4" name="Text Placeholder 3"/>
          <p:cNvSpPr>
            <a:spLocks noGrp="1"/>
          </p:cNvSpPr>
          <p:nvPr>
            <p:ph type="body" sz="half" idx="2"/>
          </p:nvPr>
        </p:nvSpPr>
        <p:spPr>
          <a:xfrm>
            <a:off x="804863" y="5367338"/>
            <a:ext cx="7526337"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7/8/21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4294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485107" y="1338479"/>
            <a:ext cx="4749312"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49573" y="1495525"/>
            <a:ext cx="4420380" cy="2645912"/>
          </a:xfrm>
        </p:spPr>
        <p:txBody>
          <a:bodyPr anchor="b"/>
          <a:lstStyle>
            <a:lvl1pPr algn="l">
              <a:defRPr sz="4200" b="1" cap="none"/>
            </a:lvl1pPr>
          </a:lstStyle>
          <a:p>
            <a:r>
              <a:rPr lang="en-US"/>
              <a:t>Click to edit Master title style</a:t>
            </a:r>
            <a:endParaRPr lang="en-US" dirty="0"/>
          </a:p>
        </p:txBody>
      </p:sp>
      <p:sp>
        <p:nvSpPr>
          <p:cNvPr id="3" name="Text Placeholder 2"/>
          <p:cNvSpPr>
            <a:spLocks noGrp="1"/>
          </p:cNvSpPr>
          <p:nvPr>
            <p:ph type="body" idx="1"/>
          </p:nvPr>
        </p:nvSpPr>
        <p:spPr>
          <a:xfrm>
            <a:off x="651226" y="4700702"/>
            <a:ext cx="4418727"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9" name="Text Placeholder 5"/>
          <p:cNvSpPr>
            <a:spLocks noGrp="1"/>
          </p:cNvSpPr>
          <p:nvPr>
            <p:ph type="body" sz="quarter" idx="16"/>
          </p:nvPr>
        </p:nvSpPr>
        <p:spPr>
          <a:xfrm>
            <a:off x="5398884" y="1338479"/>
            <a:ext cx="3302316" cy="4075464"/>
          </a:xfrm>
        </p:spPr>
        <p:txBody>
          <a:bodyPr anchor="t"/>
          <a:lstStyle>
            <a:lvl1pPr marL="0" indent="0">
              <a:buFontTx/>
              <a:buNone/>
              <a:defRPr/>
            </a:lvl1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286119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855663" y="2286585"/>
            <a:ext cx="3671336"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017816" y="2435956"/>
            <a:ext cx="3286891" cy="2007789"/>
          </a:xfrm>
        </p:spPr>
        <p:txBody>
          <a:bodyPr/>
          <a:lstStyle>
            <a:lvl1pPr>
              <a:defRPr sz="3200"/>
            </a:lvl1pPr>
          </a:lstStyle>
          <a:p>
            <a:r>
              <a:rPr lang="en-US"/>
              <a:t>Click to edit Master title style</a:t>
            </a:r>
            <a:endParaRPr lang="en-US" dirty="0"/>
          </a:p>
        </p:txBody>
      </p:sp>
      <p:sp>
        <p:nvSpPr>
          <p:cNvPr id="6" name="Text Placeholder 5"/>
          <p:cNvSpPr>
            <a:spLocks noGrp="1"/>
          </p:cNvSpPr>
          <p:nvPr>
            <p:ph type="body" sz="quarter" idx="16"/>
          </p:nvPr>
        </p:nvSpPr>
        <p:spPr>
          <a:xfrm>
            <a:off x="4616450" y="2286000"/>
            <a:ext cx="3671888" cy="2300288"/>
          </a:xfrm>
        </p:spPr>
        <p:txBody>
          <a:bodyPr anchor="t"/>
          <a:lstStyle>
            <a:lvl1pPr marL="0" indent="0">
              <a:buFontTx/>
              <a:buNone/>
              <a:defRPr/>
            </a:lvl1pPr>
          </a:lstStyle>
          <a:p>
            <a:pPr lvl="0"/>
            <a:r>
              <a:rPr lang="en-US"/>
              <a:t>Edit Master text styles</a:t>
            </a:r>
          </a:p>
        </p:txBody>
      </p:sp>
      <p:sp>
        <p:nvSpPr>
          <p:cNvPr id="2" name="Date Placeholder 1"/>
          <p:cNvSpPr>
            <a:spLocks noGrp="1"/>
          </p:cNvSpPr>
          <p:nvPr>
            <p:ph type="dt" sz="half" idx="10"/>
          </p:nvPr>
        </p:nvSpPr>
        <p:spPr/>
        <p:txBody>
          <a:bodyPr/>
          <a:lstStyle/>
          <a:p>
            <a:fld id="{1D8BD707-D9CF-40AE-B4C6-C98DA3205C09}" type="datetimeFigureOut">
              <a:rPr lang="en-US" smtClean="0"/>
              <a:pPr/>
              <a:t>7/8/21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933952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7/8/21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135998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5752238" y="446089"/>
            <a:ext cx="3391762"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9" name="AutoShape 4"/>
          <p:cNvSpPr>
            <a:spLocks noChangeAspect="1" noChangeArrowheads="1" noTextEdit="1"/>
          </p:cNvSpPr>
          <p:nvPr/>
        </p:nvSpPr>
        <p:spPr bwMode="auto">
          <a:xfrm>
            <a:off x="5233988" y="0"/>
            <a:ext cx="3910012"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2" name="Vertical Title 1"/>
          <p:cNvSpPr>
            <a:spLocks noGrp="1"/>
          </p:cNvSpPr>
          <p:nvPr>
            <p:ph type="title" orient="vert"/>
          </p:nvPr>
        </p:nvSpPr>
        <p:spPr>
          <a:xfrm>
            <a:off x="6137655" y="586171"/>
            <a:ext cx="1701800" cy="51347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04862" y="446089"/>
            <a:ext cx="4947376" cy="5414962"/>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7/8/21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563423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809997" y="2222287"/>
            <a:ext cx="7524003" cy="363651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7/8/21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530136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0"/>
            <a:ext cx="9144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04863" y="2951396"/>
            <a:ext cx="7526337" cy="1468800"/>
          </a:xfrm>
        </p:spPr>
        <p:txBody>
          <a:bodyPr anchor="b"/>
          <a:lstStyle>
            <a:lvl1pPr algn="r">
              <a:defRPr sz="4800" b="1" cap="none"/>
            </a:lvl1pPr>
          </a:lstStyle>
          <a:p>
            <a:r>
              <a:rPr lang="en-US"/>
              <a:t>Click to edit Master title style</a:t>
            </a:r>
            <a:endParaRPr lang="en-US" dirty="0"/>
          </a:p>
        </p:txBody>
      </p:sp>
      <p:sp>
        <p:nvSpPr>
          <p:cNvPr id="3" name="Text Placeholder 2"/>
          <p:cNvSpPr>
            <a:spLocks noGrp="1"/>
          </p:cNvSpPr>
          <p:nvPr>
            <p:ph type="body" idx="1"/>
          </p:nvPr>
        </p:nvSpPr>
        <p:spPr>
          <a:xfrm>
            <a:off x="804863" y="5281200"/>
            <a:ext cx="7526337"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69099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09996" y="2222287"/>
            <a:ext cx="3670723" cy="363876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280" y="2222287"/>
            <a:ext cx="3670720" cy="363876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7/8/21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846092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09996" y="2174875"/>
            <a:ext cx="367072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09996" y="2751137"/>
            <a:ext cx="3687391" cy="3109913"/>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280" y="2174875"/>
            <a:ext cx="3670720"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63280" y="2751137"/>
            <a:ext cx="3670720" cy="3109913"/>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7/8/21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96276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7/8/21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451264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7/8/21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713972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804863" y="446086"/>
            <a:ext cx="2660650"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04863" y="446088"/>
            <a:ext cx="2660650" cy="1618396"/>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641724" y="446087"/>
            <a:ext cx="4689475" cy="541496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04863" y="2260737"/>
            <a:ext cx="2660650"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7/8/21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672592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09996" y="727521"/>
            <a:ext cx="3501548" cy="1617163"/>
          </a:xfrm>
        </p:spPr>
        <p:txBody>
          <a:bodyPr anchor="b">
            <a:normAutofit/>
          </a:bodyPr>
          <a:lstStyle>
            <a:lvl1pPr algn="l">
              <a:defRPr sz="2400" b="0"/>
            </a:lvl1pPr>
          </a:lstStyle>
          <a:p>
            <a:r>
              <a:rPr lang="en-US"/>
              <a:t>Click to edit Master title style</a:t>
            </a:r>
            <a:endParaRPr lang="en-US" dirty="0"/>
          </a:p>
        </p:txBody>
      </p:sp>
      <p:sp>
        <p:nvSpPr>
          <p:cNvPr id="9" name="Picture Placeholder 11"/>
          <p:cNvSpPr>
            <a:spLocks noGrp="1" noChangeAspect="1"/>
          </p:cNvSpPr>
          <p:nvPr>
            <p:ph type="pic" sz="quarter" idx="13"/>
          </p:nvPr>
        </p:nvSpPr>
        <p:spPr bwMode="auto">
          <a:xfrm>
            <a:off x="4573588" y="0"/>
            <a:ext cx="4570412"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a:t>Click icon to add picture</a:t>
            </a:r>
            <a:endParaRPr lang="en-US" dirty="0"/>
          </a:p>
        </p:txBody>
      </p:sp>
      <p:sp>
        <p:nvSpPr>
          <p:cNvPr id="4" name="Text Placeholder 3"/>
          <p:cNvSpPr>
            <a:spLocks noGrp="1"/>
          </p:cNvSpPr>
          <p:nvPr>
            <p:ph type="body" sz="half" idx="2"/>
          </p:nvPr>
        </p:nvSpPr>
        <p:spPr>
          <a:xfrm>
            <a:off x="809996" y="2344684"/>
            <a:ext cx="350154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2914357" y="6041361"/>
            <a:ext cx="732659" cy="365125"/>
          </a:xfrm>
        </p:spPr>
        <p:txBody>
          <a:bodyPr/>
          <a:lstStyle/>
          <a:p>
            <a:fld id="{1D8BD707-D9CF-40AE-B4C6-C98DA3205C09}" type="datetimeFigureOut">
              <a:rPr lang="en-US" smtClean="0"/>
              <a:pPr/>
              <a:t>7/8/21</a:t>
            </a:fld>
            <a:endParaRPr lang="en-US"/>
          </a:p>
        </p:txBody>
      </p:sp>
      <p:sp>
        <p:nvSpPr>
          <p:cNvPr id="6" name="Footer Placeholder 5"/>
          <p:cNvSpPr>
            <a:spLocks noGrp="1"/>
          </p:cNvSpPr>
          <p:nvPr>
            <p:ph type="ftr" sz="quarter" idx="11"/>
          </p:nvPr>
        </p:nvSpPr>
        <p:spPr>
          <a:xfrm>
            <a:off x="442797" y="6041361"/>
            <a:ext cx="2471560" cy="365125"/>
          </a:xfrm>
        </p:spPr>
        <p:txBody>
          <a:bodyPr/>
          <a:lstStyle/>
          <a:p>
            <a:endParaRPr lang="en-US"/>
          </a:p>
        </p:txBody>
      </p:sp>
      <p:sp>
        <p:nvSpPr>
          <p:cNvPr id="7" name="Slide Number Placeholder 6"/>
          <p:cNvSpPr>
            <a:spLocks noGrp="1"/>
          </p:cNvSpPr>
          <p:nvPr>
            <p:ph type="sldNum" sz="quarter" idx="12"/>
          </p:nvPr>
        </p:nvSpPr>
        <p:spPr>
          <a:xfrm>
            <a:off x="3647017" y="5915887"/>
            <a:ext cx="796616" cy="490599"/>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502544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09997" y="447188"/>
            <a:ext cx="7524003"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809997" y="2184400"/>
            <a:ext cx="7524003"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42797" y="6041361"/>
            <a:ext cx="6289532" cy="365125"/>
          </a:xfrm>
          <a:prstGeom prst="rect">
            <a:avLst/>
          </a:prstGeom>
        </p:spPr>
        <p:txBody>
          <a:bodyPr vert="horz" lIns="91440" tIns="45720" rIns="91440" bIns="45720" rtlCol="0" anchor="b"/>
          <a:lstStyle>
            <a:lvl1pPr algn="l">
              <a:defRPr sz="900">
                <a:solidFill>
                  <a:schemeClr val="tx1"/>
                </a:solidFill>
              </a:defRPr>
            </a:lvl1pPr>
          </a:lstStyle>
          <a:p>
            <a:endParaRPr lang="en-US"/>
          </a:p>
        </p:txBody>
      </p:sp>
      <p:sp>
        <p:nvSpPr>
          <p:cNvPr id="4" name="Date Placeholder 3"/>
          <p:cNvSpPr>
            <a:spLocks noGrp="1"/>
          </p:cNvSpPr>
          <p:nvPr>
            <p:ph type="dt" sz="half" idx="2"/>
          </p:nvPr>
        </p:nvSpPr>
        <p:spPr>
          <a:xfrm>
            <a:off x="6911422" y="6041361"/>
            <a:ext cx="993161" cy="365125"/>
          </a:xfrm>
          <a:prstGeom prst="rect">
            <a:avLst/>
          </a:prstGeom>
        </p:spPr>
        <p:txBody>
          <a:bodyPr vert="horz" lIns="91440" tIns="45720" rIns="91440" bIns="45720" rtlCol="0" anchor="b"/>
          <a:lstStyle>
            <a:lvl1pPr algn="r">
              <a:defRPr sz="900">
                <a:solidFill>
                  <a:schemeClr val="tx1"/>
                </a:solidFill>
              </a:defRPr>
            </a:lvl1pPr>
          </a:lstStyle>
          <a:p>
            <a:fld id="{1D8BD707-D9CF-40AE-B4C6-C98DA3205C09}" type="datetimeFigureOut">
              <a:rPr lang="en-US" smtClean="0"/>
              <a:pPr/>
              <a:t>7/8/21</a:t>
            </a:fld>
            <a:endParaRPr lang="en-US"/>
          </a:p>
        </p:txBody>
      </p:sp>
      <p:sp>
        <p:nvSpPr>
          <p:cNvPr id="6" name="Slide Number Placeholder 5"/>
          <p:cNvSpPr>
            <a:spLocks noGrp="1"/>
          </p:cNvSpPr>
          <p:nvPr>
            <p:ph type="sldNum" sz="quarter" idx="4"/>
          </p:nvPr>
        </p:nvSpPr>
        <p:spPr>
          <a:xfrm>
            <a:off x="7904584" y="5915887"/>
            <a:ext cx="796616" cy="490599"/>
          </a:xfrm>
          <a:prstGeom prst="rect">
            <a:avLst/>
          </a:prstGeom>
        </p:spPr>
        <p:txBody>
          <a:bodyPr vert="horz" lIns="91440" tIns="45720" rIns="91440" bIns="10800" rtlCol="0" anchor="b"/>
          <a:lstStyle>
            <a:lvl1pPr algn="r">
              <a:defRPr sz="2000">
                <a:solidFill>
                  <a:schemeClr val="accent1"/>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4167867587"/>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txStyles>
    <p:titleStyle>
      <a:lvl1pPr algn="l" defTabSz="457200" rtl="0" eaLnBrk="1" latinLnBrk="0" hangingPunct="1">
        <a:spcBef>
          <a:spcPct val="0"/>
        </a:spcBef>
        <a:buNone/>
        <a:defRPr sz="4000" b="1" kern="1200">
          <a:solidFill>
            <a:srgbClr val="FEFEFE"/>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Assignment 1.1 </a:t>
            </a:r>
          </a:p>
        </p:txBody>
      </p:sp>
      <p:sp>
        <p:nvSpPr>
          <p:cNvPr id="3" name="Subtitle 2"/>
          <p:cNvSpPr>
            <a:spLocks noGrp="1"/>
          </p:cNvSpPr>
          <p:nvPr>
            <p:ph type="subTitle" idx="1"/>
          </p:nvPr>
        </p:nvSpPr>
        <p:spPr>
          <a:xfrm>
            <a:off x="772388" y="5638800"/>
            <a:ext cx="7526338" cy="762000"/>
          </a:xfrm>
        </p:spPr>
        <p:txBody>
          <a:bodyPr>
            <a:normAutofit/>
          </a:bodyPr>
          <a:lstStyle/>
          <a:p>
            <a:r>
              <a:rPr lang="en-US" sz="2800" dirty="0"/>
              <a:t>Decision Making Exercise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Ranking on a continuum</a:t>
            </a:r>
          </a:p>
        </p:txBody>
      </p:sp>
      <p:sp>
        <p:nvSpPr>
          <p:cNvPr id="3" name="Content Placeholder 2"/>
          <p:cNvSpPr>
            <a:spLocks noGrp="1"/>
          </p:cNvSpPr>
          <p:nvPr>
            <p:ph idx="1"/>
          </p:nvPr>
        </p:nvSpPr>
        <p:spPr>
          <a:xfrm>
            <a:off x="809997" y="2590800"/>
            <a:ext cx="7524003" cy="3267997"/>
          </a:xfrm>
        </p:spPr>
        <p:txBody>
          <a:bodyPr/>
          <a:lstStyle/>
          <a:p>
            <a:pPr lvl="0"/>
            <a:r>
              <a:rPr lang="en-GB" dirty="0"/>
              <a:t>You are going to identify and then rank the factors affecting the location decisions of particular businesses in order of importance. </a:t>
            </a:r>
          </a:p>
          <a:p>
            <a:pPr lvl="0"/>
            <a:r>
              <a:rPr lang="en-GB" dirty="0"/>
              <a:t>You will do this by placing each factor on a scale from ‘most important’ to ‘least important’.</a:t>
            </a:r>
          </a:p>
          <a:p>
            <a:pPr lvl="0"/>
            <a:r>
              <a:rPr lang="en-GB" dirty="0"/>
              <a:t>Each person will be given TWO situations.</a:t>
            </a:r>
          </a:p>
          <a:p>
            <a:pPr lvl="0"/>
            <a:r>
              <a:rPr lang="en-GB" dirty="0"/>
              <a:t>You will need to explain your reasoning afterwards in the form of a report</a:t>
            </a:r>
            <a:endParaRPr lang="en-US" dirty="0"/>
          </a:p>
          <a:p>
            <a:pPr lvl="0"/>
            <a:endParaRPr lang="en-US" dirty="0"/>
          </a:p>
          <a:p>
            <a:endParaRPr lang="en-US" dirty="0"/>
          </a:p>
        </p:txBody>
      </p:sp>
      <p:pic>
        <p:nvPicPr>
          <p:cNvPr id="4" name="MS900388269[1].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cstate="print"/>
          <a:stretch>
            <a:fillRect/>
          </a:stretch>
        </p:blipFill>
        <p:spPr>
          <a:xfrm>
            <a:off x="4634930" y="6212743"/>
            <a:ext cx="144016" cy="144016"/>
          </a:xfrm>
          <a:prstGeom prst="rect">
            <a:avLst/>
          </a:prstGeom>
        </p:spPr>
      </p:pic>
      <p:sp>
        <p:nvSpPr>
          <p:cNvPr id="5" name="Rectangle 4"/>
          <p:cNvSpPr>
            <a:spLocks noChangeArrowheads="1"/>
          </p:cNvSpPr>
          <p:nvPr/>
        </p:nvSpPr>
        <p:spPr bwMode="auto">
          <a:xfrm>
            <a:off x="1143000" y="6172200"/>
            <a:ext cx="6659562" cy="252413"/>
          </a:xfrm>
          <a:prstGeom prst="rect">
            <a:avLst/>
          </a:prstGeom>
          <a:gradFill rotWithShape="1">
            <a:gsLst>
              <a:gs pos="0">
                <a:srgbClr val="FFFF66"/>
              </a:gs>
              <a:gs pos="100000">
                <a:srgbClr val="FF3300"/>
              </a:gs>
            </a:gsLst>
            <a:lin ang="0" scaled="1"/>
          </a:gradFill>
          <a:ln w="28575">
            <a:noFill/>
            <a:miter lim="800000"/>
            <a:headEnd/>
            <a:tailEnd/>
          </a:ln>
          <a:effectLst/>
        </p:spPr>
        <p:txBody>
          <a:bodyPr wrap="none" anchor="ctr"/>
          <a:lstStyle/>
          <a:p>
            <a:endParaRPr lang="en-GB"/>
          </a:p>
        </p:txBody>
      </p:sp>
      <p:sp>
        <p:nvSpPr>
          <p:cNvPr id="6" name="Rectangle 5"/>
          <p:cNvSpPr>
            <a:spLocks noChangeArrowheads="1"/>
          </p:cNvSpPr>
          <p:nvPr/>
        </p:nvSpPr>
        <p:spPr bwMode="auto">
          <a:xfrm>
            <a:off x="1143000" y="6172200"/>
            <a:ext cx="6659562" cy="252413"/>
          </a:xfrm>
          <a:prstGeom prst="rect">
            <a:avLst/>
          </a:prstGeom>
          <a:noFill/>
          <a:ln w="28575">
            <a:solidFill>
              <a:schemeClr val="tx1"/>
            </a:solidFill>
            <a:miter lim="800000"/>
            <a:headEnd/>
            <a:tailEnd/>
          </a:ln>
          <a:effectLst/>
        </p:spPr>
        <p:txBody>
          <a:bodyPr wrap="none" anchor="ctr"/>
          <a:lstStyle/>
          <a:p>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left)">
                                      <p:cBhvr>
                                        <p:cTn id="27" dur="300000"/>
                                        <p:tgtEl>
                                          <p:spTgt spid="5"/>
                                        </p:tgtEl>
                                      </p:cBhvr>
                                    </p:animEffect>
                                  </p:childTnLst>
                                </p:cTn>
                              </p:par>
                              <p:par>
                                <p:cTn id="28" presetID="1" presetClass="mediacall" presetSubtype="0" fill="hold" nodeType="withEffect">
                                  <p:stCondLst>
                                    <p:cond delay="0"/>
                                  </p:stCondLst>
                                  <p:childTnLst>
                                    <p:cmd type="call" cmd="playFrom(0.0)">
                                      <p:cBhvr>
                                        <p:cTn id="29" dur="704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30"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bldLst>
      <p:bldP spid="3" grpId="0" build="p"/>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7524003" cy="970450"/>
          </a:xfrm>
        </p:spPr>
        <p:txBody>
          <a:bodyPr/>
          <a:lstStyle/>
          <a:p>
            <a:r>
              <a:rPr lang="en-US" dirty="0"/>
              <a:t>Students and Situations</a:t>
            </a:r>
          </a:p>
        </p:txBody>
      </p:sp>
      <p:sp>
        <p:nvSpPr>
          <p:cNvPr id="3" name="Content Placeholder 2"/>
          <p:cNvSpPr>
            <a:spLocks noGrp="1"/>
          </p:cNvSpPr>
          <p:nvPr>
            <p:ph idx="1"/>
          </p:nvPr>
        </p:nvSpPr>
        <p:spPr>
          <a:xfrm>
            <a:off x="612648" y="1600200"/>
            <a:ext cx="8153400" cy="4876800"/>
          </a:xfrm>
        </p:spPr>
        <p:txBody>
          <a:bodyPr>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400" b="1" dirty="0"/>
              <a:t>Student Name</a:t>
            </a:r>
          </a:p>
          <a:p>
            <a:pPr marL="0" marR="0" lvl="0" indent="0" defTabSz="914400" eaLnBrk="1" fontAlgn="auto" latinLnBrk="0" hangingPunct="1">
              <a:lnSpc>
                <a:spcPct val="100000"/>
              </a:lnSpc>
              <a:spcBef>
                <a:spcPts val="0"/>
              </a:spcBef>
              <a:spcAft>
                <a:spcPts val="0"/>
              </a:spcAft>
              <a:buClrTx/>
              <a:buSzTx/>
              <a:buFontTx/>
              <a:buNone/>
              <a:tabLst/>
              <a:defRPr/>
            </a:pPr>
            <a:r>
              <a:rPr lang="en-US" sz="2400" dirty="0">
                <a:solidFill>
                  <a:srgbClr val="FF0000"/>
                </a:solidFill>
              </a:rPr>
              <a:t>Situation 1 (Supermarket Chain)</a:t>
            </a:r>
          </a:p>
          <a:p>
            <a:pPr marL="0" marR="0" lvl="0" indent="0" defTabSz="914400" eaLnBrk="1" fontAlgn="auto" latinLnBrk="0" hangingPunct="1">
              <a:lnSpc>
                <a:spcPct val="100000"/>
              </a:lnSpc>
              <a:spcBef>
                <a:spcPts val="0"/>
              </a:spcBef>
              <a:spcAft>
                <a:spcPts val="0"/>
              </a:spcAft>
              <a:buClrTx/>
              <a:buSzTx/>
              <a:buFontTx/>
              <a:buNone/>
              <a:tabLst/>
              <a:defRPr/>
            </a:pPr>
            <a:r>
              <a:rPr lang="en-US" sz="2400" dirty="0">
                <a:solidFill>
                  <a:srgbClr val="FF0000"/>
                </a:solidFill>
              </a:rPr>
              <a:t>Situation 2 (Electrical Appliances) </a:t>
            </a:r>
          </a:p>
          <a:p>
            <a:pPr marL="0" marR="0" lvl="0" indent="0" defTabSz="914400" eaLnBrk="1" fontAlgn="auto" latinLnBrk="0" hangingPunct="1">
              <a:lnSpc>
                <a:spcPct val="100000"/>
              </a:lnSpc>
              <a:spcBef>
                <a:spcPts val="0"/>
              </a:spcBef>
              <a:spcAft>
                <a:spcPts val="0"/>
              </a:spcAft>
              <a:buClrTx/>
              <a:buSzTx/>
              <a:buFontTx/>
              <a:buNone/>
              <a:tabLst/>
              <a:defRPr/>
            </a:pPr>
            <a:endParaRPr lang="en-US" sz="2400" b="1" dirty="0"/>
          </a:p>
          <a:p>
            <a:pPr marL="0" marR="0" lvl="0" indent="0" defTabSz="914400" eaLnBrk="1" fontAlgn="auto" latinLnBrk="0" hangingPunct="1">
              <a:lnSpc>
                <a:spcPct val="100000"/>
              </a:lnSpc>
              <a:spcBef>
                <a:spcPts val="0"/>
              </a:spcBef>
              <a:spcAft>
                <a:spcPts val="0"/>
              </a:spcAft>
              <a:buClrTx/>
              <a:buSzTx/>
              <a:buFontTx/>
              <a:buNone/>
              <a:tabLst/>
              <a:defRPr/>
            </a:pPr>
            <a:r>
              <a:rPr lang="en-US" sz="2400" b="1" dirty="0"/>
              <a:t>Student Name</a:t>
            </a:r>
          </a:p>
          <a:p>
            <a:pPr marL="0" lvl="0" indent="0">
              <a:spcBef>
                <a:spcPts val="0"/>
              </a:spcBef>
              <a:buClrTx/>
              <a:buSzTx/>
              <a:buNone/>
              <a:defRPr/>
            </a:pPr>
            <a:r>
              <a:rPr lang="en-US" sz="2400" dirty="0">
                <a:solidFill>
                  <a:srgbClr val="FF0000"/>
                </a:solidFill>
              </a:rPr>
              <a:t>Situation 3 (Technology Firm)</a:t>
            </a:r>
          </a:p>
          <a:p>
            <a:pPr marL="0" lvl="0" indent="0">
              <a:spcBef>
                <a:spcPts val="0"/>
              </a:spcBef>
              <a:buClrTx/>
              <a:buSzTx/>
              <a:buNone/>
              <a:defRPr/>
            </a:pPr>
            <a:r>
              <a:rPr lang="en-US" sz="2400" dirty="0">
                <a:solidFill>
                  <a:srgbClr val="FF0000"/>
                </a:solidFill>
              </a:rPr>
              <a:t>Situation 4 (Fashion Industry) </a:t>
            </a:r>
            <a:endParaRPr lang="en-US" sz="2400" b="1" dirty="0"/>
          </a:p>
          <a:p>
            <a:pPr marL="0" marR="0" lvl="0" indent="0" defTabSz="914400" eaLnBrk="1" fontAlgn="auto" latinLnBrk="0" hangingPunct="1">
              <a:lnSpc>
                <a:spcPct val="100000"/>
              </a:lnSpc>
              <a:spcBef>
                <a:spcPts val="0"/>
              </a:spcBef>
              <a:spcAft>
                <a:spcPts val="0"/>
              </a:spcAft>
              <a:buClrTx/>
              <a:buSzTx/>
              <a:buFontTx/>
              <a:buNone/>
              <a:tabLst/>
              <a:defRPr/>
            </a:pPr>
            <a:endParaRPr lang="en-US" sz="2400" b="1" dirty="0"/>
          </a:p>
          <a:p>
            <a:pPr marL="0" marR="0" lvl="0" indent="0" defTabSz="914400" eaLnBrk="1" fontAlgn="auto" latinLnBrk="0" hangingPunct="1">
              <a:lnSpc>
                <a:spcPct val="100000"/>
              </a:lnSpc>
              <a:spcBef>
                <a:spcPts val="0"/>
              </a:spcBef>
              <a:spcAft>
                <a:spcPts val="0"/>
              </a:spcAft>
              <a:buClrTx/>
              <a:buSzTx/>
              <a:buFontTx/>
              <a:buNone/>
              <a:tabLst/>
              <a:defRPr/>
            </a:pPr>
            <a:r>
              <a:rPr lang="en-US" sz="2400" b="1" dirty="0"/>
              <a:t>Student Name </a:t>
            </a:r>
          </a:p>
          <a:p>
            <a:pPr marL="0" lvl="0" indent="0">
              <a:spcBef>
                <a:spcPts val="0"/>
              </a:spcBef>
              <a:buClrTx/>
              <a:buSzTx/>
              <a:buNone/>
              <a:defRPr/>
            </a:pPr>
            <a:r>
              <a:rPr lang="en-US" sz="2400" dirty="0">
                <a:solidFill>
                  <a:srgbClr val="FF0000"/>
                </a:solidFill>
              </a:rPr>
              <a:t>Situation 5 (Telecommunications Company)</a:t>
            </a:r>
          </a:p>
          <a:p>
            <a:pPr marL="0" lvl="0" indent="0">
              <a:spcBef>
                <a:spcPts val="0"/>
              </a:spcBef>
              <a:buClrTx/>
              <a:buSzTx/>
              <a:buNone/>
              <a:defRPr/>
            </a:pPr>
            <a:r>
              <a:rPr lang="en-US" sz="2400" dirty="0">
                <a:solidFill>
                  <a:srgbClr val="FF0000"/>
                </a:solidFill>
              </a:rPr>
              <a:t>Situation 6 (Bakery)</a:t>
            </a:r>
          </a:p>
        </p:txBody>
      </p:sp>
    </p:spTree>
    <p:extLst>
      <p:ext uri="{BB962C8B-B14F-4D97-AF65-F5344CB8AC3E}">
        <p14:creationId xmlns:p14="http://schemas.microsoft.com/office/powerpoint/2010/main" val="8997015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Situation 1</a:t>
            </a:r>
          </a:p>
        </p:txBody>
      </p:sp>
      <p:sp>
        <p:nvSpPr>
          <p:cNvPr id="4" name="Content Placeholder 3"/>
          <p:cNvSpPr>
            <a:spLocks noGrp="1"/>
          </p:cNvSpPr>
          <p:nvPr>
            <p:ph idx="1"/>
          </p:nvPr>
        </p:nvSpPr>
        <p:spPr>
          <a:xfrm>
            <a:off x="4191000" y="609600"/>
            <a:ext cx="4689475" cy="5414963"/>
          </a:xfrm>
        </p:spPr>
        <p:txBody>
          <a:bodyPr/>
          <a:lstStyle/>
          <a:p>
            <a:r>
              <a:rPr lang="en-GB" sz="2800" dirty="0"/>
              <a:t>A large supermarket chain wants to enter the Indian retail market. Its superstores sell a wide variety of imported and locally produced food products as well as houseware and electrical goods, such as microwaves and TVs.</a:t>
            </a:r>
            <a:endParaRPr lang="en-US" sz="2800" dirty="0"/>
          </a:p>
          <a:p>
            <a:endParaRPr lang="en-US" dirty="0"/>
          </a:p>
        </p:txBody>
      </p:sp>
      <p:pic>
        <p:nvPicPr>
          <p:cNvPr id="12289" name="Picture 1"/>
          <p:cNvPicPr>
            <a:picLocks noChangeAspect="1" noChangeArrowheads="1"/>
          </p:cNvPicPr>
          <p:nvPr/>
        </p:nvPicPr>
        <p:blipFill>
          <a:blip r:embed="rId2"/>
          <a:srcRect/>
          <a:stretch>
            <a:fillRect/>
          </a:stretch>
        </p:blipFill>
        <p:spPr bwMode="auto">
          <a:xfrm>
            <a:off x="424801" y="4495800"/>
            <a:ext cx="3485000" cy="1981199"/>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914400"/>
            <a:ext cx="8077200" cy="869950"/>
          </a:xfrm>
        </p:spPr>
        <p:txBody>
          <a:bodyPr>
            <a:normAutofit fontScale="90000"/>
          </a:bodyPr>
          <a:lstStyle/>
          <a:p>
            <a:br>
              <a:rPr lang="en-US" b="1" dirty="0"/>
            </a:br>
            <a:r>
              <a:rPr lang="en-US" sz="4000" b="1" dirty="0"/>
              <a:t>Situation 2</a:t>
            </a:r>
            <a:endParaRPr lang="en-US" dirty="0"/>
          </a:p>
        </p:txBody>
      </p:sp>
      <p:sp>
        <p:nvSpPr>
          <p:cNvPr id="4" name="Content Placeholder 3"/>
          <p:cNvSpPr>
            <a:spLocks noGrp="1"/>
          </p:cNvSpPr>
          <p:nvPr>
            <p:ph idx="1"/>
          </p:nvPr>
        </p:nvSpPr>
        <p:spPr>
          <a:xfrm>
            <a:off x="3641724" y="446087"/>
            <a:ext cx="5121276" cy="5414963"/>
          </a:xfrm>
        </p:spPr>
        <p:txBody>
          <a:bodyPr/>
          <a:lstStyle/>
          <a:p>
            <a:r>
              <a:rPr lang="en-GB" sz="2400" dirty="0"/>
              <a:t>A manufacturer of electrical appliances is currently producing household fridges and freezers in Thailand. However, an increase in the national minimum wage has made it more expensive to produce its products there. It is considering whether to move production to another country.</a:t>
            </a:r>
            <a:endParaRPr lang="en-US" sz="2400" dirty="0"/>
          </a:p>
          <a:p>
            <a:endParaRPr lang="en-US" dirty="0"/>
          </a:p>
        </p:txBody>
      </p:sp>
      <p:pic>
        <p:nvPicPr>
          <p:cNvPr id="11265" name="Picture 1"/>
          <p:cNvPicPr>
            <a:picLocks noChangeAspect="1" noChangeArrowheads="1"/>
          </p:cNvPicPr>
          <p:nvPr/>
        </p:nvPicPr>
        <p:blipFill>
          <a:blip r:embed="rId2"/>
          <a:srcRect/>
          <a:stretch>
            <a:fillRect/>
          </a:stretch>
        </p:blipFill>
        <p:spPr bwMode="auto">
          <a:xfrm>
            <a:off x="381000" y="5178735"/>
            <a:ext cx="6781800" cy="1364630"/>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Situation 3</a:t>
            </a:r>
          </a:p>
        </p:txBody>
      </p:sp>
      <p:sp>
        <p:nvSpPr>
          <p:cNvPr id="4" name="Content Placeholder 3"/>
          <p:cNvSpPr>
            <a:spLocks noGrp="1"/>
          </p:cNvSpPr>
          <p:nvPr>
            <p:ph idx="1"/>
          </p:nvPr>
        </p:nvSpPr>
        <p:spPr>
          <a:xfrm>
            <a:off x="3958950" y="914400"/>
            <a:ext cx="4689475" cy="5414963"/>
          </a:xfrm>
        </p:spPr>
        <p:txBody>
          <a:bodyPr/>
          <a:lstStyle/>
          <a:p>
            <a:r>
              <a:rPr lang="en-GB" sz="2800" dirty="0"/>
              <a:t>An information technology firm that specialises in providing ‘cloud’ computing services to business is looking for a location to build a new data storage centre. The new facility will store important information for domestic and international clients.</a:t>
            </a:r>
            <a:endParaRPr lang="en-US" sz="2800" dirty="0"/>
          </a:p>
          <a:p>
            <a:endParaRPr lang="en-US" dirty="0"/>
          </a:p>
        </p:txBody>
      </p:sp>
      <p:pic>
        <p:nvPicPr>
          <p:cNvPr id="10241" name="Picture 1"/>
          <p:cNvPicPr>
            <a:picLocks noChangeAspect="1" noChangeArrowheads="1"/>
          </p:cNvPicPr>
          <p:nvPr/>
        </p:nvPicPr>
        <p:blipFill>
          <a:blip r:embed="rId2"/>
          <a:srcRect/>
          <a:stretch>
            <a:fillRect/>
          </a:stretch>
        </p:blipFill>
        <p:spPr bwMode="auto">
          <a:xfrm>
            <a:off x="304800" y="3407004"/>
            <a:ext cx="3336924" cy="3098572"/>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7" name="Picture 1"/>
          <p:cNvPicPr>
            <a:picLocks noChangeAspect="1" noChangeArrowheads="1"/>
          </p:cNvPicPr>
          <p:nvPr/>
        </p:nvPicPr>
        <p:blipFill>
          <a:blip r:embed="rId2">
            <a:lum bright="-20000"/>
          </a:blip>
          <a:srcRect/>
          <a:stretch>
            <a:fillRect/>
          </a:stretch>
        </p:blipFill>
        <p:spPr bwMode="auto">
          <a:xfrm>
            <a:off x="609600" y="2971800"/>
            <a:ext cx="5854095" cy="3667125"/>
          </a:xfrm>
          <a:prstGeom prst="rect">
            <a:avLst/>
          </a:prstGeom>
          <a:noFill/>
          <a:ln w="9525">
            <a:noFill/>
            <a:miter lim="800000"/>
            <a:headEnd/>
            <a:tailEnd/>
          </a:ln>
          <a:effectLst/>
        </p:spPr>
      </p:pic>
      <p:sp>
        <p:nvSpPr>
          <p:cNvPr id="2" name="Title 1"/>
          <p:cNvSpPr>
            <a:spLocks noGrp="1"/>
          </p:cNvSpPr>
          <p:nvPr>
            <p:ph type="title"/>
          </p:nvPr>
        </p:nvSpPr>
        <p:spPr>
          <a:xfrm>
            <a:off x="892969" y="-234164"/>
            <a:ext cx="2660650" cy="1618396"/>
          </a:xfrm>
        </p:spPr>
        <p:txBody>
          <a:bodyPr/>
          <a:lstStyle/>
          <a:p>
            <a:r>
              <a:rPr lang="en-US" sz="3600" dirty="0"/>
              <a:t>Situation 4</a:t>
            </a:r>
          </a:p>
        </p:txBody>
      </p:sp>
      <p:sp>
        <p:nvSpPr>
          <p:cNvPr id="4" name="Content Placeholder 3"/>
          <p:cNvSpPr>
            <a:spLocks noGrp="1"/>
          </p:cNvSpPr>
          <p:nvPr>
            <p:ph idx="1"/>
          </p:nvPr>
        </p:nvSpPr>
        <p:spPr>
          <a:xfrm>
            <a:off x="3683967" y="152400"/>
            <a:ext cx="5307633" cy="3059113"/>
          </a:xfrm>
        </p:spPr>
        <p:txBody>
          <a:bodyPr/>
          <a:lstStyle/>
          <a:p>
            <a:r>
              <a:rPr lang="en-GB" sz="2000" dirty="0"/>
              <a:t>A leading international clothing label wishes to open a </a:t>
            </a:r>
            <a:r>
              <a:rPr lang="en-GB" sz="2000" i="1" dirty="0"/>
              <a:t>flagship</a:t>
            </a:r>
            <a:r>
              <a:rPr lang="en-GB" sz="2000" dirty="0"/>
              <a:t> (leading) retail outlet on Orchard Road in Singapore (famous for shopping). It is hoped that the store will attract plenty of customers and help to promote its brand and latest designs.</a:t>
            </a:r>
            <a:endParaRPr lang="en-US" sz="2000" dirty="0"/>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Situation 5</a:t>
            </a:r>
          </a:p>
        </p:txBody>
      </p:sp>
      <p:sp>
        <p:nvSpPr>
          <p:cNvPr id="4" name="Content Placeholder 3"/>
          <p:cNvSpPr>
            <a:spLocks noGrp="1"/>
          </p:cNvSpPr>
          <p:nvPr>
            <p:ph idx="1"/>
          </p:nvPr>
        </p:nvSpPr>
        <p:spPr>
          <a:xfrm>
            <a:off x="4114800" y="446087"/>
            <a:ext cx="4689475" cy="3440113"/>
          </a:xfrm>
        </p:spPr>
        <p:txBody>
          <a:bodyPr/>
          <a:lstStyle/>
          <a:p>
            <a:r>
              <a:rPr lang="en-GB" sz="2800" dirty="0"/>
              <a:t>A telecommunications company is looking for a suitable place to locate its international customer helpline call centre.</a:t>
            </a:r>
            <a:endParaRPr lang="en-US" sz="2800" dirty="0"/>
          </a:p>
          <a:p>
            <a:endParaRPr lang="en-US" dirty="0"/>
          </a:p>
        </p:txBody>
      </p:sp>
      <p:pic>
        <p:nvPicPr>
          <p:cNvPr id="27650" name="Picture 2"/>
          <p:cNvPicPr>
            <a:picLocks noChangeAspect="1" noChangeArrowheads="1"/>
          </p:cNvPicPr>
          <p:nvPr/>
        </p:nvPicPr>
        <p:blipFill>
          <a:blip r:embed="rId2"/>
          <a:srcRect/>
          <a:stretch>
            <a:fillRect/>
          </a:stretch>
        </p:blipFill>
        <p:spPr bwMode="auto">
          <a:xfrm>
            <a:off x="381000" y="3886200"/>
            <a:ext cx="3502515" cy="2676525"/>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Situation 6</a:t>
            </a:r>
          </a:p>
        </p:txBody>
      </p:sp>
      <p:sp>
        <p:nvSpPr>
          <p:cNvPr id="4" name="Content Placeholder 3"/>
          <p:cNvSpPr>
            <a:spLocks noGrp="1"/>
          </p:cNvSpPr>
          <p:nvPr>
            <p:ph idx="1"/>
          </p:nvPr>
        </p:nvSpPr>
        <p:spPr/>
        <p:txBody>
          <a:bodyPr/>
          <a:lstStyle/>
          <a:p>
            <a:r>
              <a:rPr lang="en-GB" sz="2400" dirty="0"/>
              <a:t>A bakery that specialises in making fresh bread is expanding and requires larger premises. The company will use the new premises to produce and package its bread. The bread will then be delivered to various stores and supermarkets throughout the local area where it will be sold to customers.</a:t>
            </a:r>
            <a:endParaRPr lang="en-US" sz="2400" dirty="0"/>
          </a:p>
          <a:p>
            <a:endParaRPr lang="en-US" dirty="0"/>
          </a:p>
        </p:txBody>
      </p:sp>
      <p:pic>
        <p:nvPicPr>
          <p:cNvPr id="28674" name="Picture 2"/>
          <p:cNvPicPr>
            <a:picLocks noChangeAspect="1" noChangeArrowheads="1"/>
          </p:cNvPicPr>
          <p:nvPr/>
        </p:nvPicPr>
        <p:blipFill>
          <a:blip r:embed="rId2"/>
          <a:srcRect/>
          <a:stretch>
            <a:fillRect/>
          </a:stretch>
        </p:blipFill>
        <p:spPr bwMode="auto">
          <a:xfrm>
            <a:off x="193330" y="3886200"/>
            <a:ext cx="3606309" cy="2717798"/>
          </a:xfrm>
          <a:prstGeom prst="rect">
            <a:avLst/>
          </a:prstGeom>
          <a:noFill/>
          <a:ln w="9525">
            <a:noFill/>
            <a:miter lim="800000"/>
            <a:headEnd/>
            <a:tailEnd/>
          </a:ln>
          <a:effec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{A498E31E-09C5-5446-A497-4FA02209F820}tf10001121</Template>
  <TotalTime>100</TotalTime>
  <Words>373</Words>
  <Application>Microsoft Macintosh PowerPoint</Application>
  <PresentationFormat>On-screen Show (4:3)</PresentationFormat>
  <Paragraphs>31</Paragraphs>
  <Slides>9</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Calibri</vt:lpstr>
      <vt:lpstr>Century Gothic</vt:lpstr>
      <vt:lpstr>Trebuchet MS</vt:lpstr>
      <vt:lpstr>Wingdings 2</vt:lpstr>
      <vt:lpstr>Quotable</vt:lpstr>
      <vt:lpstr>Assignment 1.1 </vt:lpstr>
      <vt:lpstr>Ranking on a continuum</vt:lpstr>
      <vt:lpstr>Students and Situations</vt:lpstr>
      <vt:lpstr>Situation 1</vt:lpstr>
      <vt:lpstr> Situation 2</vt:lpstr>
      <vt:lpstr>Situation 3</vt:lpstr>
      <vt:lpstr>Situation 4</vt:lpstr>
      <vt:lpstr>Situation 5</vt:lpstr>
      <vt:lpstr>Situation 6</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cp:lastModifiedBy>ncparsons@outlook.com</cp:lastModifiedBy>
  <cp:revision>23</cp:revision>
  <dcterms:created xsi:type="dcterms:W3CDTF">2006-08-16T00:00:00Z</dcterms:created>
  <dcterms:modified xsi:type="dcterms:W3CDTF">2021-07-09T05:04:49Z</dcterms:modified>
</cp:coreProperties>
</file>