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Century Gothic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ac8cbc578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Brainstorm ideas with the class</a:t>
            </a:r>
            <a:endParaRPr/>
          </a:p>
        </p:txBody>
      </p:sp>
      <p:sp>
        <p:nvSpPr>
          <p:cNvPr id="167" name="Google Shape;167;gac8cbc5782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ac8cbc578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Brainstorm ideas with the class</a:t>
            </a:r>
            <a:endParaRPr/>
          </a:p>
        </p:txBody>
      </p:sp>
      <p:sp>
        <p:nvSpPr>
          <p:cNvPr id="173" name="Google Shape;173;gac8cbc5782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ac8cbc578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gac8cbc5782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c8cbc578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Grades 8-10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Option 1. </a:t>
            </a:r>
            <a:r>
              <a:rPr lang="en-US"/>
              <a:t>Either play the walk with the class or you can watch the video instead. Then debrief using the questions on the instructions sheet. </a:t>
            </a:r>
            <a:endParaRPr/>
          </a:p>
        </p:txBody>
      </p:sp>
      <p:sp>
        <p:nvSpPr>
          <p:cNvPr id="125" name="Google Shape;125;gac8cbc5782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Grades 6-8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This is a different activity which could be played with younger grades. </a:t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Discussion?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https://www.sprc.org/scope/racial-ethnic-disparities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Give your own examples of privilege as you see fit for your class. </a:t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c8cbc578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gac8cbc578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c8cbc578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gac8cbc5782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c8cbc578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gac8cbc5782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c8cbc578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gac8cbc5782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2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3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5"/>
          <p:cNvSpPr txBox="1"/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p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5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Google Shape;41;p6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GE-Q2pXXoFmRxmRPwloi-MRpjx5BJFzDB54YqwBbJiA/edit?usp=sharing" TargetMode="External"/><Relationship Id="rId4" Type="http://schemas.openxmlformats.org/officeDocument/2006/relationships/hyperlink" Target="https://www.youtube.com/watch?v=hD5f8GuNuGQ&amp;t=16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ORwkBtdrIzbyG_45ZyI8J99mIhBWEL0i/view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lang="en-US" sz="7000"/>
              <a:t>The Danger of a Single Story - Privilege</a:t>
            </a:r>
            <a:endParaRPr sz="7000"/>
          </a:p>
        </p:txBody>
      </p:sp>
      <p:sp>
        <p:nvSpPr>
          <p:cNvPr id="116" name="Google Shape;116;p16"/>
          <p:cNvSpPr txBox="1"/>
          <p:nvPr>
            <p:ph idx="1" type="subTitle"/>
          </p:nvPr>
        </p:nvSpPr>
        <p:spPr>
          <a:xfrm>
            <a:off x="810000" y="5475396"/>
            <a:ext cx="10827900" cy="7992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4000"/>
              <a:t>2</a:t>
            </a:r>
            <a:r>
              <a:rPr lang="en-US" sz="4000"/>
              <a:t>3</a:t>
            </a:r>
            <a:r>
              <a:rPr lang="en-US" sz="4000"/>
              <a:t> </a:t>
            </a:r>
            <a:r>
              <a:rPr lang="en-US" sz="4000"/>
              <a:t>November</a:t>
            </a:r>
            <a:r>
              <a:rPr lang="en-US" sz="4000"/>
              <a:t> 202</a:t>
            </a:r>
            <a:r>
              <a:rPr lang="en-US" sz="4000"/>
              <a:t>0</a:t>
            </a:r>
            <a:endParaRPr sz="2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Taking Action: What can we do?</a:t>
            </a:r>
            <a:endParaRPr sz="5000"/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405274" y="2237348"/>
            <a:ext cx="11535300" cy="4302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We can’t get rid of our privileges on our own., but we can become more aware of them and work to change the systems that privilege some groups and disadvantage others. 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2800"/>
              <a:buChar char="?"/>
            </a:pPr>
            <a:r>
              <a:rPr b="1" lang="en-US" sz="2800"/>
              <a:t>What do you think we can do? </a:t>
            </a:r>
            <a:endParaRPr b="1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Taking Action: What can we do?</a:t>
            </a:r>
            <a:endParaRPr sz="5000"/>
          </a:p>
        </p:txBody>
      </p:sp>
      <p:pic>
        <p:nvPicPr>
          <p:cNvPr id="176" name="Google Shape;176;p26"/>
          <p:cNvPicPr preferRelativeResize="0"/>
          <p:nvPr/>
        </p:nvPicPr>
        <p:blipFill rotWithShape="1">
          <a:blip r:embed="rId3">
            <a:alphaModFix/>
          </a:blip>
          <a:srcRect b="0" l="0" r="0" t="30516"/>
          <a:stretch/>
        </p:blipFill>
        <p:spPr>
          <a:xfrm>
            <a:off x="0" y="1726650"/>
            <a:ext cx="12192000" cy="513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Exit Card</a:t>
            </a:r>
            <a:endParaRPr sz="5000"/>
          </a:p>
        </p:txBody>
      </p:sp>
      <p:sp>
        <p:nvSpPr>
          <p:cNvPr id="182" name="Google Shape;182;p27"/>
          <p:cNvSpPr txBox="1"/>
          <p:nvPr>
            <p:ph idx="1" type="body"/>
          </p:nvPr>
        </p:nvSpPr>
        <p:spPr>
          <a:xfrm>
            <a:off x="405274" y="2237348"/>
            <a:ext cx="11535300" cy="4302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List one thing that you learned today about privilege. 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What are two things that you found out makes you privileged?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Starting today, how can you raise awareness about privilege with your friends and/or family? 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/>
              <a:t>How did the lesson impact you? What emotions did you experience/feel?</a:t>
            </a:r>
            <a:endParaRPr b="1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4500"/>
              <a:t>Learning Objectives (BC Curriculum) </a:t>
            </a:r>
            <a:endParaRPr sz="4500"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316150" y="2514100"/>
            <a:ext cx="115515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?"/>
            </a:pPr>
            <a:r>
              <a:rPr lang="en-US" sz="2600"/>
              <a:t>I</a:t>
            </a:r>
            <a:r>
              <a:rPr lang="en-US" sz="2600"/>
              <a:t>dentify periods of progress and decline, and identify key turning points that marked periods of </a:t>
            </a:r>
            <a:r>
              <a:rPr b="1" lang="en-US" sz="2600"/>
              <a:t>continuity or change</a:t>
            </a:r>
            <a:br>
              <a:rPr lang="en-US" sz="2600"/>
            </a:br>
            <a:endParaRPr sz="2600"/>
          </a:p>
          <a:p>
            <a:pPr indent="-3937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2600"/>
              <a:buChar char="?"/>
            </a:pPr>
            <a:r>
              <a:rPr lang="en-US" sz="2600"/>
              <a:t>Assess the </a:t>
            </a:r>
            <a:r>
              <a:rPr b="1" lang="en-US" sz="2600"/>
              <a:t>significance</a:t>
            </a:r>
            <a:r>
              <a:rPr lang="en-US" sz="2600"/>
              <a:t> of people, places, events, or developments at particular times and places</a:t>
            </a:r>
            <a:endParaRPr sz="2600"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3937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2600"/>
              <a:buChar char="?"/>
            </a:pPr>
            <a:r>
              <a:rPr lang="en-US" sz="2600"/>
              <a:t>Understand the concept of </a:t>
            </a:r>
            <a:r>
              <a:rPr b="1" lang="en-US" sz="2600"/>
              <a:t>privilege</a:t>
            </a:r>
            <a:r>
              <a:rPr lang="en-US" sz="2600"/>
              <a:t> and how it applies to media. </a:t>
            </a:r>
            <a:endParaRPr sz="2600"/>
          </a:p>
          <a:p>
            <a:pPr indent="0" lvl="0" marL="4572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2600"/>
              <a:buChar char="?"/>
            </a:pPr>
            <a:r>
              <a:rPr lang="en-US" sz="2600"/>
              <a:t>Reflect upon own experiences of </a:t>
            </a:r>
            <a:r>
              <a:rPr b="1" lang="en-US" sz="2600"/>
              <a:t>privilege. </a:t>
            </a:r>
            <a:endParaRPr b="1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Option #1. </a:t>
            </a:r>
            <a:r>
              <a:rPr lang="en-US" sz="5000"/>
              <a:t>Privilege Walk </a:t>
            </a:r>
            <a:endParaRPr sz="5000"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2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rPr b="1" lang="en-US" sz="3600" u="sng">
                <a:solidFill>
                  <a:schemeClr val="hlink"/>
                </a:solidFill>
                <a:hlinkClick r:id="rId3"/>
              </a:rPr>
              <a:t>Activity Instructions</a:t>
            </a:r>
            <a:endParaRPr b="1" sz="3600"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3600"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rPr b="1" lang="en-US" sz="3600" u="sng">
                <a:solidFill>
                  <a:schemeClr val="hlink"/>
                </a:solidFill>
                <a:hlinkClick r:id="rId4"/>
              </a:rPr>
              <a:t>Privilege Walk Video </a:t>
            </a:r>
            <a:endParaRPr b="1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Option #2. Privilege Basket Game </a:t>
            </a:r>
            <a:r>
              <a:rPr lang="en-US" sz="5000"/>
              <a:t> </a:t>
            </a:r>
            <a:endParaRPr sz="5000"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818725" y="2392537"/>
            <a:ext cx="105546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2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rPr b="1" lang="en-US" sz="3600" u="sng">
                <a:solidFill>
                  <a:schemeClr val="hlink"/>
                </a:solidFill>
                <a:hlinkClick r:id="rId3"/>
              </a:rPr>
              <a:t>Activity Instructions</a:t>
            </a:r>
            <a:endParaRPr b="1" sz="3600"/>
          </a:p>
          <a:p>
            <a:pPr indent="-2286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What is Privilege? </a:t>
            </a:r>
            <a:endParaRPr sz="5000"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818712" y="2538437"/>
            <a:ext cx="105546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2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rPr b="1" lang="en-US" sz="3000"/>
              <a:t>Privilege</a:t>
            </a:r>
            <a:r>
              <a:rPr lang="en-US" sz="3000"/>
              <a:t> refers to the advantages that come from being part of the </a:t>
            </a:r>
            <a:r>
              <a:rPr lang="en-US" sz="3000"/>
              <a:t>dominant</a:t>
            </a:r>
            <a:r>
              <a:rPr lang="en-US" sz="3000"/>
              <a:t> group in society. </a:t>
            </a:r>
            <a:endParaRPr sz="3000"/>
          </a:p>
          <a:p>
            <a:pPr indent="0" lvl="2" marL="9144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000"/>
          </a:p>
          <a:p>
            <a:pPr indent="0" lvl="2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rPr lang="en-US" sz="3000"/>
              <a:t>This can be dangerous because it helps to promote a single story. 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What is Privilege? </a:t>
            </a:r>
            <a:endParaRPr sz="5000"/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405274" y="2237348"/>
            <a:ext cx="11535300" cy="4302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When we think of racism and discrimination, we often think about deliberate acts towards a disadvantaged group - hurtful words, tasteless jokes, exclusion from work or school, and so on. But it can easily take the form of advantages given to members of a more advantaged group. </a:t>
            </a:r>
            <a:endParaRPr sz="2800"/>
          </a:p>
          <a:p>
            <a:pPr indent="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Unlike those forms of discrimination, these advantages may go unnoticed by members of an advantaged group. 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Privilege in our Lives</a:t>
            </a:r>
            <a:endParaRPr sz="5000"/>
          </a:p>
        </p:txBody>
      </p:sp>
      <p:pic>
        <p:nvPicPr>
          <p:cNvPr id="152" name="Google Shape;1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22500"/>
            <a:ext cx="12192000" cy="51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Privilege in the Media</a:t>
            </a:r>
            <a:endParaRPr sz="5000"/>
          </a:p>
        </p:txBody>
      </p:sp>
      <p:pic>
        <p:nvPicPr>
          <p:cNvPr id="158" name="Google Shape;158;p23"/>
          <p:cNvPicPr preferRelativeResize="0"/>
          <p:nvPr/>
        </p:nvPicPr>
        <p:blipFill rotWithShape="1">
          <a:blip r:embed="rId3">
            <a:alphaModFix/>
          </a:blip>
          <a:srcRect b="0" l="0" r="0" t="10023"/>
          <a:stretch/>
        </p:blipFill>
        <p:spPr>
          <a:xfrm>
            <a:off x="0" y="1823925"/>
            <a:ext cx="12192000" cy="503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5000"/>
              <a:t>Privilege in the Media</a:t>
            </a:r>
            <a:endParaRPr sz="5000"/>
          </a:p>
        </p:txBody>
      </p:sp>
      <p:pic>
        <p:nvPicPr>
          <p:cNvPr id="164" name="Google Shape;16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48250"/>
            <a:ext cx="12191999" cy="50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