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Source Code Pro"/>
      <p:regular r:id="rId27"/>
      <p:bold r:id="rId28"/>
      <p:italic r:id="rId29"/>
      <p:boldItalic r:id="rId30"/>
    </p:embeddedFont>
    <p:embeddedFont>
      <p:font typeface="Oswald"/>
      <p:regular r:id="rId31"/>
      <p:bold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CodePr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regular.fntdata"/><Relationship Id="rId30" Type="http://schemas.openxmlformats.org/officeDocument/2006/relationships/font" Target="fonts/SourceCodePro-boldItalic.fntdata"/><Relationship Id="rId11" Type="http://schemas.openxmlformats.org/officeDocument/2006/relationships/slide" Target="slides/slide7.xml"/><Relationship Id="rId33" Type="http://schemas.openxmlformats.org/officeDocument/2006/relationships/font" Target="fonts/CenturyGothic-regular.fntdata"/><Relationship Id="rId10" Type="http://schemas.openxmlformats.org/officeDocument/2006/relationships/slide" Target="slides/slide6.xml"/><Relationship Id="rId32" Type="http://schemas.openxmlformats.org/officeDocument/2006/relationships/font" Target="fonts/Oswald-bold.fntdata"/><Relationship Id="rId13" Type="http://schemas.openxmlformats.org/officeDocument/2006/relationships/slide" Target="slides/slide9.xml"/><Relationship Id="rId35" Type="http://schemas.openxmlformats.org/officeDocument/2006/relationships/font" Target="fonts/CenturyGothic-italic.fntdata"/><Relationship Id="rId12" Type="http://schemas.openxmlformats.org/officeDocument/2006/relationships/slide" Target="slides/slide8.xml"/><Relationship Id="rId34" Type="http://schemas.openxmlformats.org/officeDocument/2006/relationships/font" Target="fonts/CenturyGothic-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CenturyGothic-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4EBYjjhOUmVmRD3On3CoiNUooYHasciHEfdcTeWbhk/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9247d753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9247d753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97d91418f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Bullying statements </a:t>
            </a:r>
            <a:endParaRPr/>
          </a:p>
        </p:txBody>
      </p:sp>
      <p:sp>
        <p:nvSpPr>
          <p:cNvPr id="136" name="Google Shape;136;g797d91418f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97d91418f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Option 3</a:t>
            </a:r>
            <a:endParaRPr/>
          </a:p>
        </p:txBody>
      </p:sp>
      <p:sp>
        <p:nvSpPr>
          <p:cNvPr id="143" name="Google Shape;143;g797d91418f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97d91418f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solidFill>
                  <a:schemeClr val="dk1"/>
                </a:solidFill>
                <a:latin typeface="Century Gothic"/>
                <a:ea typeface="Century Gothic"/>
                <a:cs typeface="Century Gothic"/>
                <a:sym typeface="Century Gothic"/>
              </a:rPr>
              <a:t>P</a:t>
            </a:r>
            <a:r>
              <a:rPr lang="en-US" sz="1000">
                <a:solidFill>
                  <a:schemeClr val="dk1"/>
                </a:solidFill>
                <a:latin typeface="Century Gothic"/>
                <a:ea typeface="Century Gothic"/>
                <a:cs typeface="Century Gothic"/>
                <a:sym typeface="Century Gothic"/>
              </a:rPr>
              <a:t>repare three pieces of paper with one of the following titles: HEAR, SEE and FEEL. Post on the wall in the classroom. </a:t>
            </a:r>
            <a:endParaRPr sz="1000"/>
          </a:p>
        </p:txBody>
      </p:sp>
      <p:sp>
        <p:nvSpPr>
          <p:cNvPr id="151" name="Google Shape;151;g797d91418f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9a4d2af9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solidFill>
                  <a:schemeClr val="dk1"/>
                </a:solidFill>
                <a:latin typeface="Century Gothic"/>
                <a:ea typeface="Century Gothic"/>
                <a:cs typeface="Century Gothic"/>
                <a:sym typeface="Century Gothic"/>
              </a:rPr>
              <a:t>Sample responses </a:t>
            </a:r>
            <a:endParaRPr sz="1000"/>
          </a:p>
        </p:txBody>
      </p:sp>
      <p:sp>
        <p:nvSpPr>
          <p:cNvPr id="158" name="Google Shape;158;g79a4d2af9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9a4d2af90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solidFill>
                  <a:schemeClr val="dk1"/>
                </a:solidFill>
                <a:latin typeface="Century Gothic"/>
                <a:ea typeface="Century Gothic"/>
                <a:cs typeface="Century Gothic"/>
                <a:sym typeface="Century Gothic"/>
              </a:rPr>
              <a:t>Sample responses </a:t>
            </a:r>
            <a:endParaRPr sz="1000"/>
          </a:p>
        </p:txBody>
      </p:sp>
      <p:sp>
        <p:nvSpPr>
          <p:cNvPr id="165" name="Google Shape;165;g79a4d2af9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9a4d2af9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Option 4</a:t>
            </a:r>
            <a:endParaRPr/>
          </a:p>
        </p:txBody>
      </p:sp>
      <p:sp>
        <p:nvSpPr>
          <p:cNvPr id="172" name="Google Shape;172;g79a4d2af9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9a4d2af90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t/>
            </a:r>
            <a:endParaRPr sz="1000"/>
          </a:p>
        </p:txBody>
      </p:sp>
      <p:sp>
        <p:nvSpPr>
          <p:cNvPr id="180" name="Google Shape;180;g79a4d2af90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9a4d2af90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t>Feel free to choose your own. </a:t>
            </a:r>
            <a:endParaRPr sz="1000"/>
          </a:p>
        </p:txBody>
      </p:sp>
      <p:sp>
        <p:nvSpPr>
          <p:cNvPr id="187" name="Google Shape;187;g79a4d2af90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79a4d2af90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t/>
            </a:r>
            <a:endParaRPr sz="1000"/>
          </a:p>
        </p:txBody>
      </p:sp>
      <p:sp>
        <p:nvSpPr>
          <p:cNvPr id="194" name="Google Shape;194;g79a4d2af90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9a4d2af90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t/>
            </a:r>
            <a:endParaRPr sz="1000"/>
          </a:p>
        </p:txBody>
      </p:sp>
      <p:sp>
        <p:nvSpPr>
          <p:cNvPr id="201" name="Google Shape;201;g79a4d2af90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97d91418f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g797d91418f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9a4d2af90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t>Discuss responses with class. </a:t>
            </a:r>
            <a:endParaRPr sz="1000"/>
          </a:p>
        </p:txBody>
      </p:sp>
      <p:sp>
        <p:nvSpPr>
          <p:cNvPr id="208" name="Google Shape;208;g79a4d2af90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9a4d2af90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t>Discuss responses with class. </a:t>
            </a:r>
            <a:endParaRPr sz="1000"/>
          </a:p>
        </p:txBody>
      </p:sp>
      <p:sp>
        <p:nvSpPr>
          <p:cNvPr id="215" name="Google Shape;215;g79a4d2af90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f842e4e1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960"/>
              </a:spcBef>
              <a:spcAft>
                <a:spcPts val="0"/>
              </a:spcAft>
              <a:buNone/>
            </a:pPr>
            <a:r>
              <a:rPr lang="en-US" sz="1000"/>
              <a:t>Discuss responses with class. </a:t>
            </a:r>
            <a:endParaRPr sz="1000"/>
          </a:p>
        </p:txBody>
      </p:sp>
      <p:sp>
        <p:nvSpPr>
          <p:cNvPr id="222" name="Google Shape;222;gbf842e4e1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97d91418f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g797d91418f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97d91418f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797d91418f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97d91418f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797d91418f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97d91418f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797d91418f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97d91418f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797d91418f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97d91418f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797d91418f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97d91418f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Option 1 - Is it bullying?</a:t>
            </a:r>
            <a:endParaRPr/>
          </a:p>
        </p:txBody>
      </p:sp>
      <p:sp>
        <p:nvSpPr>
          <p:cNvPr id="128" name="Google Shape;128;g797d91418f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5634700" y="3911300"/>
            <a:ext cx="922500" cy="518100"/>
          </a:xfrm>
          <a:prstGeom prst="triangle">
            <a:avLst>
              <a:gd fmla="val 50000"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p2"/>
          <p:cNvSpPr/>
          <p:nvPr/>
        </p:nvSpPr>
        <p:spPr>
          <a:xfrm>
            <a:off x="-33" y="0"/>
            <a:ext cx="12192000" cy="41655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548233" y="859067"/>
            <a:ext cx="11043300" cy="28119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p:txBody>
      </p:sp>
      <p:sp>
        <p:nvSpPr>
          <p:cNvPr id="13" name="Google Shape;13;p2"/>
          <p:cNvSpPr txBox="1"/>
          <p:nvPr>
            <p:ph idx="1" type="subTitle"/>
          </p:nvPr>
        </p:nvSpPr>
        <p:spPr>
          <a:xfrm>
            <a:off x="548233" y="4531000"/>
            <a:ext cx="11043300" cy="1680900"/>
          </a:xfrm>
          <a:prstGeom prst="rect">
            <a:avLst/>
          </a:prstGeom>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Font typeface="Oswald"/>
              <a:buNone/>
              <a:defRPr sz="4800">
                <a:latin typeface="Oswald"/>
                <a:ea typeface="Oswald"/>
                <a:cs typeface="Oswald"/>
                <a:sym typeface="Oswald"/>
              </a:defRPr>
            </a:lvl1pPr>
            <a:lvl2pPr lvl="1" algn="ctr">
              <a:lnSpc>
                <a:spcPct val="100000"/>
              </a:lnSpc>
              <a:spcBef>
                <a:spcPts val="0"/>
              </a:spcBef>
              <a:spcAft>
                <a:spcPts val="0"/>
              </a:spcAft>
              <a:buSzPts val="4800"/>
              <a:buFont typeface="Oswald"/>
              <a:buNone/>
              <a:defRPr sz="4800">
                <a:latin typeface="Oswald"/>
                <a:ea typeface="Oswald"/>
                <a:cs typeface="Oswald"/>
                <a:sym typeface="Oswald"/>
              </a:defRPr>
            </a:lvl2pPr>
            <a:lvl3pPr lvl="2" algn="ctr">
              <a:lnSpc>
                <a:spcPct val="100000"/>
              </a:lnSpc>
              <a:spcBef>
                <a:spcPts val="0"/>
              </a:spcBef>
              <a:spcAft>
                <a:spcPts val="0"/>
              </a:spcAft>
              <a:buSzPts val="4800"/>
              <a:buFont typeface="Oswald"/>
              <a:buNone/>
              <a:defRPr sz="4800">
                <a:latin typeface="Oswald"/>
                <a:ea typeface="Oswald"/>
                <a:cs typeface="Oswald"/>
                <a:sym typeface="Oswald"/>
              </a:defRPr>
            </a:lvl3pPr>
            <a:lvl4pPr lvl="3" algn="ctr">
              <a:lnSpc>
                <a:spcPct val="100000"/>
              </a:lnSpc>
              <a:spcBef>
                <a:spcPts val="0"/>
              </a:spcBef>
              <a:spcAft>
                <a:spcPts val="0"/>
              </a:spcAft>
              <a:buSzPts val="4800"/>
              <a:buFont typeface="Oswald"/>
              <a:buNone/>
              <a:defRPr sz="4800">
                <a:latin typeface="Oswald"/>
                <a:ea typeface="Oswald"/>
                <a:cs typeface="Oswald"/>
                <a:sym typeface="Oswald"/>
              </a:defRPr>
            </a:lvl4pPr>
            <a:lvl5pPr lvl="4" algn="ctr">
              <a:lnSpc>
                <a:spcPct val="100000"/>
              </a:lnSpc>
              <a:spcBef>
                <a:spcPts val="0"/>
              </a:spcBef>
              <a:spcAft>
                <a:spcPts val="0"/>
              </a:spcAft>
              <a:buSzPts val="4800"/>
              <a:buFont typeface="Oswald"/>
              <a:buNone/>
              <a:defRPr sz="4800">
                <a:latin typeface="Oswald"/>
                <a:ea typeface="Oswald"/>
                <a:cs typeface="Oswald"/>
                <a:sym typeface="Oswald"/>
              </a:defRPr>
            </a:lvl5pPr>
            <a:lvl6pPr lvl="5" algn="ctr">
              <a:lnSpc>
                <a:spcPct val="100000"/>
              </a:lnSpc>
              <a:spcBef>
                <a:spcPts val="0"/>
              </a:spcBef>
              <a:spcAft>
                <a:spcPts val="0"/>
              </a:spcAft>
              <a:buSzPts val="4800"/>
              <a:buFont typeface="Oswald"/>
              <a:buNone/>
              <a:defRPr sz="4800">
                <a:latin typeface="Oswald"/>
                <a:ea typeface="Oswald"/>
                <a:cs typeface="Oswald"/>
                <a:sym typeface="Oswald"/>
              </a:defRPr>
            </a:lvl6pPr>
            <a:lvl7pPr lvl="6" algn="ctr">
              <a:lnSpc>
                <a:spcPct val="100000"/>
              </a:lnSpc>
              <a:spcBef>
                <a:spcPts val="0"/>
              </a:spcBef>
              <a:spcAft>
                <a:spcPts val="0"/>
              </a:spcAft>
              <a:buSzPts val="4800"/>
              <a:buFont typeface="Oswald"/>
              <a:buNone/>
              <a:defRPr sz="4800">
                <a:latin typeface="Oswald"/>
                <a:ea typeface="Oswald"/>
                <a:cs typeface="Oswald"/>
                <a:sym typeface="Oswald"/>
              </a:defRPr>
            </a:lvl7pPr>
            <a:lvl8pPr lvl="7" algn="ctr">
              <a:lnSpc>
                <a:spcPct val="100000"/>
              </a:lnSpc>
              <a:spcBef>
                <a:spcPts val="0"/>
              </a:spcBef>
              <a:spcAft>
                <a:spcPts val="0"/>
              </a:spcAft>
              <a:buSzPts val="4800"/>
              <a:buFont typeface="Oswald"/>
              <a:buNone/>
              <a:defRPr sz="4800">
                <a:latin typeface="Oswald"/>
                <a:ea typeface="Oswald"/>
                <a:cs typeface="Oswald"/>
                <a:sym typeface="Oswald"/>
              </a:defRPr>
            </a:lvl8pPr>
            <a:lvl9pPr lvl="8" algn="ctr">
              <a:lnSpc>
                <a:spcPct val="100000"/>
              </a:lnSpc>
              <a:spcBef>
                <a:spcPts val="0"/>
              </a:spcBef>
              <a:spcAft>
                <a:spcPts val="0"/>
              </a:spcAft>
              <a:buSzPts val="4800"/>
              <a:buFont typeface="Oswald"/>
              <a:buNone/>
              <a:defRPr sz="4800">
                <a:latin typeface="Oswald"/>
                <a:ea typeface="Oswald"/>
                <a:cs typeface="Oswald"/>
                <a:sym typeface="Oswald"/>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551033" y="3984367"/>
            <a:ext cx="12141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spcBef>
                <a:spcPts val="0"/>
              </a:spcBef>
              <a:spcAft>
                <a:spcPts val="0"/>
              </a:spcAft>
              <a:buSzPts val="16000"/>
              <a:buNone/>
              <a:defRPr sz="16000"/>
            </a:lvl1pPr>
            <a:lvl2pPr lvl="1">
              <a:spcBef>
                <a:spcPts val="0"/>
              </a:spcBef>
              <a:spcAft>
                <a:spcPts val="0"/>
              </a:spcAft>
              <a:buSzPts val="16000"/>
              <a:buNone/>
              <a:defRPr sz="16000"/>
            </a:lvl2pPr>
            <a:lvl3pPr lvl="2">
              <a:spcBef>
                <a:spcPts val="0"/>
              </a:spcBef>
              <a:spcAft>
                <a:spcPts val="0"/>
              </a:spcAft>
              <a:buSzPts val="16000"/>
              <a:buNone/>
              <a:defRPr sz="16000"/>
            </a:lvl3pPr>
            <a:lvl4pPr lvl="3">
              <a:spcBef>
                <a:spcPts val="0"/>
              </a:spcBef>
              <a:spcAft>
                <a:spcPts val="0"/>
              </a:spcAft>
              <a:buSzPts val="16000"/>
              <a:buNone/>
              <a:defRPr sz="16000"/>
            </a:lvl4pPr>
            <a:lvl5pPr lvl="4">
              <a:spcBef>
                <a:spcPts val="0"/>
              </a:spcBef>
              <a:spcAft>
                <a:spcPts val="0"/>
              </a:spcAft>
              <a:buSzPts val="16000"/>
              <a:buNone/>
              <a:defRPr sz="16000"/>
            </a:lvl5pPr>
            <a:lvl6pPr lvl="5">
              <a:spcBef>
                <a:spcPts val="0"/>
              </a:spcBef>
              <a:spcAft>
                <a:spcPts val="0"/>
              </a:spcAft>
              <a:buSzPts val="16000"/>
              <a:buNone/>
              <a:defRPr sz="16000"/>
            </a:lvl6pPr>
            <a:lvl7pPr lvl="6">
              <a:spcBef>
                <a:spcPts val="0"/>
              </a:spcBef>
              <a:spcAft>
                <a:spcPts val="0"/>
              </a:spcAft>
              <a:buSzPts val="16000"/>
              <a:buNone/>
              <a:defRPr sz="16000"/>
            </a:lvl7pPr>
            <a:lvl8pPr lvl="7">
              <a:spcBef>
                <a:spcPts val="0"/>
              </a:spcBef>
              <a:spcAft>
                <a:spcPts val="0"/>
              </a:spcAft>
              <a:buSzPts val="16000"/>
              <a:buNone/>
              <a:defRPr sz="16000"/>
            </a:lvl8pPr>
            <a:lvl9pPr lvl="8">
              <a:spcBef>
                <a:spcPts val="0"/>
              </a:spcBef>
              <a:spcAft>
                <a:spcPts val="0"/>
              </a:spcAft>
              <a:buSzPts val="16000"/>
              <a:buNone/>
              <a:defRPr sz="16000"/>
            </a:lvl9pPr>
          </a:lstStyle>
          <a:p>
            <a:r>
              <a:t>xx%</a:t>
            </a:r>
          </a:p>
        </p:txBody>
      </p:sp>
      <p:sp>
        <p:nvSpPr>
          <p:cNvPr id="54" name="Google Shape;54;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55" name="Google Shape;55;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3"/>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60" name="Google Shape;60;p13"/>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rtl="0" algn="l">
              <a:lnSpc>
                <a:spcPct val="100000"/>
              </a:lnSpc>
              <a:spcBef>
                <a:spcPts val="0"/>
              </a:spcBef>
              <a:spcAft>
                <a:spcPts val="0"/>
              </a:spcAft>
              <a:buClr>
                <a:srgbClr val="FEFEFE"/>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3"/>
          <p:cNvSpPr txBox="1"/>
          <p:nvPr>
            <p:ph idx="1" type="body"/>
          </p:nvPr>
        </p:nvSpPr>
        <p:spPr>
          <a:xfrm>
            <a:off x="818712" y="2222287"/>
            <a:ext cx="105546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rtl="0" algn="l">
              <a:lnSpc>
                <a:spcPct val="100000"/>
              </a:lnSpc>
              <a:spcBef>
                <a:spcPts val="360"/>
              </a:spcBef>
              <a:spcAft>
                <a:spcPts val="0"/>
              </a:spcAft>
              <a:buSzPts val="1800"/>
              <a:buChar char="?"/>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42900" lvl="3" marL="1828800" rtl="0" algn="l">
              <a:lnSpc>
                <a:spcPct val="100000"/>
              </a:lnSpc>
              <a:spcBef>
                <a:spcPts val="600"/>
              </a:spcBef>
              <a:spcAft>
                <a:spcPts val="0"/>
              </a:spcAft>
              <a:buSzPts val="1800"/>
              <a:buChar char="?"/>
              <a:defRPr/>
            </a:lvl4pPr>
            <a:lvl5pPr indent="-342900" lvl="4" marL="2286000" rtl="0" algn="l">
              <a:lnSpc>
                <a:spcPct val="100000"/>
              </a:lnSpc>
              <a:spcBef>
                <a:spcPts val="600"/>
              </a:spcBef>
              <a:spcAft>
                <a:spcPts val="0"/>
              </a:spcAft>
              <a:buSzPts val="1800"/>
              <a:buChar char="?"/>
              <a:defRPr/>
            </a:lvl5pPr>
            <a:lvl6pPr indent="-342900" lvl="5" marL="2743200" rtl="0" algn="l">
              <a:lnSpc>
                <a:spcPct val="100000"/>
              </a:lnSpc>
              <a:spcBef>
                <a:spcPts val="600"/>
              </a:spcBef>
              <a:spcAft>
                <a:spcPts val="0"/>
              </a:spcAft>
              <a:buSzPts val="1800"/>
              <a:buChar char="?"/>
              <a:defRPr/>
            </a:lvl6pPr>
            <a:lvl7pPr indent="-342900" lvl="6" marL="3200400" rtl="0" algn="l">
              <a:lnSpc>
                <a:spcPct val="100000"/>
              </a:lnSpc>
              <a:spcBef>
                <a:spcPts val="600"/>
              </a:spcBef>
              <a:spcAft>
                <a:spcPts val="0"/>
              </a:spcAft>
              <a:buSzPts val="1800"/>
              <a:buChar char="?"/>
              <a:defRPr/>
            </a:lvl7pPr>
            <a:lvl8pPr indent="-342900" lvl="7" marL="3657600" rtl="0" algn="l">
              <a:lnSpc>
                <a:spcPct val="100000"/>
              </a:lnSpc>
              <a:spcBef>
                <a:spcPts val="600"/>
              </a:spcBef>
              <a:spcAft>
                <a:spcPts val="0"/>
              </a:spcAft>
              <a:buSzPts val="1800"/>
              <a:buChar char="?"/>
              <a:defRPr/>
            </a:lvl8pPr>
            <a:lvl9pPr indent="-342900" lvl="8" marL="4114800" rtl="0" algn="l">
              <a:lnSpc>
                <a:spcPct val="100000"/>
              </a:lnSpc>
              <a:spcBef>
                <a:spcPts val="600"/>
              </a:spcBef>
              <a:spcAft>
                <a:spcPts val="600"/>
              </a:spcAft>
              <a:buSzPts val="1800"/>
              <a:buChar char="?"/>
              <a:defRPr/>
            </a:lvl9pPr>
          </a:lstStyle>
          <a:p/>
        </p:txBody>
      </p:sp>
      <p:sp>
        <p:nvSpPr>
          <p:cNvPr id="62" name="Google Shape;62;p13"/>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rm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2089800"/>
            <a:ext cx="12192000" cy="26784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574400" y="2519600"/>
            <a:ext cx="11043300" cy="20220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18" name="Google Shape;18;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2" name="Google Shape;22;p4"/>
          <p:cNvSpPr txBox="1"/>
          <p:nvPr>
            <p:ph idx="1" type="body"/>
          </p:nvPr>
        </p:nvSpPr>
        <p:spPr>
          <a:xfrm>
            <a:off x="415600" y="1958433"/>
            <a:ext cx="11360700" cy="41331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Google Shape;27;p5"/>
          <p:cNvSpPr txBox="1"/>
          <p:nvPr>
            <p:ph idx="1" type="body"/>
          </p:nvPr>
        </p:nvSpPr>
        <p:spPr>
          <a:xfrm>
            <a:off x="415600" y="1958433"/>
            <a:ext cx="5333100" cy="4133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5"/>
          <p:cNvSpPr txBox="1"/>
          <p:nvPr>
            <p:ph idx="2" type="body"/>
          </p:nvPr>
        </p:nvSpPr>
        <p:spPr>
          <a:xfrm>
            <a:off x="6443200" y="1958433"/>
            <a:ext cx="5333100" cy="4133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9" name="Google Shape;29;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2" name="Google Shape;32;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558233" y="1943716"/>
            <a:ext cx="8187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6" name="Google Shape;36;p7"/>
          <p:cNvSpPr txBox="1"/>
          <p:nvPr>
            <p:ph idx="1" type="body"/>
          </p:nvPr>
        </p:nvSpPr>
        <p:spPr>
          <a:xfrm>
            <a:off x="415600" y="2157605"/>
            <a:ext cx="3744000" cy="39345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7" name="Google Shape;37;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653667" y="705200"/>
            <a:ext cx="7570800" cy="54477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p:txBody>
      </p:sp>
      <p:sp>
        <p:nvSpPr>
          <p:cNvPr id="40" name="Google Shape;4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6096000" y="233"/>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3" name="Google Shape;43;p9"/>
          <p:cNvCxnSpPr/>
          <p:nvPr/>
        </p:nvCxnSpPr>
        <p:spPr>
          <a:xfrm>
            <a:off x="6706233" y="5994000"/>
            <a:ext cx="7695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354000" y="1438333"/>
            <a:ext cx="5393700" cy="23856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6100"/>
              <a:buNone/>
              <a:defRPr sz="6100">
                <a:solidFill>
                  <a:schemeClr val="lt1"/>
                </a:solidFill>
              </a:defRPr>
            </a:lvl1pPr>
            <a:lvl2pPr lvl="1" algn="ctr">
              <a:spcBef>
                <a:spcPts val="0"/>
              </a:spcBef>
              <a:spcAft>
                <a:spcPts val="0"/>
              </a:spcAft>
              <a:buClr>
                <a:schemeClr val="lt1"/>
              </a:buClr>
              <a:buSzPts val="6100"/>
              <a:buNone/>
              <a:defRPr sz="6100">
                <a:solidFill>
                  <a:schemeClr val="lt1"/>
                </a:solidFill>
              </a:defRPr>
            </a:lvl2pPr>
            <a:lvl3pPr lvl="2" algn="ctr">
              <a:spcBef>
                <a:spcPts val="0"/>
              </a:spcBef>
              <a:spcAft>
                <a:spcPts val="0"/>
              </a:spcAft>
              <a:buClr>
                <a:schemeClr val="lt1"/>
              </a:buClr>
              <a:buSzPts val="6100"/>
              <a:buNone/>
              <a:defRPr sz="6100">
                <a:solidFill>
                  <a:schemeClr val="lt1"/>
                </a:solidFill>
              </a:defRPr>
            </a:lvl3pPr>
            <a:lvl4pPr lvl="3" algn="ctr">
              <a:spcBef>
                <a:spcPts val="0"/>
              </a:spcBef>
              <a:spcAft>
                <a:spcPts val="0"/>
              </a:spcAft>
              <a:buClr>
                <a:schemeClr val="lt1"/>
              </a:buClr>
              <a:buSzPts val="6100"/>
              <a:buNone/>
              <a:defRPr sz="6100">
                <a:solidFill>
                  <a:schemeClr val="lt1"/>
                </a:solidFill>
              </a:defRPr>
            </a:lvl4pPr>
            <a:lvl5pPr lvl="4" algn="ctr">
              <a:spcBef>
                <a:spcPts val="0"/>
              </a:spcBef>
              <a:spcAft>
                <a:spcPts val="0"/>
              </a:spcAft>
              <a:buClr>
                <a:schemeClr val="lt1"/>
              </a:buClr>
              <a:buSzPts val="6100"/>
              <a:buNone/>
              <a:defRPr sz="6100">
                <a:solidFill>
                  <a:schemeClr val="lt1"/>
                </a:solidFill>
              </a:defRPr>
            </a:lvl5pPr>
            <a:lvl6pPr lvl="5" algn="ctr">
              <a:spcBef>
                <a:spcPts val="0"/>
              </a:spcBef>
              <a:spcAft>
                <a:spcPts val="0"/>
              </a:spcAft>
              <a:buClr>
                <a:schemeClr val="lt1"/>
              </a:buClr>
              <a:buSzPts val="6100"/>
              <a:buNone/>
              <a:defRPr sz="6100">
                <a:solidFill>
                  <a:schemeClr val="lt1"/>
                </a:solidFill>
              </a:defRPr>
            </a:lvl6pPr>
            <a:lvl7pPr lvl="6" algn="ctr">
              <a:spcBef>
                <a:spcPts val="0"/>
              </a:spcBef>
              <a:spcAft>
                <a:spcPts val="0"/>
              </a:spcAft>
              <a:buClr>
                <a:schemeClr val="lt1"/>
              </a:buClr>
              <a:buSzPts val="6100"/>
              <a:buNone/>
              <a:defRPr sz="6100">
                <a:solidFill>
                  <a:schemeClr val="lt1"/>
                </a:solidFill>
              </a:defRPr>
            </a:lvl7pPr>
            <a:lvl8pPr lvl="7" algn="ctr">
              <a:spcBef>
                <a:spcPts val="0"/>
              </a:spcBef>
              <a:spcAft>
                <a:spcPts val="0"/>
              </a:spcAft>
              <a:buClr>
                <a:schemeClr val="lt1"/>
              </a:buClr>
              <a:buSzPts val="6100"/>
              <a:buNone/>
              <a:defRPr sz="6100">
                <a:solidFill>
                  <a:schemeClr val="lt1"/>
                </a:solidFill>
              </a:defRPr>
            </a:lvl8pPr>
            <a:lvl9pPr lvl="8" algn="ctr">
              <a:spcBef>
                <a:spcPts val="0"/>
              </a:spcBef>
              <a:spcAft>
                <a:spcPts val="0"/>
              </a:spcAft>
              <a:buClr>
                <a:schemeClr val="lt1"/>
              </a:buClr>
              <a:buSzPts val="6100"/>
              <a:buNone/>
              <a:defRPr sz="6100">
                <a:solidFill>
                  <a:schemeClr val="lt1"/>
                </a:solidFill>
              </a:defRPr>
            </a:lvl9pPr>
          </a:lstStyle>
          <a:p/>
        </p:txBody>
      </p:sp>
      <p:sp>
        <p:nvSpPr>
          <p:cNvPr id="45" name="Google Shape;45;p9"/>
          <p:cNvSpPr txBox="1"/>
          <p:nvPr>
            <p:ph idx="1" type="subTitle"/>
          </p:nvPr>
        </p:nvSpPr>
        <p:spPr>
          <a:xfrm>
            <a:off x="354000" y="38952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lt1"/>
              </a:buClr>
              <a:buSzPts val="2500"/>
              <a:buNone/>
              <a:defRPr sz="2500">
                <a:solidFill>
                  <a:schemeClr val="lt1"/>
                </a:solidFill>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p:txBody>
      </p:sp>
      <p:sp>
        <p:nvSpPr>
          <p:cNvPr id="46" name="Google Shape;46;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7" name="Google Shape;47;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800"/>
              <a:buFont typeface="Oswald"/>
              <a:buNone/>
              <a:defRPr sz="2800">
                <a:latin typeface="Oswald"/>
                <a:ea typeface="Oswald"/>
                <a:cs typeface="Oswald"/>
                <a:sym typeface="Oswald"/>
              </a:defRPr>
            </a:lvl1pPr>
          </a:lstStyle>
          <a:p/>
        </p:txBody>
      </p:sp>
      <p:sp>
        <p:nvSpPr>
          <p:cNvPr id="50" name="Google Shape;50;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496667"/>
            <a:ext cx="11360700" cy="9780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415600" y="1958433"/>
            <a:ext cx="11360700" cy="41331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Source Code Pro"/>
                <a:ea typeface="Source Code Pro"/>
                <a:cs typeface="Source Code Pro"/>
                <a:sym typeface="Source Code Pro"/>
              </a:defRPr>
            </a:lvl1pPr>
            <a:lvl2pPr lvl="1" algn="r">
              <a:buNone/>
              <a:defRPr sz="1300">
                <a:solidFill>
                  <a:schemeClr val="dk2"/>
                </a:solidFill>
                <a:latin typeface="Source Code Pro"/>
                <a:ea typeface="Source Code Pro"/>
                <a:cs typeface="Source Code Pro"/>
                <a:sym typeface="Source Code Pro"/>
              </a:defRPr>
            </a:lvl2pPr>
            <a:lvl3pPr lvl="2" algn="r">
              <a:buNone/>
              <a:defRPr sz="1300">
                <a:solidFill>
                  <a:schemeClr val="dk2"/>
                </a:solidFill>
                <a:latin typeface="Source Code Pro"/>
                <a:ea typeface="Source Code Pro"/>
                <a:cs typeface="Source Code Pro"/>
                <a:sym typeface="Source Code Pro"/>
              </a:defRPr>
            </a:lvl3pPr>
            <a:lvl4pPr lvl="3" algn="r">
              <a:buNone/>
              <a:defRPr sz="1300">
                <a:solidFill>
                  <a:schemeClr val="dk2"/>
                </a:solidFill>
                <a:latin typeface="Source Code Pro"/>
                <a:ea typeface="Source Code Pro"/>
                <a:cs typeface="Source Code Pro"/>
                <a:sym typeface="Source Code Pro"/>
              </a:defRPr>
            </a:lvl4pPr>
            <a:lvl5pPr lvl="4" algn="r">
              <a:buNone/>
              <a:defRPr sz="1300">
                <a:solidFill>
                  <a:schemeClr val="dk2"/>
                </a:solidFill>
                <a:latin typeface="Source Code Pro"/>
                <a:ea typeface="Source Code Pro"/>
                <a:cs typeface="Source Code Pro"/>
                <a:sym typeface="Source Code Pro"/>
              </a:defRPr>
            </a:lvl5pPr>
            <a:lvl6pPr lvl="5" algn="r">
              <a:buNone/>
              <a:defRPr sz="1300">
                <a:solidFill>
                  <a:schemeClr val="dk2"/>
                </a:solidFill>
                <a:latin typeface="Source Code Pro"/>
                <a:ea typeface="Source Code Pro"/>
                <a:cs typeface="Source Code Pro"/>
                <a:sym typeface="Source Code Pro"/>
              </a:defRPr>
            </a:lvl6pPr>
            <a:lvl7pPr lvl="6" algn="r">
              <a:buNone/>
              <a:defRPr sz="1300">
                <a:solidFill>
                  <a:schemeClr val="dk2"/>
                </a:solidFill>
                <a:latin typeface="Source Code Pro"/>
                <a:ea typeface="Source Code Pro"/>
                <a:cs typeface="Source Code Pro"/>
                <a:sym typeface="Source Code Pro"/>
              </a:defRPr>
            </a:lvl7pPr>
            <a:lvl8pPr lvl="7" algn="r">
              <a:buNone/>
              <a:defRPr sz="1300">
                <a:solidFill>
                  <a:schemeClr val="dk2"/>
                </a:solidFill>
                <a:latin typeface="Source Code Pro"/>
                <a:ea typeface="Source Code Pro"/>
                <a:cs typeface="Source Code Pro"/>
                <a:sym typeface="Source Code Pro"/>
              </a:defRPr>
            </a:lvl8pPr>
            <a:lvl9pPr lvl="8" algn="r">
              <a:buNone/>
              <a:defRPr sz="13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cbc.ca/news/canada/saskatoon/buddy-benchwillowgrove-school-1.3505066" TargetMode="External"/><Relationship Id="rId4" Type="http://schemas.openxmlformats.org/officeDocument/2006/relationships/hyperlink" Target="http://youtube.com/watch?v=ltun92DfnPY" TargetMode="External"/><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39" name="Google Shape;139;p23"/>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80000"/>
              </a:lnSpc>
              <a:spcBef>
                <a:spcPts val="96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Split into groups of 2-3. </a:t>
            </a:r>
            <a:endParaRPr>
              <a:solidFill>
                <a:srgbClr val="000000"/>
              </a:solidFill>
              <a:latin typeface="Century Gothic"/>
              <a:ea typeface="Century Gothic"/>
              <a:cs typeface="Century Gothic"/>
              <a:sym typeface="Century Gothic"/>
            </a:endParaRPr>
          </a:p>
          <a:p>
            <a:pPr indent="-381000" lvl="0" marL="457200" rtl="0" algn="l">
              <a:lnSpc>
                <a:spcPct val="80000"/>
              </a:lnSpc>
              <a:spcBef>
                <a:spcPts val="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Split the poster paper into 3 columns - write the term ‘Bullying’ across the top of one column and ‘Not bullying’ on the second, write 'Depends' on the third column.</a:t>
            </a:r>
            <a:endParaRPr>
              <a:solidFill>
                <a:srgbClr val="000000"/>
              </a:solidFill>
              <a:latin typeface="Century Gothic"/>
              <a:ea typeface="Century Gothic"/>
              <a:cs typeface="Century Gothic"/>
              <a:sym typeface="Century Gothic"/>
            </a:endParaRPr>
          </a:p>
          <a:p>
            <a:pPr indent="-381000" lvl="0" marL="457200" rtl="0" algn="l">
              <a:lnSpc>
                <a:spcPct val="80000"/>
              </a:lnSpc>
              <a:spcBef>
                <a:spcPts val="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You are going to be given a number of pieces of paper that have different situations on them. In their groups they will have to decide whether or not the situations are examples of bullying or not and place them in the appropriate column. </a:t>
            </a:r>
            <a:endParaRPr>
              <a:solidFill>
                <a:srgbClr val="000000"/>
              </a:solidFill>
              <a:latin typeface="Century Gothic"/>
              <a:ea typeface="Century Gothic"/>
              <a:cs typeface="Century Gothic"/>
              <a:sym typeface="Century Gothic"/>
            </a:endParaRPr>
          </a:p>
          <a:p>
            <a:pPr indent="-381000" lvl="0" marL="457200" rtl="0" algn="l">
              <a:lnSpc>
                <a:spcPct val="80000"/>
              </a:lnSpc>
              <a:spcBef>
                <a:spcPts val="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Spend some time exploring each of the statements and their reasons for where the situations are placed.</a:t>
            </a:r>
            <a:endParaRPr>
              <a:solidFill>
                <a:srgbClr val="000000"/>
              </a:solidFill>
              <a:latin typeface="Century Gothic"/>
              <a:ea typeface="Century Gothic"/>
              <a:cs typeface="Century Gothic"/>
              <a:sym typeface="Century Gothic"/>
            </a:endParaRPr>
          </a:p>
          <a:p>
            <a:pPr indent="-381000" lvl="0" marL="457200" rtl="0" algn="l">
              <a:lnSpc>
                <a:spcPct val="80000"/>
              </a:lnSpc>
              <a:spcBef>
                <a:spcPts val="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Swap with another group so you can have a look through each other’s statements and discuss if you agree with where they have been placed.</a:t>
            </a:r>
            <a:endParaRPr>
              <a:solidFill>
                <a:srgbClr val="000000"/>
              </a:solidFill>
              <a:latin typeface="Century Gothic"/>
              <a:ea typeface="Century Gothic"/>
              <a:cs typeface="Century Gothic"/>
              <a:sym typeface="Century Gothic"/>
            </a:endParaRPr>
          </a:p>
          <a:p>
            <a:pPr indent="-381000" lvl="0" marL="457200" rtl="0" algn="l">
              <a:lnSpc>
                <a:spcPct val="80000"/>
              </a:lnSpc>
              <a:spcBef>
                <a:spcPts val="0"/>
              </a:spcBef>
              <a:spcAft>
                <a:spcPts val="0"/>
              </a:spcAft>
              <a:buClr>
                <a:srgbClr val="000000"/>
              </a:buClr>
              <a:buSzPts val="2400"/>
              <a:buFont typeface="Century Gothic"/>
              <a:buAutoNum type="arabicPeriod"/>
            </a:pPr>
            <a:r>
              <a:rPr lang="en-US">
                <a:solidFill>
                  <a:srgbClr val="000000"/>
                </a:solidFill>
                <a:latin typeface="Century Gothic"/>
                <a:ea typeface="Century Gothic"/>
                <a:cs typeface="Century Gothic"/>
                <a:sym typeface="Century Gothic"/>
              </a:rPr>
              <a:t>What were your reasons for placing the statements where you did? </a:t>
            </a:r>
            <a:endParaRPr>
              <a:solidFill>
                <a:srgbClr val="000000"/>
              </a:solidFill>
              <a:latin typeface="Century Gothic"/>
              <a:ea typeface="Century Gothic"/>
              <a:cs typeface="Century Gothic"/>
              <a:sym typeface="Century Gothic"/>
            </a:endParaRPr>
          </a:p>
        </p:txBody>
      </p:sp>
      <p:pic>
        <p:nvPicPr>
          <p:cNvPr id="140" name="Google Shape;140;p23"/>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46" name="Google Shape;146;p24"/>
          <p:cNvSpPr txBox="1"/>
          <p:nvPr>
            <p:ph idx="1" type="body"/>
          </p:nvPr>
        </p:nvSpPr>
        <p:spPr>
          <a:xfrm>
            <a:off x="343900" y="2346950"/>
            <a:ext cx="47742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80000"/>
              </a:lnSpc>
              <a:spcBef>
                <a:spcPts val="960"/>
              </a:spcBef>
              <a:spcAft>
                <a:spcPts val="0"/>
              </a:spcAft>
              <a:buSzPts val="1018"/>
              <a:buNone/>
            </a:pPr>
            <a:r>
              <a:rPr b="1" lang="en-US" sz="5450">
                <a:solidFill>
                  <a:srgbClr val="000000"/>
                </a:solidFill>
                <a:latin typeface="Century Gothic"/>
                <a:ea typeface="Century Gothic"/>
                <a:cs typeface="Century Gothic"/>
                <a:sym typeface="Century Gothic"/>
              </a:rPr>
              <a:t>#2. What Makes a Healthy School Environment?</a:t>
            </a:r>
            <a:endParaRPr b="1" sz="5450">
              <a:solidFill>
                <a:srgbClr val="000000"/>
              </a:solidFill>
              <a:latin typeface="Century Gothic"/>
              <a:ea typeface="Century Gothic"/>
              <a:cs typeface="Century Gothic"/>
              <a:sym typeface="Century Gothic"/>
            </a:endParaRPr>
          </a:p>
        </p:txBody>
      </p:sp>
      <p:pic>
        <p:nvPicPr>
          <p:cNvPr id="147" name="Google Shape;147;p24"/>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48" name="Google Shape;148;p24"/>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54" name="Google Shape;154;p25"/>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425450" lvl="0" marL="457200" rtl="0" algn="l">
              <a:lnSpc>
                <a:spcPct val="80000"/>
              </a:lnSpc>
              <a:spcBef>
                <a:spcPts val="96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Close your eyes for one minute and visualize a healthy school environment.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Focus on what you</a:t>
            </a:r>
            <a:r>
              <a:rPr b="1" lang="en-US" sz="3100">
                <a:solidFill>
                  <a:srgbClr val="000000"/>
                </a:solidFill>
                <a:latin typeface="Century Gothic"/>
                <a:ea typeface="Century Gothic"/>
                <a:cs typeface="Century Gothic"/>
                <a:sym typeface="Century Gothic"/>
              </a:rPr>
              <a:t> see,</a:t>
            </a:r>
            <a:r>
              <a:rPr lang="en-US" sz="3100">
                <a:solidFill>
                  <a:srgbClr val="000000"/>
                </a:solidFill>
                <a:latin typeface="Century Gothic"/>
                <a:ea typeface="Century Gothic"/>
                <a:cs typeface="Century Gothic"/>
                <a:sym typeface="Century Gothic"/>
              </a:rPr>
              <a:t> what you </a:t>
            </a:r>
            <a:r>
              <a:rPr b="1" lang="en-US" sz="3100">
                <a:solidFill>
                  <a:srgbClr val="000000"/>
                </a:solidFill>
                <a:latin typeface="Century Gothic"/>
                <a:ea typeface="Century Gothic"/>
                <a:cs typeface="Century Gothic"/>
                <a:sym typeface="Century Gothic"/>
              </a:rPr>
              <a:t>hear </a:t>
            </a:r>
            <a:r>
              <a:rPr lang="en-US" sz="3100">
                <a:solidFill>
                  <a:srgbClr val="000000"/>
                </a:solidFill>
                <a:latin typeface="Century Gothic"/>
                <a:ea typeface="Century Gothic"/>
                <a:cs typeface="Century Gothic"/>
                <a:sym typeface="Century Gothic"/>
              </a:rPr>
              <a:t>and what you</a:t>
            </a:r>
            <a:r>
              <a:rPr b="1" lang="en-US" sz="3100">
                <a:solidFill>
                  <a:srgbClr val="000000"/>
                </a:solidFill>
                <a:latin typeface="Century Gothic"/>
                <a:ea typeface="Century Gothic"/>
                <a:cs typeface="Century Gothic"/>
                <a:sym typeface="Century Gothic"/>
              </a:rPr>
              <a:t> feel.</a:t>
            </a:r>
            <a:r>
              <a:rPr lang="en-US" sz="3100">
                <a:solidFill>
                  <a:srgbClr val="000000"/>
                </a:solidFill>
                <a:latin typeface="Century Gothic"/>
                <a:ea typeface="Century Gothic"/>
                <a:cs typeface="Century Gothic"/>
                <a:sym typeface="Century Gothic"/>
              </a:rPr>
              <a:t>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Open your eyes and choose a partner.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Share with your partner what you thought about during the visualization.</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Go over to the </a:t>
            </a:r>
            <a:r>
              <a:rPr b="1" lang="en-US" sz="3100">
                <a:solidFill>
                  <a:srgbClr val="000000"/>
                </a:solidFill>
                <a:latin typeface="Century Gothic"/>
                <a:ea typeface="Century Gothic"/>
                <a:cs typeface="Century Gothic"/>
                <a:sym typeface="Century Gothic"/>
              </a:rPr>
              <a:t>SEE, HEAR, FEEL</a:t>
            </a:r>
            <a:r>
              <a:rPr lang="en-US" sz="3100">
                <a:solidFill>
                  <a:srgbClr val="000000"/>
                </a:solidFill>
                <a:latin typeface="Century Gothic"/>
                <a:ea typeface="Century Gothic"/>
                <a:cs typeface="Century Gothic"/>
                <a:sym typeface="Century Gothic"/>
              </a:rPr>
              <a:t> titles and write down your responses under the appropriate title. </a:t>
            </a:r>
            <a:endParaRPr sz="3100">
              <a:solidFill>
                <a:srgbClr val="000000"/>
              </a:solidFill>
              <a:latin typeface="Century Gothic"/>
              <a:ea typeface="Century Gothic"/>
              <a:cs typeface="Century Gothic"/>
              <a:sym typeface="Century Gothic"/>
            </a:endParaRPr>
          </a:p>
        </p:txBody>
      </p:sp>
      <p:pic>
        <p:nvPicPr>
          <p:cNvPr id="155" name="Google Shape;155;p25"/>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pic>
        <p:nvPicPr>
          <p:cNvPr id="161" name="Google Shape;161;p26"/>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62" name="Google Shape;162;p26"/>
          <p:cNvPicPr preferRelativeResize="0"/>
          <p:nvPr/>
        </p:nvPicPr>
        <p:blipFill>
          <a:blip r:embed="rId4">
            <a:alphaModFix/>
          </a:blip>
          <a:stretch>
            <a:fillRect/>
          </a:stretch>
        </p:blipFill>
        <p:spPr>
          <a:xfrm>
            <a:off x="152400" y="161850"/>
            <a:ext cx="11844051" cy="654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68" name="Google Shape;168;p27"/>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425450" lvl="0" marL="457200" rtl="0" algn="l">
              <a:lnSpc>
                <a:spcPct val="80000"/>
              </a:lnSpc>
              <a:spcBef>
                <a:spcPts val="96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A positive school environment is a place where people treat each other well and have healthy relationships. </a:t>
            </a:r>
            <a:endParaRPr sz="31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96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It’s having respect for everyone, not just your friends. </a:t>
            </a:r>
            <a:endParaRPr sz="31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t/>
            </a:r>
            <a:endParaRPr b="1" sz="3600">
              <a:solidFill>
                <a:srgbClr val="FF00FF"/>
              </a:solidFill>
              <a:latin typeface="Century Gothic"/>
              <a:ea typeface="Century Gothic"/>
              <a:cs typeface="Century Gothic"/>
              <a:sym typeface="Century Gothic"/>
            </a:endParaRPr>
          </a:p>
          <a:p>
            <a:pPr indent="-457200" lvl="0" marL="457200" rtl="0" algn="l">
              <a:lnSpc>
                <a:spcPct val="80000"/>
              </a:lnSpc>
              <a:spcBef>
                <a:spcPts val="960"/>
              </a:spcBef>
              <a:spcAft>
                <a:spcPts val="0"/>
              </a:spcAft>
              <a:buClr>
                <a:srgbClr val="FF0080"/>
              </a:buClr>
              <a:buSzPts val="3600"/>
              <a:buFont typeface="Century Gothic"/>
              <a:buAutoNum type="arabicPeriod"/>
            </a:pPr>
            <a:r>
              <a:rPr b="1" lang="en-US" sz="3600">
                <a:solidFill>
                  <a:srgbClr val="FF0080"/>
                </a:solidFill>
                <a:latin typeface="Century Gothic"/>
                <a:ea typeface="Century Gothic"/>
                <a:cs typeface="Century Gothic"/>
                <a:sym typeface="Century Gothic"/>
              </a:rPr>
              <a:t>I challenge you to commit yourselves to a task to maintain a healthy, positive school environment all year long. </a:t>
            </a:r>
            <a:endParaRPr b="1" sz="3600">
              <a:solidFill>
                <a:srgbClr val="FF0080"/>
              </a:solidFill>
              <a:latin typeface="Century Gothic"/>
              <a:ea typeface="Century Gothic"/>
              <a:cs typeface="Century Gothic"/>
              <a:sym typeface="Century Gothic"/>
            </a:endParaRPr>
          </a:p>
        </p:txBody>
      </p:sp>
      <p:pic>
        <p:nvPicPr>
          <p:cNvPr id="169" name="Google Shape;169;p27"/>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75" name="Google Shape;175;p28"/>
          <p:cNvSpPr txBox="1"/>
          <p:nvPr>
            <p:ph idx="1" type="body"/>
          </p:nvPr>
        </p:nvSpPr>
        <p:spPr>
          <a:xfrm>
            <a:off x="343900" y="2346950"/>
            <a:ext cx="48552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70000"/>
              </a:lnSpc>
              <a:spcBef>
                <a:spcPts val="960"/>
              </a:spcBef>
              <a:spcAft>
                <a:spcPts val="0"/>
              </a:spcAft>
              <a:buNone/>
            </a:pPr>
            <a:r>
              <a:rPr b="1" lang="en-US" sz="5600">
                <a:solidFill>
                  <a:srgbClr val="000000"/>
                </a:solidFill>
                <a:latin typeface="Century Gothic"/>
                <a:ea typeface="Century Gothic"/>
                <a:cs typeface="Century Gothic"/>
                <a:sym typeface="Century Gothic"/>
              </a:rPr>
              <a:t>#3. Actions to create healthier youth relationships!</a:t>
            </a:r>
            <a:endParaRPr b="1" sz="5600">
              <a:solidFill>
                <a:srgbClr val="000000"/>
              </a:solidFill>
              <a:latin typeface="Century Gothic"/>
              <a:ea typeface="Century Gothic"/>
              <a:cs typeface="Century Gothic"/>
              <a:sym typeface="Century Gothic"/>
            </a:endParaRPr>
          </a:p>
        </p:txBody>
      </p:sp>
      <p:pic>
        <p:nvPicPr>
          <p:cNvPr id="176" name="Google Shape;176;p28"/>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77" name="Google Shape;177;p28"/>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83" name="Google Shape;183;p29"/>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960"/>
              </a:spcBef>
              <a:spcAft>
                <a:spcPts val="0"/>
              </a:spcAft>
              <a:buNone/>
            </a:pPr>
            <a:r>
              <a:rPr lang="en-US" sz="3300">
                <a:solidFill>
                  <a:srgbClr val="000000"/>
                </a:solidFill>
                <a:latin typeface="Century Gothic"/>
                <a:ea typeface="Century Gothic"/>
                <a:cs typeface="Century Gothic"/>
                <a:sym typeface="Century Gothic"/>
              </a:rPr>
              <a:t>“Healthy relationships and healthy schools and communities only happen when we work together. It’s our actions—both big and small—that can make a difference.”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3300">
                <a:solidFill>
                  <a:srgbClr val="000000"/>
                </a:solidFill>
                <a:latin typeface="Century Gothic"/>
                <a:ea typeface="Century Gothic"/>
                <a:cs typeface="Century Gothic"/>
                <a:sym typeface="Century Gothic"/>
              </a:rPr>
              <a:t>“These actions are called social action. Social action is working with others to bring about change.”</a:t>
            </a:r>
            <a:endParaRPr b="1" sz="3800">
              <a:solidFill>
                <a:srgbClr val="FF0080"/>
              </a:solidFill>
              <a:latin typeface="Century Gothic"/>
              <a:ea typeface="Century Gothic"/>
              <a:cs typeface="Century Gothic"/>
              <a:sym typeface="Century Gothic"/>
            </a:endParaRPr>
          </a:p>
        </p:txBody>
      </p:sp>
      <p:pic>
        <p:nvPicPr>
          <p:cNvPr id="184" name="Google Shape;184;p29"/>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90" name="Google Shape;190;p30"/>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960"/>
              </a:spcBef>
              <a:spcAft>
                <a:spcPts val="0"/>
              </a:spcAft>
              <a:buNone/>
            </a:pPr>
            <a:r>
              <a:rPr lang="en-US" sz="3300">
                <a:solidFill>
                  <a:srgbClr val="000000"/>
                </a:solidFill>
                <a:latin typeface="Century Gothic"/>
                <a:ea typeface="Century Gothic"/>
                <a:cs typeface="Century Gothic"/>
                <a:sym typeface="Century Gothic"/>
              </a:rPr>
              <a:t>Watch these videos that are examples of social action.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3300">
                <a:solidFill>
                  <a:srgbClr val="000000"/>
                </a:solidFill>
                <a:latin typeface="Century Gothic"/>
                <a:ea typeface="Century Gothic"/>
                <a:cs typeface="Century Gothic"/>
                <a:sym typeface="Century Gothic"/>
              </a:rPr>
              <a:t>• </a:t>
            </a:r>
            <a:r>
              <a:rPr lang="en-US" sz="3300" u="sng">
                <a:solidFill>
                  <a:schemeClr val="hlink"/>
                </a:solidFill>
                <a:latin typeface="Century Gothic"/>
                <a:ea typeface="Century Gothic"/>
                <a:cs typeface="Century Gothic"/>
                <a:sym typeface="Century Gothic"/>
                <a:hlinkClick r:id="rId3"/>
              </a:rPr>
              <a:t>Buddy Bench</a:t>
            </a:r>
            <a:r>
              <a:rPr lang="en-US" sz="3300">
                <a:solidFill>
                  <a:srgbClr val="000000"/>
                </a:solidFill>
                <a:latin typeface="Century Gothic"/>
                <a:ea typeface="Century Gothic"/>
                <a:cs typeface="Century Gothic"/>
                <a:sym typeface="Century Gothic"/>
              </a:rPr>
              <a:t>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t/>
            </a:r>
            <a:endParaRPr sz="33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3300">
                <a:solidFill>
                  <a:srgbClr val="000000"/>
                </a:solidFill>
                <a:latin typeface="Century Gothic"/>
                <a:ea typeface="Century Gothic"/>
                <a:cs typeface="Century Gothic"/>
                <a:sym typeface="Century Gothic"/>
              </a:rPr>
              <a:t>•</a:t>
            </a:r>
            <a:r>
              <a:rPr lang="en-US" sz="3300" u="sng">
                <a:solidFill>
                  <a:schemeClr val="hlink"/>
                </a:solidFill>
                <a:latin typeface="Century Gothic"/>
                <a:ea typeface="Century Gothic"/>
                <a:cs typeface="Century Gothic"/>
                <a:sym typeface="Century Gothic"/>
                <a:hlinkClick r:id="rId4"/>
              </a:rPr>
              <a:t> To This Day</a:t>
            </a:r>
            <a:r>
              <a:rPr lang="en-US" sz="2000">
                <a:solidFill>
                  <a:srgbClr val="000000"/>
                </a:solidFill>
                <a:latin typeface="Century Gothic"/>
                <a:ea typeface="Century Gothic"/>
                <a:cs typeface="Century Gothic"/>
                <a:sym typeface="Century Gothic"/>
              </a:rPr>
              <a:t> </a:t>
            </a:r>
            <a:endParaRPr b="1" sz="2000">
              <a:solidFill>
                <a:srgbClr val="FF0080"/>
              </a:solidFill>
              <a:latin typeface="Century Gothic"/>
              <a:ea typeface="Century Gothic"/>
              <a:cs typeface="Century Gothic"/>
              <a:sym typeface="Century Gothic"/>
            </a:endParaRPr>
          </a:p>
        </p:txBody>
      </p:sp>
      <p:pic>
        <p:nvPicPr>
          <p:cNvPr id="191" name="Google Shape;191;p30"/>
          <p:cNvPicPr preferRelativeResize="0"/>
          <p:nvPr/>
        </p:nvPicPr>
        <p:blipFill>
          <a:blip r:embed="rId5">
            <a:alphaModFix/>
          </a:blip>
          <a:stretch>
            <a:fillRect/>
          </a:stretch>
        </p:blipFill>
        <p:spPr>
          <a:xfrm>
            <a:off x="0" y="0"/>
            <a:ext cx="12192000" cy="2222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97" name="Google Shape;197;p31"/>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960"/>
              </a:spcBef>
              <a:spcAft>
                <a:spcPts val="0"/>
              </a:spcAft>
              <a:buNone/>
            </a:pPr>
            <a:r>
              <a:rPr lang="en-US" sz="3100">
                <a:solidFill>
                  <a:srgbClr val="000000"/>
                </a:solidFill>
                <a:latin typeface="Century Gothic"/>
                <a:ea typeface="Century Gothic"/>
                <a:cs typeface="Century Gothic"/>
                <a:sym typeface="Century Gothic"/>
              </a:rPr>
              <a:t>There are many ways we can take action on issues that matter to us in our lives. We could volunteer, wear a T-shirt that supports a cause, or make a music video to send a message. We just have to decide what to do, make a plan, and do it! </a:t>
            </a:r>
            <a:endParaRPr sz="31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t/>
            </a:r>
            <a:endParaRPr sz="31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3100">
                <a:solidFill>
                  <a:srgbClr val="000000"/>
                </a:solidFill>
                <a:latin typeface="Century Gothic"/>
                <a:ea typeface="Century Gothic"/>
                <a:cs typeface="Century Gothic"/>
                <a:sym typeface="Century Gothic"/>
              </a:rPr>
              <a:t>We have had many important social movements happen in Canada that were driven by everyday people and these movements changed our world. Many of them have promoted human rights and equality.</a:t>
            </a:r>
            <a:endParaRPr b="1" sz="1800">
              <a:solidFill>
                <a:srgbClr val="FF0080"/>
              </a:solidFill>
              <a:latin typeface="Century Gothic"/>
              <a:ea typeface="Century Gothic"/>
              <a:cs typeface="Century Gothic"/>
              <a:sym typeface="Century Gothic"/>
            </a:endParaRPr>
          </a:p>
        </p:txBody>
      </p:sp>
      <p:pic>
        <p:nvPicPr>
          <p:cNvPr id="198" name="Google Shape;198;p31"/>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204" name="Google Shape;204;p32"/>
          <p:cNvSpPr txBox="1"/>
          <p:nvPr>
            <p:ph idx="1" type="body"/>
          </p:nvPr>
        </p:nvSpPr>
        <p:spPr>
          <a:xfrm>
            <a:off x="178375" y="234695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960"/>
              </a:spcBef>
              <a:spcAft>
                <a:spcPts val="0"/>
              </a:spcAft>
              <a:buNone/>
            </a:pPr>
            <a:r>
              <a:rPr b="1" lang="en-US" sz="3100" u="sng">
                <a:solidFill>
                  <a:srgbClr val="000000"/>
                </a:solidFill>
                <a:latin typeface="Century Gothic"/>
                <a:ea typeface="Century Gothic"/>
                <a:cs typeface="Century Gothic"/>
                <a:sym typeface="Century Gothic"/>
              </a:rPr>
              <a:t>Activity: </a:t>
            </a:r>
            <a:endParaRPr b="1" sz="3100" u="sng">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96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Get into groups of three. </a:t>
            </a:r>
            <a:endParaRPr sz="31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t/>
            </a:r>
            <a:endParaRPr sz="3100">
              <a:solidFill>
                <a:srgbClr val="000000"/>
              </a:solidFill>
              <a:latin typeface="Century Gothic"/>
              <a:ea typeface="Century Gothic"/>
              <a:cs typeface="Century Gothic"/>
              <a:sym typeface="Century Gothic"/>
            </a:endParaRPr>
          </a:p>
          <a:p>
            <a:pPr indent="-425450" lvl="0" marL="457200" rtl="0" algn="l">
              <a:lnSpc>
                <a:spcPct val="80000"/>
              </a:lnSpc>
              <a:spcBef>
                <a:spcPts val="960"/>
              </a:spcBef>
              <a:spcAft>
                <a:spcPts val="0"/>
              </a:spcAft>
              <a:buClr>
                <a:srgbClr val="000000"/>
              </a:buClr>
              <a:buSzPts val="3100"/>
              <a:buFont typeface="Century Gothic"/>
              <a:buAutoNum type="arabicPeriod"/>
            </a:pPr>
            <a:r>
              <a:rPr lang="en-US" sz="3100">
                <a:solidFill>
                  <a:srgbClr val="000000"/>
                </a:solidFill>
                <a:latin typeface="Century Gothic"/>
                <a:ea typeface="Century Gothic"/>
                <a:cs typeface="Century Gothic"/>
                <a:sym typeface="Century Gothic"/>
              </a:rPr>
              <a:t>Brainstorm actions you could take to address one of the questions posed on the following slides.  </a:t>
            </a:r>
            <a:endParaRPr b="1" sz="1800">
              <a:solidFill>
                <a:srgbClr val="FF0080"/>
              </a:solidFill>
              <a:latin typeface="Century Gothic"/>
              <a:ea typeface="Century Gothic"/>
              <a:cs typeface="Century Gothic"/>
              <a:sym typeface="Century Gothic"/>
            </a:endParaRPr>
          </a:p>
        </p:txBody>
      </p:sp>
      <p:pic>
        <p:nvPicPr>
          <p:cNvPr id="205" name="Google Shape;205;p32"/>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75" name="Google Shape;75;p15"/>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100000"/>
              </a:lnSpc>
              <a:spcBef>
                <a:spcPts val="960"/>
              </a:spcBef>
              <a:spcAft>
                <a:spcPts val="0"/>
              </a:spcAft>
              <a:buNone/>
            </a:pPr>
            <a:r>
              <a:rPr b="1" lang="en-US" sz="6000">
                <a:solidFill>
                  <a:srgbClr val="000000"/>
                </a:solidFill>
                <a:latin typeface="Century Gothic"/>
                <a:ea typeface="Century Gothic"/>
                <a:cs typeface="Century Gothic"/>
                <a:sym typeface="Century Gothic"/>
              </a:rPr>
              <a:t>What is Pink Shirt Day? </a:t>
            </a:r>
            <a:endParaRPr b="1" sz="6000">
              <a:solidFill>
                <a:srgbClr val="000000"/>
              </a:solidFill>
              <a:latin typeface="Century Gothic"/>
              <a:ea typeface="Century Gothic"/>
              <a:cs typeface="Century Gothic"/>
              <a:sym typeface="Century Gothic"/>
            </a:endParaRPr>
          </a:p>
        </p:txBody>
      </p:sp>
      <p:pic>
        <p:nvPicPr>
          <p:cNvPr id="76" name="Google Shape;76;p15"/>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77" name="Google Shape;77;p15"/>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211" name="Google Shape;211;p33"/>
          <p:cNvSpPr txBox="1"/>
          <p:nvPr>
            <p:ph idx="1" type="body"/>
          </p:nvPr>
        </p:nvSpPr>
        <p:spPr>
          <a:xfrm>
            <a:off x="261100" y="2306500"/>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419100" lvl="0" marL="457200" rtl="0" algn="l">
              <a:lnSpc>
                <a:spcPct val="80000"/>
              </a:lnSpc>
              <a:spcBef>
                <a:spcPts val="960"/>
              </a:spcBef>
              <a:spcAft>
                <a:spcPts val="0"/>
              </a:spcAft>
              <a:buClr>
                <a:srgbClr val="000000"/>
              </a:buClr>
              <a:buSzPts val="3000"/>
              <a:buFont typeface="Century Gothic"/>
              <a:buAutoNum type="arabicPeriod"/>
            </a:pPr>
            <a:r>
              <a:rPr lang="en-US" sz="3000">
                <a:solidFill>
                  <a:srgbClr val="000000"/>
                </a:solidFill>
                <a:latin typeface="Century Gothic"/>
                <a:ea typeface="Century Gothic"/>
                <a:cs typeface="Century Gothic"/>
                <a:sym typeface="Century Gothic"/>
              </a:rPr>
              <a:t>How could you raise awareness about the right to protection from violence and the right to be treated fairly and equally with respect to your gender, race, religion, age, or abilities? </a:t>
            </a:r>
            <a:endParaRPr sz="3000">
              <a:solidFill>
                <a:srgbClr val="000000"/>
              </a:solidFill>
              <a:latin typeface="Century Gothic"/>
              <a:ea typeface="Century Gothic"/>
              <a:cs typeface="Century Gothic"/>
              <a:sym typeface="Century Gothic"/>
            </a:endParaRPr>
          </a:p>
          <a:p>
            <a:pPr indent="-419100" lvl="0" marL="457200" rtl="0" algn="l">
              <a:lnSpc>
                <a:spcPct val="80000"/>
              </a:lnSpc>
              <a:spcBef>
                <a:spcPts val="0"/>
              </a:spcBef>
              <a:spcAft>
                <a:spcPts val="0"/>
              </a:spcAft>
              <a:buClr>
                <a:srgbClr val="000000"/>
              </a:buClr>
              <a:buSzPts val="3000"/>
              <a:buFont typeface="Century Gothic"/>
              <a:buAutoNum type="arabicPeriod"/>
            </a:pPr>
            <a:r>
              <a:rPr lang="en-US" sz="3000">
                <a:solidFill>
                  <a:srgbClr val="000000"/>
                </a:solidFill>
                <a:latin typeface="Century Gothic"/>
                <a:ea typeface="Century Gothic"/>
                <a:cs typeface="Century Gothic"/>
                <a:sym typeface="Century Gothic"/>
              </a:rPr>
              <a:t>How do we let people know that bullying is not cool and that it has negative impacts that can last for a long time? </a:t>
            </a:r>
            <a:endParaRPr sz="3000">
              <a:solidFill>
                <a:srgbClr val="000000"/>
              </a:solidFill>
              <a:latin typeface="Century Gothic"/>
              <a:ea typeface="Century Gothic"/>
              <a:cs typeface="Century Gothic"/>
              <a:sym typeface="Century Gothic"/>
            </a:endParaRPr>
          </a:p>
          <a:p>
            <a:pPr indent="-419100" lvl="0" marL="457200" rtl="0" algn="l">
              <a:lnSpc>
                <a:spcPct val="80000"/>
              </a:lnSpc>
              <a:spcBef>
                <a:spcPts val="0"/>
              </a:spcBef>
              <a:spcAft>
                <a:spcPts val="0"/>
              </a:spcAft>
              <a:buClr>
                <a:srgbClr val="000000"/>
              </a:buClr>
              <a:buSzPts val="3000"/>
              <a:buFont typeface="Century Gothic"/>
              <a:buAutoNum type="arabicPeriod"/>
            </a:pPr>
            <a:r>
              <a:rPr lang="en-US" sz="3000">
                <a:solidFill>
                  <a:srgbClr val="000000"/>
                </a:solidFill>
                <a:latin typeface="Century Gothic"/>
                <a:ea typeface="Century Gothic"/>
                <a:cs typeface="Century Gothic"/>
                <a:sym typeface="Century Gothic"/>
              </a:rPr>
              <a:t>How could you promote the qualities of a healthy relationship – respect, trust, safety, communication?</a:t>
            </a:r>
            <a:endParaRPr sz="3000">
              <a:solidFill>
                <a:srgbClr val="000000"/>
              </a:solidFill>
              <a:latin typeface="Century Gothic"/>
              <a:ea typeface="Century Gothic"/>
              <a:cs typeface="Century Gothic"/>
              <a:sym typeface="Century Gothic"/>
            </a:endParaRPr>
          </a:p>
          <a:p>
            <a:pPr indent="-419100" lvl="0" marL="457200" rtl="0" algn="l">
              <a:lnSpc>
                <a:spcPct val="80000"/>
              </a:lnSpc>
              <a:spcBef>
                <a:spcPts val="960"/>
              </a:spcBef>
              <a:spcAft>
                <a:spcPts val="0"/>
              </a:spcAft>
              <a:buClr>
                <a:srgbClr val="000000"/>
              </a:buClr>
              <a:buSzPts val="3000"/>
              <a:buFont typeface="Century Gothic"/>
              <a:buAutoNum type="arabicPeriod"/>
            </a:pPr>
            <a:r>
              <a:rPr lang="en-US" sz="3000">
                <a:solidFill>
                  <a:srgbClr val="000000"/>
                </a:solidFill>
                <a:latin typeface="Century Gothic"/>
                <a:ea typeface="Century Gothic"/>
                <a:cs typeface="Century Gothic"/>
                <a:sym typeface="Century Gothic"/>
              </a:rPr>
              <a:t>How do we celebrate diversity to build safe and inclusive schools and communities?</a:t>
            </a:r>
            <a:endParaRPr sz="3000">
              <a:solidFill>
                <a:srgbClr val="000000"/>
              </a:solidFill>
              <a:latin typeface="Century Gothic"/>
              <a:ea typeface="Century Gothic"/>
              <a:cs typeface="Century Gothic"/>
              <a:sym typeface="Century Gothic"/>
            </a:endParaRPr>
          </a:p>
        </p:txBody>
      </p:sp>
      <p:pic>
        <p:nvPicPr>
          <p:cNvPr id="212" name="Google Shape;212;p33"/>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218" name="Google Shape;218;p34"/>
          <p:cNvSpPr txBox="1"/>
          <p:nvPr>
            <p:ph idx="1" type="body"/>
          </p:nvPr>
        </p:nvSpPr>
        <p:spPr>
          <a:xfrm>
            <a:off x="261100" y="2344625"/>
            <a:ext cx="117372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5. 		</a:t>
            </a:r>
            <a:r>
              <a:rPr lang="en-US" sz="2800">
                <a:solidFill>
                  <a:srgbClr val="000000"/>
                </a:solidFill>
                <a:latin typeface="Century Gothic"/>
                <a:ea typeface="Century Gothic"/>
                <a:cs typeface="Century Gothic"/>
                <a:sym typeface="Century Gothic"/>
              </a:rPr>
              <a:t>How can we let people know that sexual harassment is not a </a:t>
            </a:r>
            <a:endParaRPr sz="2800">
              <a:solidFill>
                <a:srgbClr val="000000"/>
              </a:solidFill>
              <a:latin typeface="Century Gothic"/>
              <a:ea typeface="Century Gothic"/>
              <a:cs typeface="Century Gothic"/>
              <a:sym typeface="Century Gothic"/>
            </a:endParaRPr>
          </a:p>
          <a:p>
            <a:pPr indent="457200" lvl="0" marL="45720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joke and that we always have to consider the impact of our </a:t>
            </a:r>
            <a:endParaRPr sz="2800">
              <a:solidFill>
                <a:srgbClr val="000000"/>
              </a:solidFill>
              <a:latin typeface="Century Gothic"/>
              <a:ea typeface="Century Gothic"/>
              <a:cs typeface="Century Gothic"/>
              <a:sym typeface="Century Gothic"/>
            </a:endParaRPr>
          </a:p>
          <a:p>
            <a:pPr indent="0" lvl="0" marL="91440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words and actions? </a:t>
            </a:r>
            <a:endParaRPr sz="28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6. 		How do we stand up and send a message that LGBTQ2S </a:t>
            </a:r>
            <a:endParaRPr sz="2800">
              <a:solidFill>
                <a:srgbClr val="000000"/>
              </a:solidFill>
              <a:latin typeface="Century Gothic"/>
              <a:ea typeface="Century Gothic"/>
              <a:cs typeface="Century Gothic"/>
              <a:sym typeface="Century Gothic"/>
            </a:endParaRPr>
          </a:p>
          <a:p>
            <a:pPr indent="457200" lvl="0" marL="45720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students are entitled to feel safe, respected, and </a:t>
            </a:r>
            <a:endParaRPr sz="2800">
              <a:solidFill>
                <a:srgbClr val="000000"/>
              </a:solidFill>
              <a:latin typeface="Century Gothic"/>
              <a:ea typeface="Century Gothic"/>
              <a:cs typeface="Century Gothic"/>
              <a:sym typeface="Century Gothic"/>
            </a:endParaRPr>
          </a:p>
          <a:p>
            <a:pPr indent="457200" lvl="0" marL="45720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appreciated? </a:t>
            </a:r>
            <a:endParaRPr sz="2800">
              <a:solidFill>
                <a:srgbClr val="000000"/>
              </a:solidFill>
              <a:latin typeface="Century Gothic"/>
              <a:ea typeface="Century Gothic"/>
              <a:cs typeface="Century Gothic"/>
              <a:sym typeface="Century Gothic"/>
            </a:endParaRPr>
          </a:p>
          <a:p>
            <a:pPr indent="0" lvl="0" marL="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7. 		How do we encourage others to step in and do something </a:t>
            </a:r>
            <a:endParaRPr sz="2800">
              <a:solidFill>
                <a:srgbClr val="000000"/>
              </a:solidFill>
              <a:latin typeface="Century Gothic"/>
              <a:ea typeface="Century Gothic"/>
              <a:cs typeface="Century Gothic"/>
              <a:sym typeface="Century Gothic"/>
            </a:endParaRPr>
          </a:p>
          <a:p>
            <a:pPr indent="457200" lvl="0" marL="457200" rtl="0" algn="l">
              <a:lnSpc>
                <a:spcPct val="80000"/>
              </a:lnSpc>
              <a:spcBef>
                <a:spcPts val="960"/>
              </a:spcBef>
              <a:spcAft>
                <a:spcPts val="0"/>
              </a:spcAft>
              <a:buNone/>
            </a:pPr>
            <a:r>
              <a:rPr lang="en-US" sz="2800">
                <a:solidFill>
                  <a:srgbClr val="000000"/>
                </a:solidFill>
                <a:latin typeface="Century Gothic"/>
                <a:ea typeface="Century Gothic"/>
                <a:cs typeface="Century Gothic"/>
                <a:sym typeface="Century Gothic"/>
              </a:rPr>
              <a:t>around these issues? </a:t>
            </a:r>
            <a:endParaRPr sz="2800">
              <a:solidFill>
                <a:srgbClr val="FF0080"/>
              </a:solidFill>
              <a:latin typeface="Century Gothic"/>
              <a:ea typeface="Century Gothic"/>
              <a:cs typeface="Century Gothic"/>
              <a:sym typeface="Century Gothic"/>
            </a:endParaRPr>
          </a:p>
        </p:txBody>
      </p:sp>
      <p:pic>
        <p:nvPicPr>
          <p:cNvPr id="219" name="Google Shape;219;p34"/>
          <p:cNvPicPr preferRelativeResize="0"/>
          <p:nvPr/>
        </p:nvPicPr>
        <p:blipFill>
          <a:blip r:embed="rId3">
            <a:alphaModFix/>
          </a:blip>
          <a:stretch>
            <a:fillRect/>
          </a:stretch>
        </p:blipFill>
        <p:spPr>
          <a:xfrm>
            <a:off x="0" y="0"/>
            <a:ext cx="12192000" cy="2222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225" name="Google Shape;225;p35"/>
          <p:cNvSpPr txBox="1"/>
          <p:nvPr>
            <p:ph idx="1" type="body"/>
          </p:nvPr>
        </p:nvSpPr>
        <p:spPr>
          <a:xfrm>
            <a:off x="261100" y="2135825"/>
            <a:ext cx="11737200" cy="45669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425450" lvl="0" marL="457200" rtl="0" algn="l">
              <a:lnSpc>
                <a:spcPct val="80000"/>
              </a:lnSpc>
              <a:spcBef>
                <a:spcPts val="960"/>
              </a:spcBef>
              <a:spcAft>
                <a:spcPts val="0"/>
              </a:spcAft>
              <a:buClr>
                <a:srgbClr val="000000"/>
              </a:buClr>
              <a:buSzPts val="3100"/>
              <a:buFont typeface="Century Gothic"/>
              <a:buAutoNum type="arabicPeriod"/>
            </a:pPr>
            <a:r>
              <a:rPr lang="en-US" sz="1900">
                <a:solidFill>
                  <a:srgbClr val="000000"/>
                </a:solidFill>
                <a:latin typeface="Century Gothic"/>
                <a:ea typeface="Century Gothic"/>
                <a:cs typeface="Century Gothic"/>
                <a:sym typeface="Century Gothic"/>
              </a:rPr>
              <a:t>How could you raise awareness about the right to protection from violence and the right to be treated fairly and equally with respect to your gender, race, religion, age, or abilities? </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do we let people know that bullying is not cool and that it has negative impacts that can last for a long time? </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could you promote the qualities of a healthy relationship – respect, trust, safety, communication?</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96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do we celebrate diversity to build safe and inclusive schools and communities?</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96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can we let people know that sexual harassment is not a </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96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joke and that we always have to consider the impact of our </a:t>
            </a:r>
            <a:endParaRPr sz="19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rPr lang="en-US" sz="1900">
                <a:solidFill>
                  <a:srgbClr val="000000"/>
                </a:solidFill>
                <a:latin typeface="Century Gothic"/>
                <a:ea typeface="Century Gothic"/>
                <a:cs typeface="Century Gothic"/>
                <a:sym typeface="Century Gothic"/>
              </a:rPr>
              <a:t>words and actions? </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96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do we stand up and send a message that LGBTQ2S </a:t>
            </a:r>
            <a:endParaRPr sz="19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rPr lang="en-US" sz="1900">
                <a:solidFill>
                  <a:srgbClr val="000000"/>
                </a:solidFill>
                <a:latin typeface="Century Gothic"/>
                <a:ea typeface="Century Gothic"/>
                <a:cs typeface="Century Gothic"/>
                <a:sym typeface="Century Gothic"/>
              </a:rPr>
              <a:t>students are entitled to feel safe, respected, and </a:t>
            </a:r>
            <a:endParaRPr sz="1900">
              <a:solidFill>
                <a:srgbClr val="000000"/>
              </a:solidFill>
              <a:latin typeface="Century Gothic"/>
              <a:ea typeface="Century Gothic"/>
              <a:cs typeface="Century Gothic"/>
              <a:sym typeface="Century Gothic"/>
            </a:endParaRPr>
          </a:p>
          <a:p>
            <a:pPr indent="0" lvl="0" marL="457200" rtl="0" algn="l">
              <a:lnSpc>
                <a:spcPct val="80000"/>
              </a:lnSpc>
              <a:spcBef>
                <a:spcPts val="960"/>
              </a:spcBef>
              <a:spcAft>
                <a:spcPts val="0"/>
              </a:spcAft>
              <a:buNone/>
            </a:pPr>
            <a:r>
              <a:rPr lang="en-US" sz="1900">
                <a:solidFill>
                  <a:srgbClr val="000000"/>
                </a:solidFill>
                <a:latin typeface="Century Gothic"/>
                <a:ea typeface="Century Gothic"/>
                <a:cs typeface="Century Gothic"/>
                <a:sym typeface="Century Gothic"/>
              </a:rPr>
              <a:t>appreciated?  </a:t>
            </a:r>
            <a:endParaRPr sz="1900">
              <a:solidFill>
                <a:srgbClr val="000000"/>
              </a:solidFill>
              <a:latin typeface="Century Gothic"/>
              <a:ea typeface="Century Gothic"/>
              <a:cs typeface="Century Gothic"/>
              <a:sym typeface="Century Gothic"/>
            </a:endParaRPr>
          </a:p>
          <a:p>
            <a:pPr indent="-349250" lvl="0" marL="457200" rtl="0" algn="l">
              <a:lnSpc>
                <a:spcPct val="80000"/>
              </a:lnSpc>
              <a:spcBef>
                <a:spcPts val="960"/>
              </a:spcBef>
              <a:spcAft>
                <a:spcPts val="0"/>
              </a:spcAft>
              <a:buClr>
                <a:srgbClr val="000000"/>
              </a:buClr>
              <a:buSzPts val="1900"/>
              <a:buFont typeface="Century Gothic"/>
              <a:buAutoNum type="arabicPeriod"/>
            </a:pPr>
            <a:r>
              <a:rPr lang="en-US" sz="1900">
                <a:solidFill>
                  <a:srgbClr val="000000"/>
                </a:solidFill>
                <a:latin typeface="Century Gothic"/>
                <a:ea typeface="Century Gothic"/>
                <a:cs typeface="Century Gothic"/>
                <a:sym typeface="Century Gothic"/>
              </a:rPr>
              <a:t>How do we encourage others to step in and do something around these issues? </a:t>
            </a:r>
            <a:endParaRPr sz="1900">
              <a:solidFill>
                <a:srgbClr val="000000"/>
              </a:solidFill>
              <a:latin typeface="Century Gothic"/>
              <a:ea typeface="Century Gothic"/>
              <a:cs typeface="Century Gothic"/>
              <a:sym typeface="Century Gothic"/>
            </a:endParaRPr>
          </a:p>
        </p:txBody>
      </p:sp>
      <p:pic>
        <p:nvPicPr>
          <p:cNvPr id="226" name="Google Shape;226;p35"/>
          <p:cNvPicPr preferRelativeResize="0"/>
          <p:nvPr/>
        </p:nvPicPr>
        <p:blipFill>
          <a:blip r:embed="rId3">
            <a:alphaModFix/>
          </a:blip>
          <a:stretch>
            <a:fillRect/>
          </a:stretch>
        </p:blipFill>
        <p:spPr>
          <a:xfrm>
            <a:off x="0" y="0"/>
            <a:ext cx="12192000" cy="20421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83" name="Google Shape;83;p16"/>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10000"/>
          </a:bodyPr>
          <a:lstStyle/>
          <a:p>
            <a:pPr indent="0" lvl="0" marL="0" rtl="0" algn="ctr">
              <a:lnSpc>
                <a:spcPct val="100000"/>
              </a:lnSpc>
              <a:spcBef>
                <a:spcPts val="960"/>
              </a:spcBef>
              <a:spcAft>
                <a:spcPts val="0"/>
              </a:spcAft>
              <a:buNone/>
            </a:pPr>
            <a:r>
              <a:rPr lang="en-US" sz="2800">
                <a:solidFill>
                  <a:srgbClr val="000000"/>
                </a:solidFill>
                <a:latin typeface="Century Gothic"/>
                <a:ea typeface="Century Gothic"/>
                <a:cs typeface="Century Gothic"/>
                <a:sym typeface="Century Gothic"/>
              </a:rPr>
              <a:t>Bullying is a major problem in our schools, workplaces, homes, and online. Over the month of February, and throughout the year, CKNW Kids' Fund's Pink Shirt Day aims to raise awareness of these issues, as well as raise funds to support programs that foster children’s healthy self-esteem.</a:t>
            </a:r>
            <a:r>
              <a:rPr lang="en-US" sz="2800">
                <a:solidFill>
                  <a:srgbClr val="000000"/>
                </a:solidFill>
                <a:latin typeface="Century Gothic"/>
                <a:ea typeface="Century Gothic"/>
                <a:cs typeface="Century Gothic"/>
                <a:sym typeface="Century Gothic"/>
              </a:rPr>
              <a:t> </a:t>
            </a:r>
            <a:endParaRPr sz="2800">
              <a:solidFill>
                <a:srgbClr val="000000"/>
              </a:solidFill>
              <a:latin typeface="Century Gothic"/>
              <a:ea typeface="Century Gothic"/>
              <a:cs typeface="Century Gothic"/>
              <a:sym typeface="Century Gothic"/>
            </a:endParaRPr>
          </a:p>
        </p:txBody>
      </p:sp>
      <p:pic>
        <p:nvPicPr>
          <p:cNvPr id="84" name="Google Shape;84;p16"/>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85" name="Google Shape;85;p16"/>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91" name="Google Shape;91;p17"/>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20000"/>
          </a:bodyPr>
          <a:lstStyle/>
          <a:p>
            <a:pPr indent="0" lvl="0" marL="0" rtl="0" algn="ctr">
              <a:lnSpc>
                <a:spcPct val="100000"/>
              </a:lnSpc>
              <a:spcBef>
                <a:spcPts val="960"/>
              </a:spcBef>
              <a:spcAft>
                <a:spcPts val="0"/>
              </a:spcAft>
              <a:buNone/>
            </a:pPr>
            <a:r>
              <a:rPr lang="en-US" sz="2800">
                <a:solidFill>
                  <a:srgbClr val="000000"/>
                </a:solidFill>
                <a:latin typeface="Century Gothic"/>
                <a:ea typeface="Century Gothic"/>
                <a:cs typeface="Century Gothic"/>
                <a:sym typeface="Century Gothic"/>
              </a:rPr>
              <a:t>Now a movement celebrated across the globe, Pink Shirt Day has humble beginnings. Inspired by an act of kindness in small-town Nova Scotia, CKNW Kids' Fund, working with partners Boys &amp; Girls Clubs and 980 CKNW, was inspired to raise funds to support anti-bullying programs.</a:t>
            </a:r>
            <a:endParaRPr sz="2800">
              <a:solidFill>
                <a:srgbClr val="000000"/>
              </a:solidFill>
              <a:latin typeface="Century Gothic"/>
              <a:ea typeface="Century Gothic"/>
              <a:cs typeface="Century Gothic"/>
              <a:sym typeface="Century Gothic"/>
            </a:endParaRPr>
          </a:p>
        </p:txBody>
      </p:sp>
      <p:pic>
        <p:nvPicPr>
          <p:cNvPr id="92" name="Google Shape;92;p17"/>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93" name="Google Shape;93;p17"/>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99" name="Google Shape;99;p18"/>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100000"/>
              </a:lnSpc>
              <a:spcBef>
                <a:spcPts val="960"/>
              </a:spcBef>
              <a:spcAft>
                <a:spcPts val="0"/>
              </a:spcAft>
              <a:buNone/>
            </a:pPr>
            <a:r>
              <a:rPr b="1" lang="en-US" sz="6000">
                <a:solidFill>
                  <a:srgbClr val="000000"/>
                </a:solidFill>
                <a:latin typeface="Century Gothic"/>
                <a:ea typeface="Century Gothic"/>
                <a:cs typeface="Century Gothic"/>
                <a:sym typeface="Century Gothic"/>
              </a:rPr>
              <a:t>What is Bullying? </a:t>
            </a:r>
            <a:endParaRPr b="1" sz="6000">
              <a:solidFill>
                <a:srgbClr val="000000"/>
              </a:solidFill>
              <a:latin typeface="Century Gothic"/>
              <a:ea typeface="Century Gothic"/>
              <a:cs typeface="Century Gothic"/>
              <a:sym typeface="Century Gothic"/>
            </a:endParaRPr>
          </a:p>
        </p:txBody>
      </p:sp>
      <p:pic>
        <p:nvPicPr>
          <p:cNvPr id="100" name="Google Shape;100;p18"/>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01" name="Google Shape;101;p18"/>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07" name="Google Shape;107;p19"/>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20000"/>
          </a:bodyPr>
          <a:lstStyle/>
          <a:p>
            <a:pPr indent="0" lvl="0" marL="0" rtl="0" algn="ctr">
              <a:lnSpc>
                <a:spcPct val="100000"/>
              </a:lnSpc>
              <a:spcBef>
                <a:spcPts val="960"/>
              </a:spcBef>
              <a:spcAft>
                <a:spcPts val="0"/>
              </a:spcAft>
              <a:buNone/>
            </a:pPr>
            <a:r>
              <a:rPr lang="en-US" sz="2800">
                <a:solidFill>
                  <a:srgbClr val="000000"/>
                </a:solidFill>
                <a:latin typeface="Century Gothic"/>
                <a:ea typeface="Century Gothic"/>
                <a:cs typeface="Century Gothic"/>
                <a:sym typeface="Century Gothic"/>
              </a:rPr>
              <a:t>Bullying is a form of aggression where there is a power imbalance; the person doing the bullying has power over the person being victimized. In additional to any physical trauma incurred, bullying can result in serious emotional problems, including anxiety, low self-esteem, or depression.</a:t>
            </a:r>
            <a:endParaRPr sz="2800">
              <a:solidFill>
                <a:srgbClr val="000000"/>
              </a:solidFill>
              <a:latin typeface="Century Gothic"/>
              <a:ea typeface="Century Gothic"/>
              <a:cs typeface="Century Gothic"/>
              <a:sym typeface="Century Gothic"/>
            </a:endParaRPr>
          </a:p>
        </p:txBody>
      </p:sp>
      <p:pic>
        <p:nvPicPr>
          <p:cNvPr id="108" name="Google Shape;108;p19"/>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09" name="Google Shape;109;p19"/>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15" name="Google Shape;115;p20"/>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100000"/>
              </a:lnSpc>
              <a:spcBef>
                <a:spcPts val="960"/>
              </a:spcBef>
              <a:spcAft>
                <a:spcPts val="0"/>
              </a:spcAft>
              <a:buNone/>
            </a:pPr>
            <a:r>
              <a:rPr b="1" lang="en-US" sz="6000">
                <a:solidFill>
                  <a:srgbClr val="000000"/>
                </a:solidFill>
                <a:latin typeface="Century Gothic"/>
                <a:ea typeface="Century Gothic"/>
                <a:cs typeface="Century Gothic"/>
                <a:sym typeface="Century Gothic"/>
              </a:rPr>
              <a:t>Types of Bullying</a:t>
            </a:r>
            <a:endParaRPr b="1" sz="6000">
              <a:solidFill>
                <a:srgbClr val="000000"/>
              </a:solidFill>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17" name="Google Shape;117;p20"/>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23" name="Google Shape;123;p21"/>
          <p:cNvSpPr txBox="1"/>
          <p:nvPr>
            <p:ph idx="1" type="body"/>
          </p:nvPr>
        </p:nvSpPr>
        <p:spPr>
          <a:xfrm>
            <a:off x="178375" y="2346950"/>
            <a:ext cx="5133600" cy="4392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70000" lnSpcReduction="10000"/>
          </a:bodyPr>
          <a:lstStyle/>
          <a:p>
            <a:pPr indent="-353060" lvl="0" marL="457200" rtl="0" algn="l">
              <a:lnSpc>
                <a:spcPct val="100000"/>
              </a:lnSpc>
              <a:spcBef>
                <a:spcPts val="960"/>
              </a:spcBef>
              <a:spcAft>
                <a:spcPts val="0"/>
              </a:spcAft>
              <a:buClr>
                <a:srgbClr val="000000"/>
              </a:buClr>
              <a:buSzPct val="100000"/>
              <a:buFont typeface="Century Gothic"/>
              <a:buAutoNum type="arabicPeriod"/>
            </a:pPr>
            <a:r>
              <a:rPr b="1" lang="en-US" sz="2800">
                <a:solidFill>
                  <a:srgbClr val="000000"/>
                </a:solidFill>
                <a:latin typeface="Century Gothic"/>
                <a:ea typeface="Century Gothic"/>
                <a:cs typeface="Century Gothic"/>
                <a:sym typeface="Century Gothic"/>
              </a:rPr>
              <a:t>Physical bullying: </a:t>
            </a:r>
            <a:r>
              <a:rPr lang="en-US" sz="2800">
                <a:solidFill>
                  <a:srgbClr val="000000"/>
                </a:solidFill>
                <a:latin typeface="Century Gothic"/>
                <a:ea typeface="Century Gothic"/>
                <a:cs typeface="Century Gothic"/>
                <a:sym typeface="Century Gothic"/>
              </a:rPr>
              <a:t>using physical force or aggression against another person (e.g., hitting)</a:t>
            </a:r>
            <a:endParaRPr sz="2800">
              <a:solidFill>
                <a:srgbClr val="000000"/>
              </a:solidFill>
              <a:latin typeface="Century Gothic"/>
              <a:ea typeface="Century Gothic"/>
              <a:cs typeface="Century Gothic"/>
              <a:sym typeface="Century Gothic"/>
            </a:endParaRPr>
          </a:p>
          <a:p>
            <a:pPr indent="-353060" lvl="0" marL="457200" rtl="0" algn="l">
              <a:lnSpc>
                <a:spcPct val="100000"/>
              </a:lnSpc>
              <a:spcBef>
                <a:spcPts val="0"/>
              </a:spcBef>
              <a:spcAft>
                <a:spcPts val="0"/>
              </a:spcAft>
              <a:buClr>
                <a:srgbClr val="000000"/>
              </a:buClr>
              <a:buSzPct val="100000"/>
              <a:buFont typeface="Century Gothic"/>
              <a:buAutoNum type="arabicPeriod"/>
            </a:pPr>
            <a:r>
              <a:rPr b="1" lang="en-US" sz="2800">
                <a:solidFill>
                  <a:srgbClr val="000000"/>
                </a:solidFill>
                <a:latin typeface="Century Gothic"/>
                <a:ea typeface="Century Gothic"/>
                <a:cs typeface="Century Gothic"/>
                <a:sym typeface="Century Gothic"/>
              </a:rPr>
              <a:t>Verbal bullying: </a:t>
            </a:r>
            <a:r>
              <a:rPr lang="en-US" sz="2800">
                <a:solidFill>
                  <a:srgbClr val="000000"/>
                </a:solidFill>
                <a:latin typeface="Century Gothic"/>
                <a:ea typeface="Century Gothic"/>
                <a:cs typeface="Century Gothic"/>
                <a:sym typeface="Century Gothic"/>
              </a:rPr>
              <a:t>using words to verbally attack someone (e.g., name-calling)</a:t>
            </a:r>
            <a:endParaRPr sz="2800">
              <a:solidFill>
                <a:srgbClr val="000000"/>
              </a:solidFill>
              <a:latin typeface="Century Gothic"/>
              <a:ea typeface="Century Gothic"/>
              <a:cs typeface="Century Gothic"/>
              <a:sym typeface="Century Gothic"/>
            </a:endParaRPr>
          </a:p>
          <a:p>
            <a:pPr indent="-353060" lvl="0" marL="457200" rtl="0" algn="l">
              <a:lnSpc>
                <a:spcPct val="100000"/>
              </a:lnSpc>
              <a:spcBef>
                <a:spcPts val="0"/>
              </a:spcBef>
              <a:spcAft>
                <a:spcPts val="0"/>
              </a:spcAft>
              <a:buClr>
                <a:srgbClr val="000000"/>
              </a:buClr>
              <a:buSzPct val="100000"/>
              <a:buFont typeface="Century Gothic"/>
              <a:buAutoNum type="arabicPeriod"/>
            </a:pPr>
            <a:r>
              <a:rPr b="1" lang="en-US" sz="2800">
                <a:solidFill>
                  <a:srgbClr val="000000"/>
                </a:solidFill>
                <a:latin typeface="Century Gothic"/>
                <a:ea typeface="Century Gothic"/>
                <a:cs typeface="Century Gothic"/>
                <a:sym typeface="Century Gothic"/>
              </a:rPr>
              <a:t>Social/relational bullying:</a:t>
            </a:r>
            <a:r>
              <a:rPr lang="en-US" sz="2800">
                <a:solidFill>
                  <a:srgbClr val="000000"/>
                </a:solidFill>
                <a:latin typeface="Century Gothic"/>
                <a:ea typeface="Century Gothic"/>
                <a:cs typeface="Century Gothic"/>
                <a:sym typeface="Century Gothic"/>
              </a:rPr>
              <a:t> trying to hurt someone through excluding them, spreading rumours or ignoring them (e.g., gossiping)</a:t>
            </a:r>
            <a:endParaRPr sz="2800">
              <a:solidFill>
                <a:srgbClr val="000000"/>
              </a:solidFill>
              <a:latin typeface="Century Gothic"/>
              <a:ea typeface="Century Gothic"/>
              <a:cs typeface="Century Gothic"/>
              <a:sym typeface="Century Gothic"/>
            </a:endParaRPr>
          </a:p>
          <a:p>
            <a:pPr indent="-353060" lvl="0" marL="457200" rtl="0" algn="l">
              <a:lnSpc>
                <a:spcPct val="100000"/>
              </a:lnSpc>
              <a:spcBef>
                <a:spcPts val="0"/>
              </a:spcBef>
              <a:spcAft>
                <a:spcPts val="0"/>
              </a:spcAft>
              <a:buClr>
                <a:srgbClr val="000000"/>
              </a:buClr>
              <a:buSzPct val="100000"/>
              <a:buFont typeface="Century Gothic"/>
              <a:buAutoNum type="arabicPeriod"/>
            </a:pPr>
            <a:r>
              <a:rPr b="1" lang="en-US" sz="2800">
                <a:solidFill>
                  <a:srgbClr val="000000"/>
                </a:solidFill>
                <a:latin typeface="Century Gothic"/>
                <a:ea typeface="Century Gothic"/>
                <a:cs typeface="Century Gothic"/>
                <a:sym typeface="Century Gothic"/>
              </a:rPr>
              <a:t>Cyberbullying:</a:t>
            </a:r>
            <a:r>
              <a:rPr lang="en-US" sz="2800">
                <a:solidFill>
                  <a:srgbClr val="000000"/>
                </a:solidFill>
                <a:latin typeface="Century Gothic"/>
                <a:ea typeface="Century Gothic"/>
                <a:cs typeface="Century Gothic"/>
                <a:sym typeface="Century Gothic"/>
              </a:rPr>
              <a:t> using electronic media to threaten, embarrass, intimidate, or exclude someone, or to damage their reputation (e.g., sending threatening text messages).</a:t>
            </a:r>
            <a:endParaRPr sz="2800">
              <a:solidFill>
                <a:srgbClr val="000000"/>
              </a:solidFill>
              <a:latin typeface="Century Gothic"/>
              <a:ea typeface="Century Gothic"/>
              <a:cs typeface="Century Gothic"/>
              <a:sym typeface="Century Gothic"/>
            </a:endParaRPr>
          </a:p>
        </p:txBody>
      </p:sp>
      <p:pic>
        <p:nvPicPr>
          <p:cNvPr id="124" name="Google Shape;124;p21"/>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25" name="Google Shape;125;p21"/>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43900" y="447200"/>
            <a:ext cx="115716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sz="5000"/>
              <a:t>Learning Objectives </a:t>
            </a:r>
            <a:endParaRPr sz="5000"/>
          </a:p>
        </p:txBody>
      </p:sp>
      <p:sp>
        <p:nvSpPr>
          <p:cNvPr id="131" name="Google Shape;131;p22"/>
          <p:cNvSpPr txBox="1"/>
          <p:nvPr>
            <p:ph idx="1" type="body"/>
          </p:nvPr>
        </p:nvSpPr>
        <p:spPr>
          <a:xfrm>
            <a:off x="343900" y="2346950"/>
            <a:ext cx="4789800" cy="4162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lnSpc>
                <a:spcPct val="100000"/>
              </a:lnSpc>
              <a:spcBef>
                <a:spcPts val="960"/>
              </a:spcBef>
              <a:spcAft>
                <a:spcPts val="0"/>
              </a:spcAft>
              <a:buNone/>
            </a:pPr>
            <a:r>
              <a:rPr b="1" lang="en-US" sz="6000">
                <a:solidFill>
                  <a:srgbClr val="000000"/>
                </a:solidFill>
                <a:latin typeface="Century Gothic"/>
                <a:ea typeface="Century Gothic"/>
                <a:cs typeface="Century Gothic"/>
                <a:sym typeface="Century Gothic"/>
              </a:rPr>
              <a:t>#1. Is it Bullying?</a:t>
            </a:r>
            <a:endParaRPr b="1" sz="6000">
              <a:solidFill>
                <a:srgbClr val="000000"/>
              </a:solidFill>
              <a:latin typeface="Century Gothic"/>
              <a:ea typeface="Century Gothic"/>
              <a:cs typeface="Century Gothic"/>
              <a:sym typeface="Century Gothic"/>
            </a:endParaRPr>
          </a:p>
        </p:txBody>
      </p:sp>
      <p:pic>
        <p:nvPicPr>
          <p:cNvPr id="132" name="Google Shape;132;p22"/>
          <p:cNvPicPr preferRelativeResize="0"/>
          <p:nvPr/>
        </p:nvPicPr>
        <p:blipFill>
          <a:blip r:embed="rId3">
            <a:alphaModFix/>
          </a:blip>
          <a:stretch>
            <a:fillRect/>
          </a:stretch>
        </p:blipFill>
        <p:spPr>
          <a:xfrm>
            <a:off x="0" y="0"/>
            <a:ext cx="12192000" cy="2222275"/>
          </a:xfrm>
          <a:prstGeom prst="rect">
            <a:avLst/>
          </a:prstGeom>
          <a:noFill/>
          <a:ln>
            <a:noFill/>
          </a:ln>
        </p:spPr>
      </p:pic>
      <p:pic>
        <p:nvPicPr>
          <p:cNvPr id="133" name="Google Shape;133;p22"/>
          <p:cNvPicPr preferRelativeResize="0"/>
          <p:nvPr/>
        </p:nvPicPr>
        <p:blipFill>
          <a:blip r:embed="rId4">
            <a:alphaModFix/>
          </a:blip>
          <a:stretch>
            <a:fillRect/>
          </a:stretch>
        </p:blipFill>
        <p:spPr>
          <a:xfrm>
            <a:off x="5411075" y="2374675"/>
            <a:ext cx="6628526" cy="4245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