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4"/>
  </p:notesMasterIdLst>
  <p:sldIdLst>
    <p:sldId id="275" r:id="rId2"/>
    <p:sldId id="293" r:id="rId3"/>
    <p:sldId id="268" r:id="rId4"/>
    <p:sldId id="294" r:id="rId5"/>
    <p:sldId id="262" r:id="rId6"/>
    <p:sldId id="291" r:id="rId7"/>
    <p:sldId id="29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40" r:id="rId22"/>
    <p:sldId id="33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402C8E4-9A59-6D4A-A499-645ABC355BF0}">
          <p14:sldIdLst>
            <p14:sldId id="275"/>
            <p14:sldId id="293"/>
            <p14:sldId id="268"/>
            <p14:sldId id="294"/>
            <p14:sldId id="262"/>
            <p14:sldId id="291"/>
            <p14:sldId id="29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40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3478"/>
  </p:normalViewPr>
  <p:slideViewPr>
    <p:cSldViewPr snapToGrid="0">
      <p:cViewPr varScale="1">
        <p:scale>
          <a:sx n="85" d="100"/>
          <a:sy n="85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2" d="100"/>
          <a:sy n="92" d="100"/>
        </p:scale>
        <p:origin x="163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29CA4C6-C6D4-9C4B-A1CB-474A9C7B8F5B}" type="slidenum">
              <a:rPr lang="en-US" smtClean="0">
                <a:latin typeface="Century Gothic Regular" charset="0"/>
                <a:ea typeface="Century Gothic Regular" charset="0"/>
                <a:cs typeface="Century Gothic Regular" charset="0"/>
              </a:rPr>
              <a:t>1</a:t>
            </a:fld>
            <a:endParaRPr lang="en-US" dirty="0">
              <a:latin typeface="Century Gothic Regular" charset="0"/>
              <a:ea typeface="Century Gothic Regular" charset="0"/>
              <a:cs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2ddcb7ab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2ddcb7ab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2ddcb7abe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2ddcb7abe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76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resource:</a:t>
            </a:r>
            <a:r>
              <a:rPr lang="en-US" baseline="0" dirty="0"/>
              <a:t> Lesson 5 Earthquakes worksheet for Slides 13-15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8D047-F980-8949-88DC-D07D962CCE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next slide. </a:t>
            </a:r>
          </a:p>
        </p:txBody>
      </p:sp>
    </p:spTree>
    <p:extLst>
      <p:ext uri="{BB962C8B-B14F-4D97-AF65-F5344CB8AC3E}">
        <p14:creationId xmlns:p14="http://schemas.microsoft.com/office/powerpoint/2010/main" val="331921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 b="1" i="0">
                <a:solidFill>
                  <a:schemeClr val="accent3"/>
                </a:solidFill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 b="1" i="0">
                <a:solidFill>
                  <a:schemeClr val="accent3"/>
                </a:solidFill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b="0" i="0">
                <a:solidFill>
                  <a:schemeClr val="accent5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Noteworthy Bold" charset="0"/>
                <a:ea typeface="Noteworthy Bold" charset="0"/>
                <a:cs typeface="Noteworthy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2pPr>
            <a:lvl3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3pPr>
            <a:lvl4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4pPr>
            <a:lvl5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fld id="{3CE57A66-9619-0C48-B396-BDE626D265E9}" type="datetimeFigureOut">
              <a:rPr lang="en-US" smtClean="0"/>
              <a:pPr/>
              <a:t>2/24/21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5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0B441-A323-45E4-AAC7-376D747E738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6079C-65FA-4E3E-8254-FD9C02F0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3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74" r:id="rId5"/>
    <p:sldLayoutId id="2147483676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Noteworthy Bold" charset="0"/>
          <a:ea typeface="Noteworthy Bold" charset="0"/>
          <a:cs typeface="Noteworthy Bold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 Regular" charset="0"/>
          <a:ea typeface="Century Gothic Regular" charset="0"/>
          <a:cs typeface="Century Gothic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39843" y="164892"/>
            <a:ext cx="8709285" cy="4801314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500" dirty="0">
                <a:latin typeface="Century Gothic Regular" charset="0"/>
              </a:rPr>
              <a:t>		</a:t>
            </a:r>
          </a:p>
          <a:p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		I include this on slides where I would like my students to write </a:t>
            </a:r>
          </a:p>
          <a:p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		down the information into their notes. Use this at your discretion. 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00B0F0"/>
                </a:solidFill>
                <a:latin typeface="Noteworthy Bold" charset="0"/>
                <a:ea typeface="Noteworthy Bold" charset="0"/>
                <a:cs typeface="Noteworthy Bold" charset="0"/>
              </a:rPr>
              <a:t>Class/paired/individual task</a:t>
            </a:r>
            <a:r>
              <a:rPr lang="en-US" altLang="x-none" sz="1800" b="1">
                <a:solidFill>
                  <a:srgbClr val="00B0F0"/>
                </a:solidFill>
                <a:latin typeface="Noteworthy Bold" charset="0"/>
                <a:ea typeface="Noteworthy Bold" charset="0"/>
                <a:cs typeface="Noteworthy Bold" charset="0"/>
              </a:rPr>
              <a:t>	</a:t>
            </a:r>
            <a:r>
              <a:rPr lang="en-US" altLang="x-none" sz="1500" b="1">
                <a:latin typeface="Noteworthy Bold" charset="0"/>
                <a:ea typeface="Noteworthy Bold" charset="0"/>
                <a:cs typeface="Noteworthy Bold" charset="0"/>
              </a:rPr>
              <a:t>Tasks 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for students are denoted in blue. </a:t>
            </a:r>
          </a:p>
          <a:p>
            <a:endParaRPr lang="en-US" altLang="x-none" sz="18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00B050"/>
                </a:solidFill>
                <a:latin typeface="Noteworthy Bold" charset="0"/>
                <a:ea typeface="Noteworthy Bold" charset="0"/>
                <a:cs typeface="Noteworthy Bold" charset="0"/>
              </a:rPr>
              <a:t>Class Brainstorm</a:t>
            </a:r>
            <a:r>
              <a:rPr lang="en-US" altLang="x-none" sz="1800" b="1" dirty="0">
                <a:latin typeface="Noteworthy Bold" charset="0"/>
                <a:ea typeface="Noteworthy Bold" charset="0"/>
                <a:cs typeface="Noteworthy Bold" charset="0"/>
              </a:rPr>
              <a:t>			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Class discussion tasks are denoted in green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7030A0"/>
                </a:solidFill>
                <a:latin typeface="Noteworthy Bold" charset="0"/>
                <a:ea typeface="Noteworthy Bold" charset="0"/>
                <a:cs typeface="Noteworthy Bold" charset="0"/>
              </a:rPr>
              <a:t>Personalized information 		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Information that is personal to my 						class/local area are denoted in purple 						and will need amending. </a:t>
            </a:r>
          </a:p>
          <a:p>
            <a:endParaRPr lang="en-US" altLang="x-none" sz="1800" b="1" dirty="0">
              <a:solidFill>
                <a:srgbClr val="7030A0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FF0000"/>
                </a:solidFill>
                <a:latin typeface="Noteworthy Bold" charset="0"/>
                <a:ea typeface="Noteworthy Bold" charset="0"/>
                <a:cs typeface="Noteworthy Bold" charset="0"/>
              </a:rPr>
              <a:t>Key Words 	</a:t>
            </a:r>
            <a:r>
              <a:rPr lang="en-US" altLang="x-none" sz="1800" b="1" dirty="0">
                <a:solidFill>
                  <a:srgbClr val="7030A0"/>
                </a:solidFill>
                <a:latin typeface="Noteworthy Bold" charset="0"/>
                <a:ea typeface="Noteworthy Bold" charset="0"/>
                <a:cs typeface="Noteworthy Bold" charset="0"/>
              </a:rPr>
              <a:t>	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Key words pertinent to the course are denoted in red. 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chemeClr val="bg2">
                    <a:lumMod val="75000"/>
                  </a:schemeClr>
                </a:solidFill>
                <a:latin typeface="Noteworthy Bold" charset="0"/>
                <a:ea typeface="Noteworthy Bold" charset="0"/>
                <a:cs typeface="Noteworthy Bold" charset="0"/>
              </a:rPr>
              <a:t>Notes Section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		Prompts for resource files needed for particular tasks, and any 				other additional information for the teacher will be given. 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482560" y="395857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http://futurescaping.files.wordpress.com/2009/04/san-francisco-earthquak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9" y="1933732"/>
            <a:ext cx="4657421" cy="30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4949265" y="318541"/>
            <a:ext cx="3657600" cy="392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Before the San Francisco Earthquake, scientists did not understand what caused them.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Studies afterward led to the development of a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hypothesis</a:t>
            </a:r>
            <a:r>
              <a:rPr lang="en-US" sz="1600" dirty="0">
                <a:solidFill>
                  <a:srgbClr val="F7DF56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that explained earthquakes. </a:t>
            </a:r>
            <a:endParaRPr lang="en-US" sz="8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According to the </a:t>
            </a:r>
            <a:r>
              <a:rPr lang="en-US" sz="1600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elastic rebound theory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most earthquakes are produced by the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rapid release of energy stored in rock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that has been subjected to great forces. </a:t>
            </a:r>
            <a:endParaRPr lang="en-US" sz="8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When the strength of the rock is exceeded</a:t>
            </a:r>
            <a:r>
              <a:rPr lang="en-US" sz="1600" dirty="0">
                <a:solidFill>
                  <a:srgbClr val="F7DF56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it suddenly breaks, releasing some of it’s energy as </a:t>
            </a: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seismic waves.</a:t>
            </a:r>
            <a:endParaRPr lang="en-US" sz="2800" b="1" u="sng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9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/>
        </p:nvSpPr>
        <p:spPr bwMode="auto">
          <a:xfrm>
            <a:off x="4379938" y="532151"/>
            <a:ext cx="4419288" cy="40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In 2003, a powerful earthquake shook Alaska wilderness south of Fairbanks along the Denali front. This earthquake was so strong it shook ponds in Louisiana and Texas. </a:t>
            </a: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165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5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Seismic waves </a:t>
            </a: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carry the energy released from an earthquake hundreds of kilometers away. </a:t>
            </a: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5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Seismic waves transmit the energy of these vibrations  from particle </a:t>
            </a: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5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    to particle. </a:t>
            </a: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Like a bell hit with a hammer, the vibrations ring through the rocks the bedrock that makes up the lithosphere.  </a:t>
            </a:r>
          </a:p>
        </p:txBody>
      </p:sp>
      <p:pic>
        <p:nvPicPr>
          <p:cNvPr id="8" name="Picture 4" descr="http://www.sciencelearn.org.nz/var/sciencelearn/storage/images/contexts/earthquakes/sci_media/seismic_waves/18540-4-eng-NZ/seismic_waves_full_size_landsc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88" y="2203554"/>
            <a:ext cx="4206066" cy="280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48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sciencelearn.org.nz/var/sciencelearn/storage/images/contexts/earthquakes/sci_media/seismic_waves/18540-4-eng-NZ/seismic_waves_full_size_landsc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208" y="2381008"/>
            <a:ext cx="3984573" cy="26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4534525" y="237149"/>
            <a:ext cx="44680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Earthquakes produce two main types of seismic waves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Body waves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Surface waves </a:t>
            </a:r>
          </a:p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rgbClr val="F7DF56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1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These seismic waves differ in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their type of wave motion,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their behavior as they travel through the Earth,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and their speed.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1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waves that travel through the Earth’s interior are called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body waves. </a:t>
            </a:r>
          </a:p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</a:p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There are two types of </a:t>
            </a:r>
            <a:r>
              <a:rPr lang="en-US" sz="1800" u="sng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body waves</a:t>
            </a: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P waves </a:t>
            </a: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 waves </a:t>
            </a:r>
          </a:p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1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/>
        </p:nvSpPr>
        <p:spPr bwMode="auto">
          <a:xfrm>
            <a:off x="4252174" y="356017"/>
            <a:ext cx="4450205" cy="406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Body Waves: </a:t>
            </a:r>
          </a:p>
          <a:p>
            <a:pPr marL="314325" indent="-28694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P waves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are </a:t>
            </a:r>
            <a:r>
              <a:rPr lang="en-US" sz="1600" b="1" u="sng" dirty="0">
                <a:solidFill>
                  <a:srgbClr val="00B0F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push-pull</a:t>
            </a:r>
            <a:r>
              <a:rPr lang="en-US" sz="1600" dirty="0">
                <a:solidFill>
                  <a:srgbClr val="00B0F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waves that push and pull particles as they move in a direction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They could also be said to compress-expand.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P waves 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are also called </a:t>
            </a:r>
            <a:r>
              <a:rPr lang="en-US" sz="1600" dirty="0">
                <a:solidFill>
                  <a:srgbClr val="00B0F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compressional waves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</a:t>
            </a:r>
            <a:r>
              <a:rPr lang="en-US" sz="1600" b="1" u="sng" dirty="0">
                <a:solidFill>
                  <a:srgbClr val="00B0F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P waves travel faster than S waves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P waves can travel through both liquids and solids.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16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 waves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shake particles at right angles to the waves direction. 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Like taking one end of a rope and shaking it, the waves move in a curve.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 waves are also called </a:t>
            </a: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transverse waves</a:t>
            </a:r>
            <a:r>
              <a:rPr lang="en-US" sz="1600" b="1" dirty="0">
                <a:solidFill>
                  <a:srgbClr val="F7DF56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</a:t>
            </a:r>
            <a:endParaRPr lang="en-US" sz="1600" b="1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1" name="Picture 10" descr="http://www.bhrc.ac.ir/ismn/SHABAKEH/faq/files/Body%20wave_files/image001.jpg"/>
          <p:cNvPicPr>
            <a:picLocks noChangeAspect="1" noChangeArrowheads="1"/>
          </p:cNvPicPr>
          <p:nvPr/>
        </p:nvPicPr>
        <p:blipFill rotWithShape="1">
          <a:blip r:embed="rId3"/>
          <a:srcRect b="48939"/>
          <a:stretch/>
        </p:blipFill>
        <p:spPr bwMode="auto">
          <a:xfrm>
            <a:off x="177210" y="1991825"/>
            <a:ext cx="4074964" cy="29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7A236446-D7F1-F743-B354-CEBA4FD3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482560" y="395857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7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4661942" y="329783"/>
            <a:ext cx="4326536" cy="40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Surface waves: </a:t>
            </a:r>
            <a:endParaRPr lang="en-US" sz="800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   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When body waves reach the surface, they produce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surface waves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</a:t>
            </a:r>
            <a:r>
              <a:rPr lang="en-US" sz="1600" dirty="0">
                <a:solidFill>
                  <a:srgbClr val="FFC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Surface waves travel more </a:t>
            </a:r>
            <a:r>
              <a:rPr lang="en-US" sz="1600" b="1" u="sng" dirty="0">
                <a:solidFill>
                  <a:srgbClr val="FFC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slowly</a:t>
            </a:r>
            <a:r>
              <a:rPr lang="en-US" sz="1600" dirty="0">
                <a:solidFill>
                  <a:srgbClr val="FFC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than body waves do. </a:t>
            </a:r>
            <a:endParaRPr lang="en-US" sz="800" dirty="0">
              <a:solidFill>
                <a:srgbClr val="FFC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Surface waves move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up and down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as well as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side-to-side. </a:t>
            </a:r>
            <a:endParaRPr lang="en-US" sz="800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Surface waves are usually much larger than body waves, so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surface waves are usually the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most destructive seismic waves. </a:t>
            </a:r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1. Love waves </a:t>
            </a: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2. Rayleigh Waves</a:t>
            </a:r>
            <a:endParaRPr lang="en-US" sz="7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8" name="Picture 7" descr="http://www.bhrc.ac.ir/ismn/SHABAKEH/faq/files/Body%20wave_files/image001.jpg"/>
          <p:cNvPicPr>
            <a:picLocks noChangeAspect="1" noChangeArrowheads="1"/>
          </p:cNvPicPr>
          <p:nvPr/>
        </p:nvPicPr>
        <p:blipFill rotWithShape="1">
          <a:blip r:embed="rId2"/>
          <a:srcRect t="50628"/>
          <a:stretch/>
        </p:blipFill>
        <p:spPr bwMode="auto">
          <a:xfrm>
            <a:off x="189251" y="2056165"/>
            <a:ext cx="4076388" cy="28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8379EEDB-B31A-9B4F-B12F-0C34DC12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482560" y="395857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8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bhrc.ac.ir/ismn/SHABAKEH/faq/files/Body%20wave_files/image001.jpg"/>
          <p:cNvPicPr>
            <a:picLocks noChangeAspect="1" noChangeArrowheads="1"/>
          </p:cNvPicPr>
          <p:nvPr/>
        </p:nvPicPr>
        <p:blipFill rotWithShape="1">
          <a:blip r:embed="rId2"/>
          <a:srcRect t="50628"/>
          <a:stretch/>
        </p:blipFill>
        <p:spPr bwMode="auto">
          <a:xfrm>
            <a:off x="159271" y="2086146"/>
            <a:ext cx="4076388" cy="28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/>
          </p:cNvSpPr>
          <p:nvPr/>
        </p:nvSpPr>
        <p:spPr bwMode="auto">
          <a:xfrm>
            <a:off x="4459573" y="434715"/>
            <a:ext cx="4444583" cy="35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Love Waves: </a:t>
            </a:r>
            <a:endParaRPr lang="en-US" sz="900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9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 Love wave is a surface wave having a horizontal motion that is transverse (or perpendicular) to the direction the wave is traveling.</a:t>
            </a:r>
            <a:r>
              <a:rPr lang="en-US" sz="1800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9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9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Rayleigh Waves: </a:t>
            </a: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2738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 Rayleigh wave is a seismic surface wave causing the ground to shake in an elliptical motion, with no transverse, or perpendicular, motion.</a:t>
            </a:r>
            <a:endParaRPr lang="en-US" sz="18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12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AEED7514-1A89-D84A-98BB-D779FC2B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482560" y="395857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9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3698823" y="396301"/>
            <a:ext cx="5110333" cy="41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"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Recording Seismic Waves: </a:t>
            </a:r>
            <a:endParaRPr lang="en-US" sz="1000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Scientists have developed an instrument to record seismic waves: </a:t>
            </a:r>
            <a:r>
              <a:rPr lang="en-US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seismograph</a:t>
            </a: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 seismograph produces a time record of the ground motion during an earthquake. </a:t>
            </a:r>
            <a:endParaRPr lang="en-US" sz="1000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How it works</a:t>
            </a: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: A seismograph has a weight suspended from a support that is attached to the </a:t>
            </a:r>
            <a:r>
              <a:rPr lang="en-US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bedrock</a:t>
            </a: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When seismic waves reach the bedrock</a:t>
            </a: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, the inertia of the suspended weight keeps the weight arm almost stationary while the bedrock moves.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10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In older seismographs, </a:t>
            </a: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 pen suspended drew on a rotating cylinder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and the traces showed the movement of the waves. </a:t>
            </a:r>
            <a:endParaRPr lang="en-US" sz="10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7" name="Picture 6" descr="seismo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95" y="129289"/>
            <a:ext cx="2171162" cy="23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visual.merriam-webster.com/images/earth/geology/earthquake/seismograph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95" y="2621228"/>
            <a:ext cx="3612629" cy="252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61832E23-45AD-1643-A5DC-2E6F8D2B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3871342" y="434411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4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/>
          </p:cNvSpPr>
          <p:nvPr/>
        </p:nvSpPr>
        <p:spPr bwMode="auto">
          <a:xfrm>
            <a:off x="3848725" y="423510"/>
            <a:ext cx="50179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Seismogram: </a:t>
            </a:r>
            <a:endParaRPr lang="en-US" sz="800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rgbClr val="F7DF56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time record that a seismograph produces is called a </a:t>
            </a: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seismogram. </a:t>
            </a:r>
            <a:endParaRPr lang="en-US" sz="800" b="1" u="sng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600" dirty="0">
                <a:solidFill>
                  <a:srgbClr val="F7DF56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 seismogram shows all three types of seismic waves. </a:t>
            </a:r>
            <a:endParaRPr lang="en-US" sz="800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600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stronger the earthquake, the larger the waves on the seismogram.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first wave to arrive is the P wave</a:t>
            </a:r>
            <a:r>
              <a:rPr lang="en-US" sz="1600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, </a:t>
            </a:r>
            <a:r>
              <a:rPr lang="en-US" sz="1600" dirty="0">
                <a:solidFill>
                  <a:srgbClr val="FFC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followed soon after by the S wave. </a:t>
            </a:r>
            <a:endParaRPr lang="en-US" sz="800" dirty="0">
              <a:solidFill>
                <a:srgbClr val="FFC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600" dirty="0">
                <a:solidFill>
                  <a:srgbClr val="A8C6D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After the S waves, the Surface waves arrive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showing much stronger movement.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314325" indent="-28694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http://www.earthquakes.bgs.ac.uk/earthquakes/education/eq_booklet/dia_seismo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153" y="2938072"/>
            <a:ext cx="3969782" cy="20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7BC8C6E8-E58F-D041-A357-31B4404D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3440441" y="425838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4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4107304" y="254834"/>
            <a:ext cx="4673185" cy="37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Intensity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is a measure of the amount of earth shaking that happens at a given location in an earthquake. 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latin typeface="Century Gothic" panose="020B0502020202020204" pitchFamily="34" charset="0"/>
              </a:rPr>
              <a:t> 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Magnitude</a:t>
            </a:r>
            <a:r>
              <a:rPr lang="en-US" sz="1800" dirty="0">
                <a:solidFill>
                  <a:srgbClr val="F7DF5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(M) is a measure of the size of the seismic waves or the amount of energy released at the source of the earthquake. 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900" dirty="0">
              <a:latin typeface="Century Gothic" panose="020B0502020202020204" pitchFamily="34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800" dirty="0">
                <a:latin typeface="Century Gothic" panose="020B0502020202020204" pitchFamily="34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Richter Scale </a:t>
            </a:r>
            <a:r>
              <a:rPr lang="en-US" sz="1800" dirty="0">
                <a:latin typeface="Century Gothic" panose="020B0502020202020204" pitchFamily="34" charset="0"/>
              </a:rPr>
              <a:t>measures earthquake’s </a:t>
            </a:r>
            <a:r>
              <a:rPr lang="en-US" sz="1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magnitude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endParaRPr lang="en-US" sz="9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dirty="0">
                <a:latin typeface="Century Gothic" panose="020B0502020202020204" pitchFamily="34" charset="0"/>
              </a:rPr>
              <a:t> 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314325" indent="-28694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1800" dirty="0">
                <a:latin typeface="Century Gothic" panose="020B0502020202020204" pitchFamily="34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Modified </a:t>
            </a:r>
            <a:r>
              <a:rPr lang="en-US" sz="18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Mercalli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Scale </a:t>
            </a:r>
            <a:r>
              <a:rPr lang="en-US" sz="1800" dirty="0">
                <a:latin typeface="Century Gothic" panose="020B0502020202020204" pitchFamily="34" charset="0"/>
              </a:rPr>
              <a:t>is based on earthquake </a:t>
            </a:r>
            <a:r>
              <a:rPr lang="en-US" sz="1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intensity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7D7B4B06-6D28-644A-A931-6A8981FC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97747" y="485799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5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52028" y="388700"/>
            <a:ext cx="4769683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Richter Scale: </a:t>
            </a:r>
          </a:p>
          <a:p>
            <a:endParaRPr lang="en-US" sz="9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 familiar but outdated scale for measuring the magnitude of earthquakes is the 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Richter Scale. </a:t>
            </a:r>
            <a:endParaRPr lang="en-US" sz="9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en-US" sz="9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Richter Scale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is based on the height of the largest seismic wave </a:t>
            </a: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(P,S, or surface wave) recorded on a seismograph. </a:t>
            </a:r>
            <a:endParaRPr lang="en-US" sz="9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10X increase </a:t>
            </a: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in wave height equals an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increase of 1 on the Richter Scale. </a:t>
            </a:r>
            <a:endParaRPr lang="en-US" sz="900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en-US" sz="9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An increase for a M5.0 earthquake is 10 times greater than the shaking produced by a magnitude 4.0 on the Richter Scale. </a:t>
            </a:r>
            <a:endParaRPr lang="en-US" sz="9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Richter Scale Graphic Re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91" y="73565"/>
            <a:ext cx="2686050" cy="23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maelor-humanities.org.uk/GCSEhum/Resources/PP-photos/pp-KeyIss3/Richter.sc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191" y="2676955"/>
            <a:ext cx="2686050" cy="22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F9E596D9-185D-014A-AA72-60336523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7982528" y="619664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8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3FDC936-0EE0-6448-9D22-11D1DC77D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1920" y="460808"/>
            <a:ext cx="4571100" cy="8574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Noteworthy" panose="02000400000000000000" pitchFamily="2" charset="77"/>
                <a:ea typeface="Noteworthy" panose="02000400000000000000" pitchFamily="2" charset="77"/>
                <a:cs typeface="American Typewriter" panose="02090604020004020304" pitchFamily="18" charset="77"/>
              </a:rPr>
              <a:t>Starter:</a:t>
            </a:r>
            <a:endParaRPr lang="en-US" altLang="en-US" sz="4400" dirty="0">
              <a:latin typeface="Noteworthy" panose="02000400000000000000" pitchFamily="2" charset="77"/>
              <a:ea typeface="Noteworthy" panose="02000400000000000000" pitchFamily="2" charset="77"/>
            </a:endParaRPr>
          </a:p>
        </p:txBody>
      </p:sp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171ABF90-D76C-0A4D-8FD0-6A5155087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1920" y="1738859"/>
            <a:ext cx="3994880" cy="794479"/>
          </a:xfrm>
        </p:spPr>
        <p:txBody>
          <a:bodyPr/>
          <a:lstStyle/>
          <a:p>
            <a:pPr marL="348575" indent="-348575" defTabSz="619689">
              <a:spcBef>
                <a:spcPct val="0"/>
              </a:spcBef>
              <a:buFontTx/>
              <a:buAutoNum type="arabicPeriod"/>
            </a:pPr>
            <a:r>
              <a:rPr lang="en-US" altLang="en-US" sz="1898" dirty="0">
                <a:latin typeface="Century Gothic" panose="020B0502020202020204" pitchFamily="34" charset="0"/>
                <a:ea typeface="American Typewriter" panose="02090604020004020304" pitchFamily="18" charset="77"/>
                <a:cs typeface="American Typewriter" panose="02090604020004020304" pitchFamily="18" charset="77"/>
              </a:rPr>
              <a:t>What do we know about earthquakes??</a:t>
            </a:r>
          </a:p>
          <a:p>
            <a:pPr marL="348575" indent="-348575" defTabSz="619689">
              <a:spcBef>
                <a:spcPct val="0"/>
              </a:spcBef>
              <a:buFontTx/>
              <a:buAutoNum type="arabicPeriod"/>
            </a:pPr>
            <a:endParaRPr lang="en-US" altLang="en-US" sz="1898" dirty="0">
              <a:latin typeface="Century Gothic" panose="020B0502020202020204" pitchFamily="34" charset="0"/>
              <a:ea typeface="American Typewriter" panose="02090604020004020304" pitchFamily="18" charset="77"/>
              <a:cs typeface="American Typewriter" panose="02090604020004020304" pitchFamily="18" charset="77"/>
            </a:endParaRPr>
          </a:p>
          <a:p>
            <a:pPr marL="0" indent="0" defTabSz="619689">
              <a:spcBef>
                <a:spcPct val="0"/>
              </a:spcBef>
              <a:buNone/>
            </a:pPr>
            <a:endParaRPr lang="en-US" altLang="en-US" sz="1898" dirty="0">
              <a:latin typeface="Century Gothic" panose="020B0502020202020204" pitchFamily="34" charset="0"/>
              <a:ea typeface="American Typewriter" panose="02090604020004020304" pitchFamily="18" charset="77"/>
              <a:cs typeface="American Typewriter" panose="02090604020004020304" pitchFamily="18" charset="77"/>
            </a:endParaRPr>
          </a:p>
          <a:p>
            <a:pPr marL="348575" indent="-348575" defTabSz="619689">
              <a:spcBef>
                <a:spcPct val="0"/>
              </a:spcBef>
              <a:buFontTx/>
              <a:buAutoNum type="arabicPeriod"/>
            </a:pPr>
            <a:endParaRPr lang="en-US" altLang="en-US" sz="1898" dirty="0">
              <a:latin typeface="Century Gothic" panose="020B0502020202020204" pitchFamily="34" charset="0"/>
              <a:ea typeface="American Typewriter" panose="02090604020004020304" pitchFamily="18" charset="77"/>
              <a:cs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435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56813" y="178885"/>
            <a:ext cx="39905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Modified </a:t>
            </a:r>
            <a:r>
              <a:rPr lang="en-US" sz="2400" b="1" dirty="0" err="1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Mercalli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Scale: </a:t>
            </a:r>
          </a:p>
          <a:p>
            <a:endParaRPr lang="en-US" sz="800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Another scale used to rate </a:t>
            </a: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earthquakes is the modified </a:t>
            </a:r>
            <a:r>
              <a:rPr lang="en-US" sz="1600" b="1" u="sng" dirty="0" err="1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Mercalli</a:t>
            </a: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scale. </a:t>
            </a:r>
            <a:endParaRPr lang="en-US" sz="800" b="1" u="sng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This scale rates an earthquake’s intensity in terms of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an earthquake’s effects at different locations (how much shaking it creates or damage it does). </a:t>
            </a:r>
            <a:endParaRPr lang="en-US" sz="8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scale has 12 steps expressed as Roman numerals 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An earthquake that is barely felt rates a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An earthquake which creates almost total destruction rates a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XII </a:t>
            </a:r>
            <a:endParaRPr lang="en-US" sz="8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same earthquake can rate different </a:t>
            </a:r>
            <a:r>
              <a:rPr lang="en-US" sz="1600" dirty="0" err="1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Mercalli</a:t>
            </a:r>
            <a:r>
              <a:rPr lang="en-US" sz="16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scale ratings at different locations. </a:t>
            </a:r>
            <a:endParaRPr lang="en-US" sz="8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9" name="Picture 4" descr="http://ninamarlena.files.wordpress.com/2009/02/mercal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62" y="178885"/>
            <a:ext cx="4466494" cy="37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DA482DE7-DD6E-B442-B3AF-ADCEA172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3837173" y="4310174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3FDC936-0EE0-6448-9D22-11D1DC77D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1920" y="460808"/>
            <a:ext cx="4571100" cy="857400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Noteworthy" panose="02000400000000000000" pitchFamily="2" charset="77"/>
                <a:ea typeface="Noteworthy" panose="02000400000000000000" pitchFamily="2" charset="77"/>
                <a:cs typeface="American Typewriter" panose="02090604020004020304" pitchFamily="18" charset="77"/>
              </a:rPr>
              <a:t>Review:</a:t>
            </a:r>
            <a:endParaRPr lang="en-US" altLang="en-US" sz="4400" dirty="0">
              <a:latin typeface="Noteworthy" panose="02000400000000000000" pitchFamily="2" charset="77"/>
              <a:ea typeface="Noteworthy" panose="02000400000000000000" pitchFamily="2" charset="77"/>
            </a:endParaRPr>
          </a:p>
        </p:txBody>
      </p:sp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171ABF90-D76C-0A4D-8FD0-6A5155087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1920" y="1738859"/>
            <a:ext cx="3994880" cy="794479"/>
          </a:xfrm>
        </p:spPr>
        <p:txBody>
          <a:bodyPr/>
          <a:lstStyle/>
          <a:p>
            <a:pPr marL="348575" indent="-348575" defTabSz="619689">
              <a:spcBef>
                <a:spcPct val="0"/>
              </a:spcBef>
              <a:buFontTx/>
              <a:buAutoNum type="arabicPeriod"/>
            </a:pPr>
            <a:r>
              <a:rPr lang="en-US" altLang="en-US" sz="1898" dirty="0">
                <a:latin typeface="Century Gothic" panose="020B0502020202020204" pitchFamily="34" charset="0"/>
                <a:ea typeface="American Typewriter" panose="02090604020004020304" pitchFamily="18" charset="77"/>
                <a:cs typeface="American Typewriter" panose="02090604020004020304" pitchFamily="18" charset="77"/>
              </a:rPr>
              <a:t>Key terms dominoes!!</a:t>
            </a:r>
          </a:p>
          <a:p>
            <a:pPr marL="348575" indent="-348575" defTabSz="619689">
              <a:spcBef>
                <a:spcPct val="0"/>
              </a:spcBef>
              <a:buFontTx/>
              <a:buAutoNum type="arabicPeriod"/>
            </a:pPr>
            <a:r>
              <a:rPr lang="en-US" altLang="en-US" sz="1898" dirty="0">
                <a:latin typeface="Century Gothic" panose="020B0502020202020204" pitchFamily="34" charset="0"/>
                <a:ea typeface="American Typewriter" panose="02090604020004020304" pitchFamily="18" charset="77"/>
                <a:cs typeface="American Typewriter" panose="02090604020004020304" pitchFamily="18" charset="77"/>
              </a:rPr>
              <a:t>Key terms bingo!!</a:t>
            </a:r>
          </a:p>
          <a:p>
            <a:pPr marL="348575" indent="-348575" defTabSz="619689">
              <a:spcBef>
                <a:spcPct val="0"/>
              </a:spcBef>
              <a:buFontTx/>
              <a:buAutoNum type="arabicPeriod"/>
            </a:pPr>
            <a:endParaRPr lang="en-US" altLang="en-US" sz="1898" dirty="0">
              <a:latin typeface="Century Gothic" panose="020B0502020202020204" pitchFamily="34" charset="0"/>
              <a:ea typeface="American Typewriter" panose="02090604020004020304" pitchFamily="18" charset="77"/>
              <a:cs typeface="American Typewriter" panose="02090604020004020304" pitchFamily="18" charset="77"/>
            </a:endParaRPr>
          </a:p>
          <a:p>
            <a:pPr marL="0" indent="0" defTabSz="619689">
              <a:spcBef>
                <a:spcPct val="0"/>
              </a:spcBef>
              <a:buNone/>
            </a:pPr>
            <a:endParaRPr lang="en-US" altLang="en-US" sz="1898" dirty="0">
              <a:latin typeface="Century Gothic" panose="020B0502020202020204" pitchFamily="34" charset="0"/>
              <a:ea typeface="American Typewriter" panose="02090604020004020304" pitchFamily="18" charset="77"/>
              <a:cs typeface="American Typewriter" panose="02090604020004020304" pitchFamily="18" charset="77"/>
            </a:endParaRPr>
          </a:p>
          <a:p>
            <a:pPr marL="348575" indent="-348575" defTabSz="619689">
              <a:spcBef>
                <a:spcPct val="0"/>
              </a:spcBef>
              <a:buFontTx/>
              <a:buAutoNum type="arabicPeriod"/>
            </a:pPr>
            <a:endParaRPr lang="en-US" altLang="en-US" sz="1898" dirty="0">
              <a:latin typeface="Century Gothic" panose="020B0502020202020204" pitchFamily="34" charset="0"/>
              <a:ea typeface="American Typewriter" panose="02090604020004020304" pitchFamily="18" charset="77"/>
              <a:cs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827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latin typeface="American Typewriter" charset="0"/>
                <a:ea typeface="American Typewriter" charset="0"/>
                <a:cs typeface="American Typewriter" charset="0"/>
              </a:rPr>
              <a:t>Review: Earthquake </a:t>
            </a:r>
            <a:r>
              <a:rPr lang="en-US" altLang="x-none" dirty="0">
                <a:latin typeface="American Typewriter" charset="0"/>
                <a:ea typeface="American Typewriter" charset="0"/>
                <a:cs typeface="American Typewriter" charset="0"/>
              </a:rPr>
              <a:t>Vocabulary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61142" y="164891"/>
            <a:ext cx="8772995" cy="48268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2738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Focus</a:t>
            </a:r>
            <a:r>
              <a:rPr lang="en-US" dirty="0">
                <a:solidFill>
                  <a:srgbClr val="F7DF56"/>
                </a:solidFill>
                <a:latin typeface="Century Gothic" panose="020B0502020202020204" pitchFamily="34" charset="0"/>
              </a:rPr>
              <a:t>:</a:t>
            </a:r>
            <a:r>
              <a:rPr lang="en-US" dirty="0">
                <a:latin typeface="Century Gothic" panose="020B0502020202020204" pitchFamily="34" charset="0"/>
              </a:rPr>
              <a:t> the point beneath Earth's surface where rock that is under stress breaks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Epicenter</a:t>
            </a:r>
            <a:r>
              <a:rPr lang="en-US" dirty="0">
                <a:latin typeface="Century Gothic" panose="020B0502020202020204" pitchFamily="34" charset="0"/>
              </a:rPr>
              <a:t>: point directly above the focus on the earths surface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Seismic waves</a:t>
            </a:r>
            <a:r>
              <a:rPr lang="en-US" dirty="0">
                <a:latin typeface="Century Gothic" panose="020B0502020202020204" pitchFamily="34" charset="0"/>
              </a:rPr>
              <a:t>: vibrations that travel through Earth's surface carrying energy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Primary waves</a:t>
            </a:r>
            <a:r>
              <a:rPr lang="en-US" dirty="0">
                <a:latin typeface="Century Gothic" panose="020B0502020202020204" pitchFamily="34" charset="0"/>
              </a:rPr>
              <a:t>: the earthquake waves that compress and expand the ground like an accordion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Secondary waves</a:t>
            </a:r>
            <a:r>
              <a:rPr lang="en-US" dirty="0">
                <a:latin typeface="Century Gothic" panose="020B0502020202020204" pitchFamily="34" charset="0"/>
              </a:rPr>
              <a:t>: the waves that vibrate from side to side as well as up and down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Surface waves</a:t>
            </a:r>
            <a:r>
              <a:rPr lang="en-US" dirty="0">
                <a:latin typeface="Century Gothic" panose="020B0502020202020204" pitchFamily="34" charset="0"/>
              </a:rPr>
              <a:t>: when Primary waves and Secondary waves reach the surface some of them are transformed into Surface waves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Seismograph</a:t>
            </a:r>
            <a:r>
              <a:rPr lang="en-US" dirty="0">
                <a:latin typeface="Century Gothic" panose="020B0502020202020204" pitchFamily="34" charset="0"/>
              </a:rPr>
              <a:t>: instrument that geologist use to record and measure the vibration of seismic wave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Magnitude</a:t>
            </a:r>
            <a:r>
              <a:rPr lang="en-US" dirty="0">
                <a:latin typeface="Century Gothic" panose="020B0502020202020204" pitchFamily="34" charset="0"/>
              </a:rPr>
              <a:t>: the measurement of earthquake strength based on seismic waves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Mercalli Scale</a:t>
            </a:r>
            <a:r>
              <a:rPr lang="en-US" dirty="0">
                <a:latin typeface="Century Gothic" panose="020B0502020202020204" pitchFamily="34" charset="0"/>
              </a:rPr>
              <a:t>: rate earthquakes by their intensity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Richter Scale</a:t>
            </a:r>
            <a:r>
              <a:rPr lang="en-US" dirty="0">
                <a:latin typeface="Century Gothic" panose="020B0502020202020204" pitchFamily="34" charset="0"/>
              </a:rPr>
              <a:t>: rate earthquakes by mechanical seismograph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Moment Magnitude Scale</a:t>
            </a:r>
            <a:r>
              <a:rPr lang="en-US" dirty="0">
                <a:latin typeface="Century Gothic" panose="020B0502020202020204" pitchFamily="34" charset="0"/>
              </a:rPr>
              <a:t>: rates earthquakes by estimating the total energy released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sz="1100" dirty="0">
                <a:latin typeface="Century Gothic" panose="020B0502020202020204" pitchFamily="34" charset="0"/>
              </a:rPr>
            </a:br>
            <a:br>
              <a:rPr lang="en-US" sz="11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5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ctrTitle"/>
          </p:nvPr>
        </p:nvSpPr>
        <p:spPr>
          <a:xfrm>
            <a:off x="3957403" y="2066800"/>
            <a:ext cx="5990071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155CC"/>
                </a:solidFill>
              </a:rPr>
              <a:t>The Physical Environment</a:t>
            </a:r>
            <a:endParaRPr b="1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</a:t>
            </a:r>
            <a:r>
              <a:rPr lang="en-GB" sz="4800" dirty="0"/>
              <a:t>5</a:t>
            </a:r>
            <a:r>
              <a:rPr lang="en" sz="4800" dirty="0"/>
              <a:t>. </a:t>
            </a:r>
            <a:br>
              <a:rPr lang="en" sz="4800" dirty="0"/>
            </a:br>
            <a:r>
              <a:rPr lang="en" sz="4800" dirty="0"/>
              <a:t>Earthquakes</a:t>
            </a:r>
            <a:endParaRPr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ctrTitle"/>
          </p:nvPr>
        </p:nvSpPr>
        <p:spPr>
          <a:xfrm>
            <a:off x="479910" y="-249618"/>
            <a:ext cx="82707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Lesson </a:t>
            </a:r>
            <a:r>
              <a:rPr lang="en" dirty="0">
                <a:solidFill>
                  <a:srgbClr val="1155CC"/>
                </a:solidFill>
              </a:rPr>
              <a:t>5</a:t>
            </a:r>
            <a:r>
              <a:rPr lang="en" b="1" dirty="0">
                <a:solidFill>
                  <a:srgbClr val="1155CC"/>
                </a:solidFill>
              </a:rPr>
              <a:t>. </a:t>
            </a:r>
            <a:endParaRPr b="1" dirty="0">
              <a:solidFill>
                <a:srgbClr val="1155CC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Earthquakes</a:t>
            </a:r>
            <a:endParaRPr b="1" dirty="0">
              <a:solidFill>
                <a:srgbClr val="1155CC"/>
              </a:solidFill>
            </a:endParaRPr>
          </a:p>
        </p:txBody>
      </p:sp>
      <p:sp>
        <p:nvSpPr>
          <p:cNvPr id="203" name="Google Shape;203;p41"/>
          <p:cNvSpPr txBox="1">
            <a:spLocks noGrp="1"/>
          </p:cNvSpPr>
          <p:nvPr>
            <p:ph type="subTitle" idx="1"/>
          </p:nvPr>
        </p:nvSpPr>
        <p:spPr>
          <a:xfrm>
            <a:off x="4407108" y="2070478"/>
            <a:ext cx="4613817" cy="28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31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000000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ontserrat"/>
              </a:rPr>
              <a:t>Learning Goals:</a:t>
            </a:r>
            <a:endParaRPr sz="2400" b="1" u="sng" dirty="0">
              <a:solidFill>
                <a:srgbClr val="000000"/>
              </a:solidFill>
              <a:latin typeface="Century Gothic Regular" charset="0"/>
              <a:ea typeface="Century Gothic Regular" charset="0"/>
              <a:cs typeface="Century Gothic Regular" charset="0"/>
              <a:sym typeface="Montserrat"/>
            </a:endParaRPr>
          </a:p>
          <a:p>
            <a:pPr lvl="0" algn="l">
              <a:spcBef>
                <a:spcPts val="600"/>
              </a:spcBef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en-GB" sz="2000" dirty="0">
                <a:solidFill>
                  <a:srgbClr val="000000"/>
                </a:solidFill>
                <a:sym typeface="Montserrat"/>
              </a:rPr>
              <a:t>Describe how earthquakes are caused. </a:t>
            </a:r>
          </a:p>
          <a:p>
            <a:pPr lvl="0" algn="l">
              <a:spcBef>
                <a:spcPts val="600"/>
              </a:spcBef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en-GB" sz="2000" dirty="0">
                <a:solidFill>
                  <a:srgbClr val="000000"/>
                </a:solidFill>
                <a:sym typeface="Montserrat"/>
              </a:rPr>
              <a:t>Explain how earthquakes are measured. </a:t>
            </a:r>
          </a:p>
          <a:p>
            <a:pPr lvl="0" algn="l">
              <a:spcBef>
                <a:spcPts val="600"/>
              </a:spcBef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en-GB" sz="2000" dirty="0">
                <a:solidFill>
                  <a:srgbClr val="000000"/>
                </a:solidFill>
                <a:sym typeface="Montserrat"/>
              </a:rPr>
              <a:t>Explain the differences between body waves and surface waves.</a:t>
            </a: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 Regular" charset="0"/>
              <a:ea typeface="Century Gothic Regular" charset="0"/>
              <a:cs typeface="Century Gothic Regular" charset="0"/>
              <a:sym typeface="Montserrat"/>
            </a:endParaRPr>
          </a:p>
          <a:p>
            <a:pPr marL="0" lvl="0" indent="0" algn="l" rtl="0">
              <a:lnSpc>
                <a:spcPct val="131595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 Regular" charset="0"/>
              <a:ea typeface="Century Gothic Regular" charset="0"/>
              <a:cs typeface="Century Gothic Regular" charset="0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21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2276" y="0"/>
            <a:ext cx="4226100" cy="1159800"/>
          </a:xfrm>
        </p:spPr>
        <p:txBody>
          <a:bodyPr/>
          <a:lstStyle/>
          <a:p>
            <a:pPr eaLnBrk="1" hangingPunct="1"/>
            <a:r>
              <a:rPr lang="en-US" altLang="x-none" sz="4400" dirty="0">
                <a:latin typeface="Noteworthy" panose="02000400000000000000" pitchFamily="2" charset="77"/>
                <a:ea typeface="Noteworthy" panose="02000400000000000000" pitchFamily="2" charset="77"/>
                <a:cs typeface="American Typewriter" charset="0"/>
              </a:rPr>
              <a:t>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2276" y="1022377"/>
            <a:ext cx="4811843" cy="385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Each year more than 30,000 earthquakes happen worldwide. Most are minor and do very little damage.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Only about 100 major earthquakes happen each year on the average.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If one of these major earthquakes happens near a city or heavily populated area, the results can be very destructive </a:t>
            </a:r>
          </a:p>
        </p:txBody>
      </p:sp>
    </p:spTree>
    <p:extLst>
      <p:ext uri="{BB962C8B-B14F-4D97-AF65-F5344CB8AC3E}">
        <p14:creationId xmlns:p14="http://schemas.microsoft.com/office/powerpoint/2010/main" val="413841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82452" y="221105"/>
            <a:ext cx="5040730" cy="47588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An earthquake is the vibration of Earth produced by the rapid release of energy within the lithosphere.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Earthquakes are produced by slippage along a break in the lithosphere called a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fault.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point within the earth where the earthquake starts is called the focus. The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focus</a:t>
            </a: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of an earthquake is located along a fault underneath the surface.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point on land where the earthquake does the most damage is directly above the focus. This point is called the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epicentre.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energy released by the earthquake travels in all directions from the focus in the form of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seismic waves.</a:t>
            </a:r>
          </a:p>
        </p:txBody>
      </p:sp>
      <p:pic>
        <p:nvPicPr>
          <p:cNvPr id="4" name="Picture 2" descr="http://www.eoearth.org/upload/thumb/3/36/Epicenter_diagram.gif/250px-Epicenter_diagr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17" y="221105"/>
            <a:ext cx="2550323" cy="20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eduweb.com/portfolio/bridgetoclassroom/images/quake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17" y="2452764"/>
            <a:ext cx="2939993" cy="25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C20F54A7-B59C-1242-B4AA-CE3F1391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2814527" y="429310"/>
            <a:ext cx="816566" cy="5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9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4901784" y="281066"/>
            <a:ext cx="3942413" cy="438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San Andreas fault: </a:t>
            </a:r>
          </a:p>
          <a:p>
            <a:pPr marL="27384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750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San Andreas fault </a:t>
            </a: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in California is one of the most studied fault systems in the world. </a:t>
            </a:r>
            <a:endParaRPr lang="en-US" sz="75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75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This fault extends about </a:t>
            </a:r>
            <a:r>
              <a:rPr lang="en-US" sz="18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1300 kilometers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through the state and into the Pacific ocean. </a:t>
            </a:r>
            <a:endParaRPr lang="en-US" sz="75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75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Studies have shown that displacement has occurred along the fault in areas as much as 200 kilometers long.</a:t>
            </a:r>
            <a:endParaRPr lang="en-US" sz="240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8" name="Picture 4" descr="http://sciencedude.freedomblogging.com/files/2008/01/th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614" y="157864"/>
            <a:ext cx="4524516" cy="47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50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781862" y="171450"/>
            <a:ext cx="3987384" cy="40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San Andreas fault: </a:t>
            </a:r>
          </a:p>
          <a:p>
            <a:pPr marL="2738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675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San Andreas fault is 1300 kilometers long but segments of it 100 to 200 kilometers long tend to act individually.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Some segments show a slow, gradual slip known as </a:t>
            </a:r>
            <a:r>
              <a:rPr lang="en-US" sz="165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fault creep. </a:t>
            </a: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Other sections regularly slip and produce </a:t>
            </a:r>
            <a:r>
              <a:rPr lang="en-US" sz="165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small earthquakes</a:t>
            </a: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.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</a:p>
          <a:p>
            <a:pPr marL="541735" lvl="1" indent="-2047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"/>
            </a:pPr>
            <a:r>
              <a:rPr lang="en-US" sz="165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Some segments remain unmoved for hundreds of years and then move suddenly with explosive force producing</a:t>
            </a:r>
            <a:r>
              <a:rPr lang="en-US" sz="1650" b="1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r>
              <a:rPr lang="en-US" sz="1650" b="1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large earthquakes.</a:t>
            </a:r>
          </a:p>
        </p:txBody>
      </p:sp>
      <p:pic>
        <p:nvPicPr>
          <p:cNvPr id="9" name="Picture 8" descr="http://en.wikivisual.com/images/9/9e/San_francisco_1906_earthqu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09" y="171450"/>
            <a:ext cx="4397898" cy="34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7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/>
          </p:cNvSpPr>
          <p:nvPr/>
        </p:nvSpPr>
        <p:spPr bwMode="auto">
          <a:xfrm>
            <a:off x="4924268" y="396303"/>
            <a:ext cx="3691328" cy="328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The San Andreas fault:</a:t>
            </a:r>
          </a:p>
          <a:p>
            <a:pPr marL="2738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b="1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 </a:t>
            </a:r>
            <a:endParaRPr lang="en-US" sz="675" b="1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1800" dirty="0"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One great earthquake along the fault was the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San Francisco Earthquake of 1906. </a:t>
            </a:r>
            <a:endParaRPr lang="en-US" sz="750" dirty="0">
              <a:solidFill>
                <a:srgbClr val="FF000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750" dirty="0"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  <a:p>
            <a:pPr marL="541735" lvl="1" indent="-204788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  <a:ea typeface="American Typewriter" charset="0"/>
                <a:cs typeface="American Typewriter" charset="0"/>
              </a:rPr>
              <a:t>During this earthquake, the land on the western side of the fault moved 4.7 meters in relation to the land on the east.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1" name="Picture 1" descr="http://futurescaping.files.wordpress.com/2009/04/san-francisco-earthquak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00" y="1738860"/>
            <a:ext cx="4883825" cy="318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162301"/>
      </p:ext>
    </p:extLst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1566</Words>
  <Application>Microsoft Macintosh PowerPoint</Application>
  <PresentationFormat>On-screen Show (16:9)</PresentationFormat>
  <Paragraphs>167</Paragraphs>
  <Slides>22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American Typewriter</vt:lpstr>
      <vt:lpstr>Arial</vt:lpstr>
      <vt:lpstr>Century Gothic</vt:lpstr>
      <vt:lpstr>Century Gothic Regular</vt:lpstr>
      <vt:lpstr>Kalam</vt:lpstr>
      <vt:lpstr>Merriweather</vt:lpstr>
      <vt:lpstr>Montserrat</vt:lpstr>
      <vt:lpstr>Noteworthy</vt:lpstr>
      <vt:lpstr>Noteworthy Bold</vt:lpstr>
      <vt:lpstr>Wingdings 2</vt:lpstr>
      <vt:lpstr>Woodville template</vt:lpstr>
      <vt:lpstr>PowerPoint Presentation</vt:lpstr>
      <vt:lpstr>Starter:</vt:lpstr>
      <vt:lpstr>The Physical Environment  Lesson 5.  Earthquakes</vt:lpstr>
      <vt:lpstr>Lesson 5.  Earthquakes</vt:lpstr>
      <vt:lpstr>Earthquakes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</vt:lpstr>
      <vt:lpstr>Review: Earthquake Vocabulary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ncparsons@outlook.com</cp:lastModifiedBy>
  <cp:revision>37</cp:revision>
  <dcterms:modified xsi:type="dcterms:W3CDTF">2021-02-25T00:26:05Z</dcterms:modified>
</cp:coreProperties>
</file>