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65" r:id="rId2"/>
    <p:sldId id="266" r:id="rId3"/>
    <p:sldId id="317" r:id="rId4"/>
    <p:sldId id="318" r:id="rId5"/>
    <p:sldId id="257" r:id="rId6"/>
    <p:sldId id="258" r:id="rId7"/>
    <p:sldId id="316" r:id="rId8"/>
    <p:sldId id="319" r:id="rId9"/>
    <p:sldId id="320" r:id="rId10"/>
    <p:sldId id="321" r:id="rId11"/>
    <p:sldId id="322" r:id="rId12"/>
    <p:sldId id="323" r:id="rId13"/>
    <p:sldId id="311" r:id="rId14"/>
    <p:sldId id="312" r:id="rId15"/>
    <p:sldId id="324" r:id="rId16"/>
    <p:sldId id="267" r:id="rId17"/>
    <p:sldId id="292" r:id="rId18"/>
    <p:sldId id="310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/>
    <p:restoredTop sz="92995"/>
  </p:normalViewPr>
  <p:slideViewPr>
    <p:cSldViewPr snapToGrid="0">
      <p:cViewPr varScale="1">
        <p:scale>
          <a:sx n="85" d="100"/>
          <a:sy n="85" d="100"/>
        </p:scale>
        <p:origin x="58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29CA4C6-C6D4-9C4B-A1CB-474A9C7B8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8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Lesson 2 Finding another perspective (page 1 and 2)</a:t>
            </a:r>
          </a:p>
          <a:p>
            <a:r>
              <a:rPr lang="en-US" dirty="0"/>
              <a:t>Sample answer: Page 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E3383-4FA1-A940-B0DF-AB2C8F9C57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59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Lesson 2 Finding another perspective (page 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2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with class. </a:t>
            </a:r>
          </a:p>
        </p:txBody>
      </p:sp>
    </p:spTree>
    <p:extLst>
      <p:ext uri="{BB962C8B-B14F-4D97-AF65-F5344CB8AC3E}">
        <p14:creationId xmlns:p14="http://schemas.microsoft.com/office/powerpoint/2010/main" val="326423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02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fdf72fca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fdf72fca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responses to each picture</a:t>
            </a:r>
          </a:p>
        </p:txBody>
      </p:sp>
    </p:spTree>
    <p:extLst>
      <p:ext uri="{BB962C8B-B14F-4D97-AF65-F5344CB8AC3E}">
        <p14:creationId xmlns:p14="http://schemas.microsoft.com/office/powerpoint/2010/main" val="3872553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responses to each picture</a:t>
            </a:r>
          </a:p>
        </p:txBody>
      </p:sp>
    </p:spTree>
    <p:extLst>
      <p:ext uri="{BB962C8B-B14F-4D97-AF65-F5344CB8AC3E}">
        <p14:creationId xmlns:p14="http://schemas.microsoft.com/office/powerpoint/2010/main" val="349526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responses to each picture</a:t>
            </a:r>
          </a:p>
        </p:txBody>
      </p:sp>
    </p:spTree>
    <p:extLst>
      <p:ext uri="{BB962C8B-B14F-4D97-AF65-F5344CB8AC3E}">
        <p14:creationId xmlns:p14="http://schemas.microsoft.com/office/powerpoint/2010/main" val="2155794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2 Finding another perspective (page 1 and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E3383-4FA1-A940-B0DF-AB2C8F9C57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5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 b="1" i="0">
                <a:solidFill>
                  <a:schemeClr val="accent3"/>
                </a:solidFill>
                <a:latin typeface="Noteworthy Bold" charset="0"/>
                <a:ea typeface="Noteworthy Bold" charset="0"/>
                <a:cs typeface="Noteworthy Bold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3417825" y="200"/>
            <a:ext cx="57261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⪢"/>
              <a:defRPr sz="2400"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marL="914400" lvl="1" indent="-381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2pPr>
            <a:lvl3pPr marL="1371600" lvl="2" indent="-381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3pPr>
            <a:lvl4pPr marL="1828800" lvl="3" indent="-381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 i="1"/>
            </a:lvl9pPr>
          </a:lstStyle>
          <a:p>
            <a:endParaRPr dirty="0"/>
          </a:p>
        </p:txBody>
      </p:sp>
      <p:sp>
        <p:nvSpPr>
          <p:cNvPr id="24" name="Google Shape;24;p6"/>
          <p:cNvSpPr txBox="1"/>
          <p:nvPr/>
        </p:nvSpPr>
        <p:spPr>
          <a:xfrm>
            <a:off x="3851000" y="476575"/>
            <a:ext cx="1242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chemeClr val="accent2"/>
                </a:solidFill>
                <a:latin typeface="Noteworthy Bold" charset="0"/>
                <a:ea typeface="Noteworthy Bold" charset="0"/>
                <a:cs typeface="Noteworthy Bold" charset="0"/>
                <a:sym typeface="Kalam"/>
              </a:rPr>
              <a:t>“</a:t>
            </a:r>
            <a:endParaRPr sz="7200" b="1" i="0" u="none" strike="noStrike" cap="none" dirty="0">
              <a:solidFill>
                <a:schemeClr val="accent2"/>
              </a:solidFill>
              <a:latin typeface="Noteworthy Bold" charset="0"/>
              <a:ea typeface="Noteworthy Bold" charset="0"/>
              <a:cs typeface="Noteworthy Bold" charset="0"/>
              <a:sym typeface="Kalam"/>
            </a:endParaRPr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Noteworthy Bold" charset="0"/>
                <a:ea typeface="Noteworthy Bold" charset="0"/>
                <a:cs typeface="Noteworthy Bold" charset="0"/>
                <a:sym typeface="Kala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 i="0">
                <a:latin typeface="Noteworthy Bold" charset="0"/>
                <a:ea typeface="Noteworthy Bold" charset="0"/>
                <a:cs typeface="Noteworthy Bold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Noteworthy Bold" charset="0"/>
                <a:ea typeface="Noteworthy Bold" charset="0"/>
                <a:cs typeface="Noteworthy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2pPr>
            <a:lvl3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3pPr>
            <a:lvl4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4pPr>
            <a:lvl5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CE57A66-9619-0C48-B396-BDE626D265E9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C64-4E78-4741-886A-5D1EBF4C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2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Noteworthy Bold" charset="0"/>
                <a:ea typeface="Noteworthy Bold" charset="0"/>
                <a:cs typeface="Noteworthy Bold" charset="0"/>
                <a:sym typeface="Kalam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0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matic SC Bold" charset="0"/>
          <a:ea typeface="Amatic SC Bold" charset="0"/>
          <a:cs typeface="Amatic SC Bold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aghdad" charset="-78"/>
          <a:ea typeface="Baghdad" charset="-78"/>
          <a:cs typeface="Baghdad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39843" y="164892"/>
            <a:ext cx="8709285" cy="4801314"/>
          </a:xfrm>
          <a:prstGeom prst="rect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500" dirty="0"/>
              <a:t>		</a:t>
            </a:r>
          </a:p>
          <a:p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		I include this on slides where I would like my students to write </a:t>
            </a:r>
          </a:p>
          <a:p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		down the information into their notes. Use this at your discretion. </a:t>
            </a:r>
          </a:p>
          <a:p>
            <a:endParaRPr lang="en-US" altLang="x-none" sz="15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15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1800" b="1" dirty="0">
                <a:solidFill>
                  <a:srgbClr val="00B0F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Class/paired/individual task		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Tasks for students are denoted in blue. </a:t>
            </a:r>
          </a:p>
          <a:p>
            <a:endParaRPr lang="en-US" altLang="x-none" sz="18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1800" b="1" dirty="0">
                <a:solidFill>
                  <a:srgbClr val="00B05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 Brainstorm</a:t>
            </a:r>
            <a:r>
              <a:rPr lang="en-US" altLang="x-none" sz="1800" dirty="0">
                <a:latin typeface="American Typewriter" charset="0"/>
                <a:ea typeface="American Typewriter" charset="0"/>
                <a:cs typeface="American Typewriter" charset="0"/>
              </a:rPr>
              <a:t>			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Class discussion tasks are denoted in green</a:t>
            </a:r>
            <a:endParaRPr lang="en-US" altLang="x-none" sz="1500" b="1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15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18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Personalized information 		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Information that is personal to my 						class/local area are denoted in purple 						and will need amending. </a:t>
            </a:r>
          </a:p>
          <a:p>
            <a:endParaRPr lang="en-US" altLang="x-none" sz="1800" b="1" dirty="0">
              <a:solidFill>
                <a:srgbClr val="7030A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18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Key Words 	</a:t>
            </a:r>
            <a:r>
              <a:rPr lang="en-US" altLang="x-none" sz="18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Key words pertinent to the course are denoted in red. </a:t>
            </a:r>
          </a:p>
          <a:p>
            <a:endParaRPr lang="en-US" altLang="x-none" sz="15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1800" b="1" dirty="0">
                <a:solidFill>
                  <a:schemeClr val="bg2">
                    <a:lumMod val="7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Notes Section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		Prompts for resource files needed for particular tasks, and any 			other additional information for the teacher will be given. </a:t>
            </a:r>
          </a:p>
          <a:p>
            <a:endParaRPr lang="en-US" altLang="x-none" sz="15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15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6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49907">
            <a:off x="482560" y="395857"/>
            <a:ext cx="816566" cy="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F670FD-6E6C-744F-B5C3-FE00F909A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051685" cy="5073891"/>
          </a:xfrm>
        </p:spPr>
      </p:pic>
    </p:spTree>
    <p:extLst>
      <p:ext uri="{BB962C8B-B14F-4D97-AF65-F5344CB8AC3E}">
        <p14:creationId xmlns:p14="http://schemas.microsoft.com/office/powerpoint/2010/main" val="390003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649" y="205975"/>
            <a:ext cx="5104151" cy="857400"/>
          </a:xfrm>
        </p:spPr>
        <p:txBody>
          <a:bodyPr/>
          <a:lstStyle/>
          <a:p>
            <a:pPr algn="ctr"/>
            <a:r>
              <a:rPr lang="en-US" sz="4000" b="1" dirty="0"/>
              <a:t>What </a:t>
            </a:r>
            <a:r>
              <a:rPr lang="en-US" sz="4000" dirty="0"/>
              <a:t>is a perspective</a:t>
            </a:r>
            <a:r>
              <a:rPr lang="en-US" sz="40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7306" y="1338300"/>
            <a:ext cx="4579494" cy="3411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have just been speculating about different perspectives on a particular event or object.</a:t>
            </a:r>
          </a:p>
          <a:p>
            <a:r>
              <a:rPr lang="en-GB" dirty="0"/>
              <a:t>Each group reacting to the photographs would share common knowledge and values that would influence their perspective. </a:t>
            </a:r>
          </a:p>
          <a:p>
            <a:r>
              <a:rPr lang="en-GB" b="1" dirty="0"/>
              <a:t>What is a perspective? Can you think of a definition?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626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649" y="205975"/>
            <a:ext cx="5104151" cy="857400"/>
          </a:xfrm>
        </p:spPr>
        <p:txBody>
          <a:bodyPr/>
          <a:lstStyle/>
          <a:p>
            <a:pPr algn="ctr"/>
            <a:r>
              <a:rPr lang="en-US" sz="4000" b="1" dirty="0"/>
              <a:t>What </a:t>
            </a:r>
            <a:r>
              <a:rPr lang="en-US" sz="4000" dirty="0"/>
              <a:t>is a perspective</a:t>
            </a:r>
            <a:r>
              <a:rPr lang="en-US" sz="40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7306" y="1338300"/>
            <a:ext cx="4579494" cy="3411600"/>
          </a:xfrm>
        </p:spPr>
        <p:txBody>
          <a:bodyPr>
            <a:normAutofit/>
          </a:bodyPr>
          <a:lstStyle/>
          <a:p>
            <a:r>
              <a:rPr lang="en-GB" b="1" i="1" dirty="0"/>
              <a:t>“A particular attitude towards or way of regarding something.”</a:t>
            </a:r>
          </a:p>
          <a:p>
            <a:endParaRPr lang="en-GB" dirty="0"/>
          </a:p>
          <a:p>
            <a:r>
              <a:rPr lang="en-GB" dirty="0"/>
              <a:t>During this lesson, we will look at various perspectives on an event or issue and discover how considering different perspectives helps us broaden our understanding of an issue.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2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270" y="263566"/>
            <a:ext cx="3231020" cy="61949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</a:rPr>
              <a:t>Stakeholders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391127-BBFF-9949-8A28-F065B7D52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10"/>
            <a:ext cx="5366479" cy="513059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473943-3567-5846-9F96-67A698379387}"/>
              </a:ext>
            </a:extLst>
          </p:cNvPr>
          <p:cNvSpPr/>
          <p:nvPr/>
        </p:nvSpPr>
        <p:spPr>
          <a:xfrm>
            <a:off x="5516380" y="1084774"/>
            <a:ext cx="33959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Century Gothic" panose="020B0502020202020204" pitchFamily="34" charset="0"/>
              </a:rPr>
              <a:t>In any issue there are a number of stakeholders that might provide important perspectives.</a:t>
            </a: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stakeholder is a person, group, or organization that has a direct or indirect stake or interest in something. </a:t>
            </a:r>
            <a:endParaRPr lang="en-US" sz="1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584" y="116034"/>
            <a:ext cx="6798039" cy="8574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The Importance of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3" y="1094282"/>
            <a:ext cx="8686799" cy="3882452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GB" sz="2400" dirty="0"/>
              <a:t>As geographers need to actively seek out perspectives other than the one that is presented in a single source of information. To do this we might… </a:t>
            </a:r>
          </a:p>
          <a:p>
            <a:pPr lvl="1"/>
            <a:r>
              <a:rPr lang="en-GB" sz="2400" dirty="0"/>
              <a:t>a) identify the perspective reflected in the source you already have;</a:t>
            </a:r>
          </a:p>
          <a:p>
            <a:pPr lvl="1"/>
            <a:r>
              <a:rPr lang="en-GB" sz="2400" dirty="0"/>
              <a:t>b) brainstorm all the other stakeholders;</a:t>
            </a:r>
          </a:p>
          <a:p>
            <a:pPr lvl="1"/>
            <a:r>
              <a:rPr lang="en-GB" sz="2400" dirty="0"/>
              <a:t>c) speculate how each stakeholders’ perspective might be different and why each perspective is important; </a:t>
            </a:r>
          </a:p>
          <a:p>
            <a:pPr lvl="1"/>
            <a:r>
              <a:rPr lang="en-GB" sz="2400" dirty="0"/>
              <a:t>d) select those groups or individuals whose perspective is likely to be most different and be most useful in expanding your understanding of the issue or event; </a:t>
            </a:r>
          </a:p>
          <a:p>
            <a:pPr lvl="1"/>
            <a:r>
              <a:rPr lang="en-GB" sz="2400" dirty="0"/>
              <a:t>e) brainstorm various places where you might find out information about each perspective; </a:t>
            </a:r>
          </a:p>
          <a:p>
            <a:pPr lvl="1"/>
            <a:r>
              <a:rPr lang="en-GB" sz="2400" dirty="0"/>
              <a:t>f) actively search for the alternative perspective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055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" y="242192"/>
            <a:ext cx="8925792" cy="713009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bg2"/>
                </a:solidFill>
              </a:rPr>
              <a:t>Finding Another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469" y="1094283"/>
            <a:ext cx="3565104" cy="3792754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en-GB" b="1" u="sng" dirty="0">
                <a:solidFill>
                  <a:srgbClr val="0070C0"/>
                </a:solidFill>
              </a:rPr>
              <a:t>Task 2. </a:t>
            </a:r>
            <a:r>
              <a:rPr lang="en-GB" dirty="0">
                <a:solidFill>
                  <a:srgbClr val="0070C0"/>
                </a:solidFill>
              </a:rPr>
              <a:t>We are going to examine a particular issue.</a:t>
            </a:r>
          </a:p>
          <a:p>
            <a:endParaRPr lang="en-GB" sz="1800" dirty="0"/>
          </a:p>
          <a:p>
            <a:r>
              <a:rPr lang="en-GB" sz="1800" b="1" dirty="0"/>
              <a:t>Step 1. </a:t>
            </a:r>
            <a:r>
              <a:rPr lang="en-GB" sz="1800" dirty="0"/>
              <a:t>Choose one of the issues provided on your worksheet.  </a:t>
            </a:r>
          </a:p>
          <a:p>
            <a:endParaRPr lang="en-GB" sz="1800" dirty="0"/>
          </a:p>
          <a:p>
            <a:r>
              <a:rPr lang="en-GB" sz="1800" b="1" dirty="0"/>
              <a:t>Step 2. </a:t>
            </a:r>
          </a:p>
          <a:p>
            <a:pPr lvl="1"/>
            <a:r>
              <a:rPr lang="en-GB" sz="1800" dirty="0"/>
              <a:t>Identify the perspective reflected in the source. </a:t>
            </a:r>
            <a:endParaRPr lang="en-US" sz="1800" dirty="0">
              <a:solidFill>
                <a:schemeClr val="accent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9DFF4-661A-314D-A41B-4518A9A5B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83" y="1094283"/>
            <a:ext cx="5060779" cy="379275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66516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226" y="149901"/>
            <a:ext cx="4734337" cy="4691921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en-GB" sz="1800" b="1" dirty="0"/>
              <a:t>Step 2. </a:t>
            </a:r>
          </a:p>
          <a:p>
            <a:pPr lvl="1"/>
            <a:r>
              <a:rPr lang="en-GB" sz="1600" dirty="0"/>
              <a:t>Brainstorm all the other stakeholders. </a:t>
            </a:r>
          </a:p>
          <a:p>
            <a:pPr lvl="1"/>
            <a:r>
              <a:rPr lang="en-GB" sz="1600" dirty="0"/>
              <a:t>Speculate how each stakeholders’ perspective might be different and why each perspective is important. </a:t>
            </a:r>
          </a:p>
          <a:p>
            <a:pPr lvl="1"/>
            <a:r>
              <a:rPr lang="en-GB" sz="1600" dirty="0"/>
              <a:t>Select those groups or individuals whose perspective is likely to be most useful in expanding your understanding of the issue or event. </a:t>
            </a:r>
          </a:p>
          <a:p>
            <a:pPr lvl="1"/>
            <a:r>
              <a:rPr lang="en-GB" sz="1600" dirty="0"/>
              <a:t>Brainstorm various places where you might find out about each perspective. </a:t>
            </a:r>
          </a:p>
          <a:p>
            <a:pPr lvl="1"/>
            <a:r>
              <a:rPr lang="en-GB" sz="1600" dirty="0"/>
              <a:t>Actively search for alternative perspectives.</a:t>
            </a:r>
            <a:endParaRPr lang="en-US" sz="1600" dirty="0">
              <a:solidFill>
                <a:schemeClr val="accent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851B07-4961-5E4A-95FC-4F9009FC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" y="0"/>
            <a:ext cx="4048125" cy="51435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19516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635" y="44970"/>
            <a:ext cx="6303365" cy="8574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Why is this important?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502" y="1034321"/>
            <a:ext cx="5179102" cy="3535697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GB" sz="1800" dirty="0"/>
              <a:t>Throughout this course, we are going to use this strategy in regular classroom situations, such as: 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Examining relevant social issues;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Thinking about alternative ways of approaching a problem to be solved when doing group work;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Researching a particular topic to decide how to proceed on a pressing local, national, or global issue; 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Resolving or avoiding conflict.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5390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4B90B4-BABC-7F44-AD05-C144BD5F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684" y="790592"/>
            <a:ext cx="3934920" cy="8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Review: Self Assessment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28E21-B087-AA43-9C79-42CBE14E2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1176"/>
            <a:ext cx="5051685" cy="49512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0A8E6C-B237-CD42-8DF3-E9D50E6D0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684" y="1828800"/>
            <a:ext cx="3934920" cy="274121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1800" dirty="0"/>
              <a:t>Thinking about yourself at this moment in time, how would you rate your ability to ‘find another perspective.’ 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Read the criteria on the sheet and decide which category you fall into. 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Be honest! </a:t>
            </a:r>
          </a:p>
        </p:txBody>
      </p:sp>
    </p:spTree>
    <p:extLst>
      <p:ext uri="{BB962C8B-B14F-4D97-AF65-F5344CB8AC3E}">
        <p14:creationId xmlns:p14="http://schemas.microsoft.com/office/powerpoint/2010/main" val="162625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384400" y="637800"/>
            <a:ext cx="4097400" cy="429396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2"/>
                </a:solidFill>
                <a:latin typeface="Noteworthy Light" charset="0"/>
                <a:ea typeface="Noteworthy Light" charset="0"/>
                <a:cs typeface="Noteworthy Light" charset="0"/>
              </a:rPr>
              <a:t>Starter: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>
              <a:solidFill>
                <a:schemeClr val="accent2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What do you see?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Can you see the 3D images in the next picture?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46BEC-EA33-BC42-AA3B-CF7F94293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72CB3-50A6-FF4B-B61F-FF87F0EF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91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4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25DF9-B702-604F-BF98-8E5DE166B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DBFD9-8A80-D047-A72A-C5999A31E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37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2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1558977" y="1991850"/>
            <a:ext cx="7204273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/>
            <a:r>
              <a:rPr lang="en-GB" dirty="0">
                <a:solidFill>
                  <a:srgbClr val="1155CC"/>
                </a:solidFill>
              </a:rPr>
              <a:t>Introduction to Geography</a:t>
            </a:r>
            <a:br>
              <a:rPr lang="en-GB" dirty="0">
                <a:solidFill>
                  <a:srgbClr val="1155CC"/>
                </a:solidFill>
              </a:rPr>
            </a:br>
            <a:br>
              <a:rPr lang="en-GB" dirty="0">
                <a:solidFill>
                  <a:srgbClr val="1155CC"/>
                </a:solidFill>
              </a:rPr>
            </a:b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Lesson </a:t>
            </a:r>
            <a:r>
              <a:rPr lang="en-GB" sz="4800" dirty="0"/>
              <a:t>2</a:t>
            </a:r>
            <a:r>
              <a:rPr lang="en" sz="4800" dirty="0"/>
              <a:t>.</a:t>
            </a:r>
            <a:r>
              <a:rPr lang="en-GB" sz="4800" dirty="0"/>
              <a:t> </a:t>
            </a:r>
            <a:br>
              <a:rPr lang="en-GB" sz="4800" dirty="0"/>
            </a:br>
            <a:r>
              <a:rPr lang="en-GB" sz="4800" dirty="0"/>
              <a:t>Geographical Perspectives</a:t>
            </a:r>
            <a:endParaRPr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240075" y="-320408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155CC"/>
                </a:solidFill>
              </a:rPr>
              <a:t>Lesson </a:t>
            </a:r>
            <a:r>
              <a:rPr lang="en-GB" b="1" dirty="0">
                <a:solidFill>
                  <a:srgbClr val="1155CC"/>
                </a:solidFill>
              </a:rPr>
              <a:t>2</a:t>
            </a:r>
            <a:r>
              <a:rPr lang="en" b="1" dirty="0">
                <a:solidFill>
                  <a:srgbClr val="1155CC"/>
                </a:solidFill>
              </a:rPr>
              <a:t>. </a:t>
            </a:r>
            <a:br>
              <a:rPr lang="en-GB" b="1" dirty="0">
                <a:solidFill>
                  <a:srgbClr val="1155CC"/>
                </a:solidFill>
              </a:rPr>
            </a:br>
            <a:r>
              <a:rPr lang="en-GB" b="1" dirty="0">
                <a:solidFill>
                  <a:srgbClr val="1155CC"/>
                </a:solidFill>
              </a:rPr>
              <a:t>Geographical Perspectives</a:t>
            </a:r>
            <a:endParaRPr b="1" dirty="0">
              <a:solidFill>
                <a:srgbClr val="1155CC"/>
              </a:solidFill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3957403" y="2017005"/>
            <a:ext cx="4953173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rgbClr val="000000"/>
                </a:solidFill>
                <a:sym typeface="Montserrat"/>
              </a:rPr>
              <a:t>Aims: </a:t>
            </a:r>
            <a:endParaRPr sz="2400" b="1" u="sng" dirty="0">
              <a:solidFill>
                <a:srgbClr val="000000"/>
              </a:solidFill>
              <a:sym typeface="Montserrat"/>
            </a:endParaRPr>
          </a:p>
          <a:p>
            <a:pPr marL="749300" lvl="0" indent="-342900" algn="l">
              <a:lnSpc>
                <a:spcPct val="131595"/>
              </a:lnSpc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-GB" sz="1800" dirty="0">
                <a:solidFill>
                  <a:schemeClr val="bg2"/>
                </a:solidFill>
              </a:rPr>
              <a:t>Recognize that differing perspectives on a topic or issue may exist; </a:t>
            </a:r>
          </a:p>
          <a:p>
            <a:pPr marL="749300" lvl="0" indent="-342900" algn="l">
              <a:lnSpc>
                <a:spcPct val="131595"/>
              </a:lnSpc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-GB" sz="1800" dirty="0">
                <a:solidFill>
                  <a:schemeClr val="bg2"/>
                </a:solidFill>
              </a:rPr>
              <a:t>Determine which perspectives might most significantly broaden understanding of an issue; </a:t>
            </a:r>
          </a:p>
          <a:p>
            <a:pPr marL="749300" lvl="0" indent="-342900" algn="l">
              <a:lnSpc>
                <a:spcPct val="131595"/>
              </a:lnSpc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-GB" sz="1800" dirty="0">
                <a:solidFill>
                  <a:schemeClr val="bg2"/>
                </a:solidFill>
              </a:rPr>
              <a:t>Plan and carry out appropriate steps to find another perspective.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649" y="205975"/>
            <a:ext cx="5104151" cy="857400"/>
          </a:xfrm>
        </p:spPr>
        <p:txBody>
          <a:bodyPr/>
          <a:lstStyle/>
          <a:p>
            <a:pPr algn="ctr"/>
            <a:r>
              <a:rPr lang="en-US" sz="4000" b="1" dirty="0"/>
              <a:t>What </a:t>
            </a:r>
            <a:r>
              <a:rPr lang="en-US" sz="4000" dirty="0"/>
              <a:t>is a perspective</a:t>
            </a:r>
            <a:r>
              <a:rPr lang="en-US" sz="40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50" y="1338300"/>
            <a:ext cx="4039849" cy="3411600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0070C0"/>
                </a:solidFill>
              </a:rPr>
              <a:t>Task 1. </a:t>
            </a:r>
            <a:r>
              <a:rPr lang="en-GB" dirty="0"/>
              <a:t>With a partner, discuss how the different people listed below each of the following photographs would react to or think about the photograph.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5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7034D1-6830-0849-8C5A-6A307AD1F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520721" cy="5046368"/>
          </a:xfrm>
        </p:spPr>
      </p:pic>
    </p:spTree>
    <p:extLst>
      <p:ext uri="{BB962C8B-B14F-4D97-AF65-F5344CB8AC3E}">
        <p14:creationId xmlns:p14="http://schemas.microsoft.com/office/powerpoint/2010/main" val="142357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CA8F72-E452-C949-8963-24613E60E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066675" cy="5111218"/>
          </a:xfrm>
        </p:spPr>
      </p:pic>
    </p:spTree>
    <p:extLst>
      <p:ext uri="{BB962C8B-B14F-4D97-AF65-F5344CB8AC3E}">
        <p14:creationId xmlns:p14="http://schemas.microsoft.com/office/powerpoint/2010/main" val="4199776540"/>
      </p:ext>
    </p:extLst>
  </p:cSld>
  <p:clrMapOvr>
    <a:masterClrMapping/>
  </p:clrMapOvr>
</p:sld>
</file>

<file path=ppt/theme/theme1.xml><?xml version="1.0" encoding="utf-8"?>
<a:theme xmlns:a="http://schemas.openxmlformats.org/drawingml/2006/main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777</Words>
  <Application>Microsoft Macintosh PowerPoint</Application>
  <PresentationFormat>On-screen Show (16:9)</PresentationFormat>
  <Paragraphs>82</Paragraphs>
  <Slides>18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Amatic SC Bold</vt:lpstr>
      <vt:lpstr>American Typewriter</vt:lpstr>
      <vt:lpstr>Arial</vt:lpstr>
      <vt:lpstr>Baghdad</vt:lpstr>
      <vt:lpstr>Century Gothic</vt:lpstr>
      <vt:lpstr>Century Gothic Regular</vt:lpstr>
      <vt:lpstr>Kalam</vt:lpstr>
      <vt:lpstr>Merriweather</vt:lpstr>
      <vt:lpstr>Montserrat</vt:lpstr>
      <vt:lpstr>Noteworthy Bold</vt:lpstr>
      <vt:lpstr>Noteworthy Light</vt:lpstr>
      <vt:lpstr>Woodville template</vt:lpstr>
      <vt:lpstr>PowerPoint Presentation</vt:lpstr>
      <vt:lpstr>PowerPoint Presentation</vt:lpstr>
      <vt:lpstr>PowerPoint Presentation</vt:lpstr>
      <vt:lpstr>PowerPoint Presentation</vt:lpstr>
      <vt:lpstr>Introduction to Geography   Lesson 2.  Geographical Perspectives</vt:lpstr>
      <vt:lpstr>Lesson 2.  Geographical Perspectives</vt:lpstr>
      <vt:lpstr>What is a perspective?</vt:lpstr>
      <vt:lpstr>PowerPoint Presentation</vt:lpstr>
      <vt:lpstr>PowerPoint Presentation</vt:lpstr>
      <vt:lpstr>PowerPoint Presentation</vt:lpstr>
      <vt:lpstr>What is a perspective?</vt:lpstr>
      <vt:lpstr>What is a perspective?</vt:lpstr>
      <vt:lpstr>Stakeholders</vt:lpstr>
      <vt:lpstr>The Importance of Perspective</vt:lpstr>
      <vt:lpstr>Finding Another Perspective</vt:lpstr>
      <vt:lpstr>PowerPoint Presentation</vt:lpstr>
      <vt:lpstr>Why is this important? </vt:lpstr>
      <vt:lpstr>Review: Self Assessment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Energy Diet Challenge  Lesson 1. How big are your Carbon Feet?</dc:title>
  <cp:lastModifiedBy>ncparsons@outlook.com</cp:lastModifiedBy>
  <cp:revision>50</cp:revision>
  <dcterms:modified xsi:type="dcterms:W3CDTF">2021-02-24T03:57:05Z</dcterms:modified>
</cp:coreProperties>
</file>