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6"/>
  </p:notesMasterIdLst>
  <p:sldIdLst>
    <p:sldId id="267" r:id="rId2"/>
    <p:sldId id="268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9" r:id="rId13"/>
    <p:sldId id="270" r:id="rId14"/>
    <p:sldId id="272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46"/>
    <p:restoredTop sz="93478"/>
  </p:normalViewPr>
  <p:slideViewPr>
    <p:cSldViewPr snapToGrid="0">
      <p:cViewPr varScale="1">
        <p:scale>
          <a:sx n="85" d="100"/>
          <a:sy n="85" d="100"/>
        </p:scale>
        <p:origin x="58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929CA4C6-C6D4-9C4B-A1CB-474A9C7B8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045ef8fc0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8045ef8fc0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045ef8fc0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8045ef8fc0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9927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045ef8fc0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8045ef8fc0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2027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045ef8fc0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8045ef8fc0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8208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we are going to be investigating The Arctic – the northernmost point on our planet.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F8511A5-741C-E64D-8AF3-1B06D1357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045ef8fc0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8045ef8fc0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045ef8fc0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8045ef8fc0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045ef8fc0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8045ef8fc0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045ef8fc0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8045ef8fc0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08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2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28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DDA149D-2097-B948-A393-8B2C22A16142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E8AECD-9B93-CF4D-BD8A-E1266B75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2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122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14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75" r:id="rId4"/>
    <p:sldLayoutId id="2147483676" r:id="rId5"/>
    <p:sldLayoutId id="214748367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Z5VRoGTF60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39843" y="164893"/>
            <a:ext cx="8709285" cy="4801314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500" dirty="0"/>
              <a:t>		</a:t>
            </a:r>
          </a:p>
          <a:p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		I include this on slides where I would like my students to write </a:t>
            </a:r>
          </a:p>
          <a:p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		down the information into their notes. Use this at your discretion. </a:t>
            </a: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altLang="x-none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Class/paired/individual task</a:t>
            </a:r>
            <a:r>
              <a:rPr lang="en-US" altLang="x-none" b="1" dirty="0">
                <a:solidFill>
                  <a:srgbClr val="00B0F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		</a:t>
            </a:r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Tasks for students are denoted in blue. </a:t>
            </a:r>
          </a:p>
          <a:p>
            <a:endParaRPr lang="en-US" altLang="x-none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altLang="x-none" b="1" dirty="0">
                <a:solidFill>
                  <a:srgbClr val="00B05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Class Brainstorm</a:t>
            </a:r>
            <a:r>
              <a:rPr lang="en-US" altLang="x-none" dirty="0">
                <a:latin typeface="American Typewriter" charset="0"/>
                <a:ea typeface="American Typewriter" charset="0"/>
                <a:cs typeface="American Typewriter" charset="0"/>
              </a:rPr>
              <a:t>			</a:t>
            </a:r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Class discussion tasks are denoted in green</a:t>
            </a:r>
            <a:endParaRPr lang="en-US" altLang="x-none" sz="1500" b="1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altLang="x-none" b="1" dirty="0">
                <a:solidFill>
                  <a:srgbClr val="7030A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Personalized information 		</a:t>
            </a:r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Information that is personal to my 						class/local area are denoted in purple 						and will need amending. </a:t>
            </a:r>
          </a:p>
          <a:p>
            <a:endParaRPr lang="en-US" altLang="x-none" b="1" dirty="0">
              <a:solidFill>
                <a:srgbClr val="7030A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altLang="x-none" b="1" dirty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Key Words 	</a:t>
            </a:r>
            <a:r>
              <a:rPr lang="en-US" altLang="x-none" b="1" dirty="0">
                <a:solidFill>
                  <a:srgbClr val="7030A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Key words pertinent to the course are denoted in red. </a:t>
            </a: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altLang="x-none" b="1" dirty="0">
                <a:solidFill>
                  <a:schemeClr val="bg2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Notes Section</a:t>
            </a:r>
            <a:r>
              <a:rPr lang="en-US" altLang="x-none" sz="1500" dirty="0">
                <a:latin typeface="American Typewriter" charset="0"/>
                <a:ea typeface="American Typewriter" charset="0"/>
                <a:cs typeface="American Typewriter" charset="0"/>
              </a:rPr>
              <a:t>		Prompts for resource files needed for particular tasks, and any 			other additional information for the teacher will be given. </a:t>
            </a: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altLang="x-none" sz="15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6" name="Picture 2" descr="C:\Users\tv36426.TVNET\AppData\Local\Microsoft\Windows\INetCache\IE\MDJOD7TD\pencil-311818_640[1]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049907">
            <a:off x="482560" y="395858"/>
            <a:ext cx="816566" cy="40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79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7"/>
          <p:cNvSpPr txBox="1">
            <a:spLocks noGrp="1"/>
          </p:cNvSpPr>
          <p:nvPr>
            <p:ph type="title"/>
          </p:nvPr>
        </p:nvSpPr>
        <p:spPr>
          <a:xfrm>
            <a:off x="1619672" y="9110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6000" dirty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</a:t>
            </a: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2.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The Arctic or Antarctica? 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88" name="Google Shape;188;p37"/>
          <p:cNvSpPr txBox="1">
            <a:spLocks noGrp="1"/>
          </p:cNvSpPr>
          <p:nvPr>
            <p:ph type="body" idx="2"/>
          </p:nvPr>
        </p:nvSpPr>
        <p:spPr>
          <a:xfrm>
            <a:off x="1738859" y="1139252"/>
            <a:ext cx="7000408" cy="364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Many people get these two regions muddled up.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Watch this </a:t>
            </a:r>
            <a:r>
              <a:rPr lang="en-US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TedTalk </a:t>
            </a:r>
            <a:r>
              <a:rPr lang="en-US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gain some handy tips on how to distinguish between the two!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Q. </a:t>
            </a:r>
            <a:r>
              <a:rPr lang="en-US" sz="1800" dirty="0" smtClean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some misconceptions that you had about the poles? </a:t>
            </a:r>
            <a:endParaRPr lang="en-US" sz="1800" dirty="0">
              <a:solidFill>
                <a:srgbClr val="00B05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948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>
            <a:spLocks noGrp="1"/>
          </p:cNvSpPr>
          <p:nvPr>
            <p:ph type="title"/>
          </p:nvPr>
        </p:nvSpPr>
        <p:spPr>
          <a:xfrm>
            <a:off x="1619700" y="76317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</a:t>
            </a: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3.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Global </a:t>
            </a:r>
            <a:r>
              <a:rPr lang="en-US" sz="6000" dirty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Geography Recap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94" name="Google Shape;194;p38"/>
          <p:cNvSpPr txBox="1">
            <a:spLocks noGrp="1"/>
          </p:cNvSpPr>
          <p:nvPr>
            <p:ph type="body" idx="2"/>
          </p:nvPr>
        </p:nvSpPr>
        <p:spPr>
          <a:xfrm>
            <a:off x="1409838" y="1140618"/>
            <a:ext cx="7354800" cy="3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Google Earth or an atlas, </a:t>
            </a:r>
            <a:r>
              <a:rPr lang="en-US" sz="1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 </a:t>
            </a:r>
            <a:r>
              <a:rPr lang="en-US" sz="1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your blank map of the world, label the following</a:t>
            </a: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 sz="1800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Canada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Lines of latitude and longitude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Equator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Tropic of Cancer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Tropic of Capricorn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Arctic </a:t>
            </a:r>
            <a:r>
              <a:rPr lang="en-US" sz="15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Circle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</a:t>
            </a: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Northern Hemisphere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Southern Hemisphere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North Pole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South Pole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Arctic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● Antarctica</a:t>
            </a:r>
            <a:endParaRPr sz="1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>
            <a:spLocks noGrp="1"/>
          </p:cNvSpPr>
          <p:nvPr>
            <p:ph type="title"/>
          </p:nvPr>
        </p:nvSpPr>
        <p:spPr>
          <a:xfrm>
            <a:off x="1619700" y="76317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</a:t>
            </a: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4.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Arctic Geography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94" name="Google Shape;194;p38"/>
          <p:cNvSpPr txBox="1">
            <a:spLocks noGrp="1"/>
          </p:cNvSpPr>
          <p:nvPr>
            <p:ph type="body" idx="2"/>
          </p:nvPr>
        </p:nvSpPr>
        <p:spPr>
          <a:xfrm>
            <a:off x="1409838" y="1140618"/>
            <a:ext cx="7354800" cy="3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Google Earth or an atlas, on </a:t>
            </a:r>
            <a:r>
              <a:rPr lang="en-US" sz="1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your blank map of the </a:t>
            </a: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Arctic Circle, </a:t>
            </a:r>
            <a:r>
              <a:rPr lang="en-US" sz="1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label the following</a:t>
            </a: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indent="-330200"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Arctic Circle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Beaufort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 Pole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Hudson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Bay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Arctic Ocean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Baffin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Bay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Canada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Labrador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Greenland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Barents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Finland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Greenland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Iceland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Kara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Norway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Laptev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Russia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Chukchi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Sweden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East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Siberian Sea</a:t>
            </a:r>
          </a:p>
          <a:p>
            <a:pPr lvl="0" indent="-330200">
              <a:spcBef>
                <a:spcPts val="0"/>
              </a:spcBef>
              <a:buClr>
                <a:srgbClr val="000000"/>
              </a:buClr>
              <a:buSzPts val="1600"/>
              <a:buFont typeface="Century Gothic"/>
              <a:buChar char="●"/>
            </a:pP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United States		</a:t>
            </a:r>
            <a:r>
              <a:rPr lang="en-US" sz="16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Norwegian </a:t>
            </a:r>
            <a:r>
              <a:rPr lang="en-US" sz="16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7071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>
            <a:spLocks noGrp="1"/>
          </p:cNvSpPr>
          <p:nvPr>
            <p:ph type="title"/>
          </p:nvPr>
        </p:nvSpPr>
        <p:spPr>
          <a:xfrm>
            <a:off x="1619700" y="76317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</a:t>
            </a: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5.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Locating the Arctic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94" name="Google Shape;194;p38"/>
          <p:cNvSpPr txBox="1">
            <a:spLocks noGrp="1"/>
          </p:cNvSpPr>
          <p:nvPr>
            <p:ph type="body" idx="2"/>
          </p:nvPr>
        </p:nvSpPr>
        <p:spPr>
          <a:xfrm>
            <a:off x="1409838" y="1140618"/>
            <a:ext cx="7354800" cy="3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the two maps that you have just created, write a description of the location of the Arctic.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GB" sz="1800" u="sng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Try to include:</a:t>
            </a:r>
          </a:p>
          <a:p>
            <a:pPr marL="285750" lvl="0" indent="-285750" algn="l" rtl="0">
              <a:spcBef>
                <a:spcPts val="28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GB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Compass directions (north, south, east and west). </a:t>
            </a:r>
          </a:p>
          <a:p>
            <a:pPr marL="285750" lvl="0" indent="-285750" algn="l" rtl="0">
              <a:spcBef>
                <a:spcPts val="28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GB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Lines of latitude and longitude.</a:t>
            </a:r>
          </a:p>
          <a:p>
            <a:pPr marL="285750" lvl="0" indent="-285750" algn="l" rtl="0">
              <a:spcBef>
                <a:spcPts val="28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GB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Names of countries, seas and oceans.</a:t>
            </a:r>
          </a:p>
          <a:p>
            <a:pPr marL="285750" lvl="0" indent="-285750" algn="l" rtl="0">
              <a:spcBef>
                <a:spcPts val="28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GB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Hemisphere.</a:t>
            </a:r>
          </a:p>
          <a:p>
            <a:pPr marL="285750" lvl="0" indent="-285750" algn="l" rtl="0">
              <a:spcBef>
                <a:spcPts val="280"/>
              </a:spcBef>
              <a:spcAft>
                <a:spcPts val="0"/>
              </a:spcAft>
              <a:buFont typeface="Courier New" charset="0"/>
              <a:buChar char="o"/>
            </a:pPr>
            <a:endParaRPr lang="en-GB" sz="18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473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>
            <a:spLocks noGrp="1"/>
          </p:cNvSpPr>
          <p:nvPr>
            <p:ph type="title"/>
          </p:nvPr>
        </p:nvSpPr>
        <p:spPr>
          <a:xfrm>
            <a:off x="1619700" y="76317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Review: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5, 4, 3, 2, 1.</a:t>
            </a:r>
            <a:endParaRPr sz="72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94" name="Google Shape;194;p38"/>
          <p:cNvSpPr txBox="1">
            <a:spLocks noGrp="1"/>
          </p:cNvSpPr>
          <p:nvPr>
            <p:ph type="body" idx="2"/>
          </p:nvPr>
        </p:nvSpPr>
        <p:spPr>
          <a:xfrm>
            <a:off x="1409838" y="1140618"/>
            <a:ext cx="7354800" cy="3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GB" sz="4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r>
              <a:rPr lang="en-GB" sz="20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countries in the Arctic!</a:t>
            </a:r>
          </a:p>
          <a:p>
            <a:pPr marL="0" indent="0"/>
            <a:r>
              <a:rPr lang="en-GB" sz="4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r>
              <a:rPr lang="en-GB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lang="en-GB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seas </a:t>
            </a:r>
            <a:r>
              <a:rPr lang="en-GB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Arctic</a:t>
            </a:r>
            <a:r>
              <a:rPr lang="en-GB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</a:p>
          <a:p>
            <a:pPr marL="0" indent="0"/>
            <a:r>
              <a:rPr lang="en-GB" sz="4800" dirty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r>
              <a:rPr lang="en-GB" sz="2000" dirty="0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dirty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lang="en-GB" sz="2000" dirty="0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continents that the Arctic is part of!</a:t>
            </a:r>
          </a:p>
          <a:p>
            <a:pPr marL="0" lvl="0" indent="0"/>
            <a:r>
              <a:rPr lang="en-GB" sz="4800" dirty="0" smtClean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lang="en-GB" sz="2000" dirty="0" smtClean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dirty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lang="en-GB" sz="2000" dirty="0" smtClean="0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names of the Tropics</a:t>
            </a:r>
          </a:p>
          <a:p>
            <a:pPr marL="0" indent="0"/>
            <a:r>
              <a:rPr lang="en-GB" sz="4800" dirty="0" smtClean="0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lang="en-GB" sz="2000" dirty="0" smtClean="0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lang="en-GB" sz="2000" dirty="0" smtClean="0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Greek name for the Arctic</a:t>
            </a:r>
            <a:r>
              <a:rPr lang="en-GB" sz="2000" dirty="0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</a:p>
          <a:p>
            <a:pPr marL="0" lvl="0" indent="0"/>
            <a:endParaRPr lang="en-GB" sz="20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/>
            <a:endParaRPr lang="en-GB" sz="20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0021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w Zealand Outlin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17" y="54617"/>
            <a:ext cx="3363456" cy="49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73966" y="157850"/>
            <a:ext cx="4661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5400" b="1" dirty="0" smtClean="0">
                <a:solidFill>
                  <a:schemeClr val="accent4">
                    <a:lumMod val="75000"/>
                  </a:schemeClr>
                </a:solidFill>
                <a:latin typeface="Amatic SC" charset="0"/>
                <a:ea typeface="Amatic SC" charset="0"/>
                <a:cs typeface="Amatic SC" charset="0"/>
              </a:rPr>
              <a:t>Country Conundrum!</a:t>
            </a:r>
            <a:endParaRPr lang="en-US" altLang="ko-KR" sz="5400" b="1" dirty="0">
              <a:solidFill>
                <a:schemeClr val="accent4">
                  <a:lumMod val="75000"/>
                </a:schemeClr>
              </a:solidFill>
              <a:latin typeface="Amatic SC" charset="0"/>
              <a:ea typeface="Amatic SC" charset="0"/>
              <a:cs typeface="Amatic SC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116" y="1524277"/>
            <a:ext cx="5238363" cy="3477875"/>
          </a:xfrm>
          <a:prstGeom prst="rect">
            <a:avLst/>
          </a:prstGeom>
          <a:solidFill>
            <a:schemeClr val="lt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Guess the country, capital city and </a:t>
            </a:r>
          </a:p>
          <a:p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continent! This country</a:t>
            </a:r>
            <a:r>
              <a:rPr lang="mr-IN" sz="2000" b="1" dirty="0" smtClean="0">
                <a:latin typeface="Century Gothic" charset="0"/>
                <a:ea typeface="Century Gothic" charset="0"/>
                <a:cs typeface="Century Gothic" charset="0"/>
              </a:rPr>
              <a:t>…</a:t>
            </a:r>
            <a:endParaRPr lang="en-US" sz="2000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2000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1257300" lvl="2" indent="-342900">
              <a:buFont typeface="Courier New" charset="0"/>
              <a:buChar char="o"/>
            </a:pP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Is in the 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Southern </a:t>
            </a: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Hemisphere.</a:t>
            </a:r>
          </a:p>
          <a:p>
            <a:pPr marL="1257300" lvl="2" indent="-342900">
              <a:buFont typeface="Courier New" charset="0"/>
              <a:buChar char="o"/>
            </a:pP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Is comprised of 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2 main Islands. </a:t>
            </a:r>
          </a:p>
          <a:p>
            <a:pPr marL="1257300" lvl="2" indent="-342900">
              <a:buFont typeface="Courier New" charset="0"/>
              <a:buChar char="o"/>
            </a:pP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Is situated in the 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South Pacific Ocean. </a:t>
            </a:r>
          </a:p>
          <a:p>
            <a:pPr marL="1257300" lvl="2" indent="-342900">
              <a:buFont typeface="Courier New" charset="0"/>
              <a:buChar char="o"/>
            </a:pP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Is the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 6</a:t>
            </a:r>
            <a:r>
              <a:rPr lang="en-US" sz="2000" b="1" baseline="30000" dirty="0" smtClean="0">
                <a:latin typeface="Century Gothic" charset="0"/>
                <a:ea typeface="Century Gothic" charset="0"/>
                <a:cs typeface="Century Gothic" charset="0"/>
              </a:rPr>
              <a:t>th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 largest island nation </a:t>
            </a: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in the world. 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3" name="6-Point Star 2"/>
          <p:cNvSpPr/>
          <p:nvPr/>
        </p:nvSpPr>
        <p:spPr>
          <a:xfrm>
            <a:off x="5652120" y="1059582"/>
            <a:ext cx="2808312" cy="3137257"/>
          </a:xfrm>
          <a:prstGeom prst="star6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New Zealand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Wellington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Oceania </a:t>
            </a:r>
            <a:endParaRPr lang="en-US" sz="20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71700" y="1802673"/>
            <a:ext cx="6912768" cy="460648"/>
          </a:xfrm>
        </p:spPr>
        <p:txBody>
          <a:bodyPr/>
          <a:lstStyle/>
          <a:p>
            <a:pPr algn="ctr"/>
            <a:r>
              <a:rPr lang="en-GB" altLang="ko-KR" sz="11500" b="1" dirty="0" smtClean="0">
                <a:solidFill>
                  <a:schemeClr val="accent4">
                    <a:lumMod val="75000"/>
                  </a:schemeClr>
                </a:solidFill>
                <a:latin typeface="Amatic SC" charset="0"/>
                <a:ea typeface="Amatic SC" charset="0"/>
                <a:cs typeface="Amatic SC" charset="0"/>
              </a:rPr>
              <a:t>“66.5 degrees”</a:t>
            </a:r>
            <a:r>
              <a:rPr lang="en-GB" altLang="ko-KR" sz="11500" b="1" dirty="0" smtClean="0">
                <a:latin typeface="Amatic SC" charset="0"/>
                <a:ea typeface="Amatic SC" charset="0"/>
                <a:cs typeface="Amatic SC" charset="0"/>
              </a:rPr>
              <a:t> </a:t>
            </a:r>
            <a:endParaRPr lang="ko-KR" altLang="en-US" sz="11500" b="1" dirty="0">
              <a:latin typeface="Amatic SC" charset="0"/>
              <a:ea typeface="Amatic SC" charset="0"/>
              <a:cs typeface="Amatic SC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1680" y="123478"/>
            <a:ext cx="5040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000" b="1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</a:rPr>
              <a:t>Starter</a:t>
            </a:r>
            <a:r>
              <a:rPr lang="mr-IN" altLang="ko-KR" sz="6000" b="1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</a:rPr>
              <a:t>…</a:t>
            </a:r>
            <a:endParaRPr lang="en-US" altLang="ko-KR" sz="6000" b="1" dirty="0">
              <a:solidFill>
                <a:srgbClr val="00B0F0"/>
              </a:solidFill>
              <a:latin typeface="Amatic SC" charset="0"/>
              <a:ea typeface="Amatic SC" charset="0"/>
              <a:cs typeface="Amatic SC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3908" y="4021015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ko-KR" sz="2800" b="1" dirty="0" smtClean="0">
                <a:solidFill>
                  <a:schemeClr val="accent4">
                    <a:lumMod val="75000"/>
                  </a:schemeClr>
                </a:solidFill>
                <a:latin typeface="Amatic SC" charset="0"/>
                <a:ea typeface="Amatic SC" charset="0"/>
                <a:cs typeface="Amatic SC" charset="0"/>
              </a:rPr>
              <a:t>What is significant about this number? What could our new topic be?</a:t>
            </a:r>
            <a:endParaRPr lang="en-US" altLang="ko-KR" sz="2800" b="1" dirty="0">
              <a:solidFill>
                <a:schemeClr val="accent4">
                  <a:lumMod val="75000"/>
                </a:schemeClr>
              </a:solidFill>
              <a:latin typeface="Amatic SC" charset="0"/>
              <a:ea typeface="Amatic SC" charset="0"/>
              <a:cs typeface="Amatic S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/>
        </p:nvSpPr>
        <p:spPr>
          <a:xfrm>
            <a:off x="194872" y="248325"/>
            <a:ext cx="8708403" cy="43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 b="1" dirty="0" smtClean="0">
                <a:solidFill>
                  <a:srgbClr val="FFFFFF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Geography at 66.5 Degrees</a:t>
            </a:r>
            <a:endParaRPr sz="9000" b="1" dirty="0">
              <a:solidFill>
                <a:srgbClr val="FFFFFF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GB" sz="4300" b="1" dirty="0" smtClean="0">
              <a:solidFill>
                <a:srgbClr val="FFFFFF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4300" b="1" dirty="0">
              <a:solidFill>
                <a:srgbClr val="FFFFFF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 smtClean="0">
                <a:solidFill>
                  <a:srgbClr val="FFFFFF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					Lesson </a:t>
            </a:r>
            <a:r>
              <a:rPr lang="en-US" sz="6500" b="1" dirty="0">
                <a:solidFill>
                  <a:srgbClr val="FFFFFF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1. </a:t>
            </a:r>
            <a:endParaRPr lang="en-US" sz="6500" b="1" dirty="0" smtClean="0">
              <a:solidFill>
                <a:srgbClr val="FFFFFF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 smtClean="0">
                <a:solidFill>
                  <a:srgbClr val="FFFFFF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The Most Northern Point on Earth</a:t>
            </a:r>
            <a:endParaRPr sz="6500" b="1" dirty="0">
              <a:solidFill>
                <a:srgbClr val="FFFFFF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body" idx="2"/>
          </p:nvPr>
        </p:nvSpPr>
        <p:spPr>
          <a:xfrm>
            <a:off x="405875" y="1330225"/>
            <a:ext cx="8496900" cy="3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sz="2200" b="1" u="sng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Goals:</a:t>
            </a:r>
            <a:endParaRPr sz="2200" b="1" u="sng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sz="2200" b="1" u="sng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entury Gothic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Recap knowledge of the Earth.</a:t>
            </a:r>
            <a:endParaRPr sz="22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entury Gothic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the location of the Arctic.</a:t>
            </a:r>
            <a:endParaRPr sz="22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entury Gothic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Recall key facts about the Arctic. </a:t>
            </a:r>
            <a:endParaRPr sz="22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82350" y="31200"/>
            <a:ext cx="906165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5400" smtClean="0">
                <a:latin typeface="Amatic SC" charset="0"/>
                <a:ea typeface="Amatic SC" charset="0"/>
                <a:cs typeface="Amatic SC" charset="0"/>
                <a:sym typeface="Sue Ellen Francisco"/>
              </a:rPr>
              <a:t>Lesson </a:t>
            </a:r>
            <a:r>
              <a:rPr lang="en-US" sz="5400" dirty="0">
                <a:latin typeface="Amatic SC" charset="0"/>
                <a:ea typeface="Amatic SC" charset="0"/>
                <a:cs typeface="Amatic SC" charset="0"/>
                <a:sym typeface="Sue Ellen Francisco"/>
              </a:rPr>
              <a:t>1. </a:t>
            </a:r>
            <a:r>
              <a:rPr lang="en-US" sz="5400" dirty="0" smtClean="0">
                <a:latin typeface="Amatic SC" charset="0"/>
                <a:ea typeface="Amatic SC" charset="0"/>
                <a:cs typeface="Amatic SC" charset="0"/>
                <a:sym typeface="Sue Ellen Francisco"/>
              </a:rPr>
              <a:t>The Most Northern Point on Earth!</a:t>
            </a:r>
            <a:endParaRPr sz="5400" dirty="0"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>
            <a:spLocks noGrp="1"/>
          </p:cNvSpPr>
          <p:nvPr>
            <p:ph type="title"/>
          </p:nvPr>
        </p:nvSpPr>
        <p:spPr>
          <a:xfrm>
            <a:off x="1619672" y="119921"/>
            <a:ext cx="7524328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1.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True </a:t>
            </a:r>
            <a:r>
              <a:rPr lang="en-US" sz="6000" dirty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or False?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70" name="Google Shape;170;p34"/>
          <p:cNvSpPr txBox="1">
            <a:spLocks noGrp="1"/>
          </p:cNvSpPr>
          <p:nvPr>
            <p:ph type="body" idx="2"/>
          </p:nvPr>
        </p:nvSpPr>
        <p:spPr>
          <a:xfrm>
            <a:off x="1277000" y="1004387"/>
            <a:ext cx="7608900" cy="389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located at the southernmost point on our planet. 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Polar bears and penguins both live in the Arctic.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colder than Antarctica.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not a country. It is actually a region made up of eight countries. 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Because of the Earth’s tilt, at least one month a year is entirely in darkness in this freezing region — and also a full month of sunshine.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>
            <a:spLocks noGrp="1"/>
          </p:cNvSpPr>
          <p:nvPr>
            <p:ph type="title"/>
          </p:nvPr>
        </p:nvSpPr>
        <p:spPr>
          <a:xfrm>
            <a:off x="1619672" y="9110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6000" dirty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</a:t>
            </a:r>
            <a:r>
              <a:rPr lang="en-US" sz="6000" dirty="0" smtClean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1.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True </a:t>
            </a:r>
            <a:r>
              <a:rPr lang="en-US" sz="6000" dirty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or False?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76" name="Google Shape;176;p35"/>
          <p:cNvSpPr txBox="1">
            <a:spLocks noGrp="1"/>
          </p:cNvSpPr>
          <p:nvPr>
            <p:ph type="body" idx="2"/>
          </p:nvPr>
        </p:nvSpPr>
        <p:spPr>
          <a:xfrm>
            <a:off x="1259072" y="975500"/>
            <a:ext cx="7884900" cy="3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6.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Arctic is home to approximately 4,000 people.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7. In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1958, a submarine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USS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Nautilus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sailed beneath the 	frozen  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ice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the Arctic Ocean. This was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proof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the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enormous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 </a:t>
            </a:r>
            <a:endParaRPr lang="en-US" sz="1800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sheet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rests on water and not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land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 One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fascinating species found only in the Arctic is the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narwhal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endParaRPr lang="en-US" sz="1800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often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referred to as the ‘unicorn of the sea’.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9. The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‘Arctic’ comes from the Greek word for bear, </a:t>
            </a:r>
            <a:r>
              <a:rPr lang="en-US" sz="1800" dirty="0" err="1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Arktos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10. The 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 of the Arctic contains around 20% of the world’s </a:t>
            </a: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fresh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water</a:t>
            </a:r>
            <a:r>
              <a:rPr lang="en-US" sz="18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6000" dirty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1.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True </a:t>
            </a:r>
            <a:r>
              <a:rPr lang="en-US" sz="6000" dirty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or False?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82" name="Google Shape;182;p36"/>
          <p:cNvSpPr txBox="1">
            <a:spLocks noGrp="1"/>
          </p:cNvSpPr>
          <p:nvPr>
            <p:ph type="body" idx="2"/>
          </p:nvPr>
        </p:nvSpPr>
        <p:spPr>
          <a:xfrm>
            <a:off x="1188325" y="884475"/>
            <a:ext cx="7875000" cy="4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located at the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northernmost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point on our planet. 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entury Gothic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Only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Polar bears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live in the Arctic. Penguins live in Antarctica.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warmer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than Antarctica.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8761D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Arctic is not a country. It is actually a region made up of eight countries. </a:t>
            </a:r>
            <a:endParaRPr sz="1800" dirty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Font typeface="+mj-lt"/>
              <a:buAutoNum type="arabicPeriod"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entury Gothic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Because of the Earth’s tilt, at least one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day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year is entirely in darkness in this freezing region — and also a full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day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sunshine.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7"/>
          <p:cNvSpPr txBox="1">
            <a:spLocks noGrp="1"/>
          </p:cNvSpPr>
          <p:nvPr>
            <p:ph type="title"/>
          </p:nvPr>
        </p:nvSpPr>
        <p:spPr>
          <a:xfrm>
            <a:off x="1619672" y="9110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6000" dirty="0">
                <a:solidFill>
                  <a:srgbClr val="00B0F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Task 1. </a:t>
            </a:r>
            <a:r>
              <a:rPr lang="en-US" sz="6000" dirty="0" smtClean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True </a:t>
            </a:r>
            <a:r>
              <a:rPr lang="en-US" sz="6000" dirty="0">
                <a:solidFill>
                  <a:srgbClr val="000000"/>
                </a:solidFill>
                <a:latin typeface="Amatic SC" charset="0"/>
                <a:ea typeface="Amatic SC" charset="0"/>
                <a:cs typeface="Amatic SC" charset="0"/>
                <a:sym typeface="Sue Ellen Francisco"/>
              </a:rPr>
              <a:t>or False?</a:t>
            </a:r>
            <a:endParaRPr sz="6000" dirty="0">
              <a:solidFill>
                <a:srgbClr val="000000"/>
              </a:solidFill>
              <a:latin typeface="Amatic SC" charset="0"/>
              <a:ea typeface="Amatic SC" charset="0"/>
              <a:cs typeface="Amatic SC" charset="0"/>
              <a:sym typeface="Sue Ellen Francisco"/>
            </a:endParaRPr>
          </a:p>
        </p:txBody>
      </p:sp>
      <p:sp>
        <p:nvSpPr>
          <p:cNvPr id="188" name="Google Shape;188;p37"/>
          <p:cNvSpPr txBox="1">
            <a:spLocks noGrp="1"/>
          </p:cNvSpPr>
          <p:nvPr>
            <p:ph type="body" idx="2"/>
          </p:nvPr>
        </p:nvSpPr>
        <p:spPr>
          <a:xfrm>
            <a:off x="1259100" y="886850"/>
            <a:ext cx="7884900" cy="3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6. </a:t>
            </a:r>
            <a:r>
              <a:rPr lang="en-US" sz="1800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Arctic is home to approximately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4,000,000 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people.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7. In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1958, a submarine called the USS Nautilus sailed beneath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frozen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 of the Arctic Ocean. This was proof that the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enormous </a:t>
            </a: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ice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sheet rests on water and not land.</a:t>
            </a:r>
            <a:endParaRPr sz="1800" dirty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 One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fascinating species found only in the Arctic is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narwhal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endParaRPr lang="en-US" sz="1800" dirty="0" smtClean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often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referred to as the ‘unicorn of the sea’.</a:t>
            </a:r>
            <a:endParaRPr sz="1800" dirty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9. The 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‘Arctic’ comes from the Greek word for bear, </a:t>
            </a:r>
            <a:r>
              <a:rPr lang="en-US" sz="1800" dirty="0" err="1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Arktos</a:t>
            </a:r>
            <a:r>
              <a:rPr lang="en-US" sz="1800" dirty="0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28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10. The 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 of the Arctic contains around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10%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the world’s fresh  </a:t>
            </a:r>
            <a:endParaRPr lang="en-US" sz="1800" dirty="0" smtClean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water</a:t>
            </a:r>
            <a:r>
              <a:rPr lang="en-US" sz="1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689</Words>
  <Application>Microsoft Macintosh PowerPoint</Application>
  <PresentationFormat>On-screen Show (16:9)</PresentationFormat>
  <Paragraphs>141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Amatic SC</vt:lpstr>
      <vt:lpstr>American Typewriter</vt:lpstr>
      <vt:lpstr>Century Gothic</vt:lpstr>
      <vt:lpstr>Courier New</vt:lpstr>
      <vt:lpstr>Malgun Gothic</vt:lpstr>
      <vt:lpstr>ＭＳ Ｐゴシック</vt:lpstr>
      <vt:lpstr>Sue Ellen Francisco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Lesson 1. The Most Northern Point on Earth!</vt:lpstr>
      <vt:lpstr>Task 1. True or False?</vt:lpstr>
      <vt:lpstr>Task 1. True or False?</vt:lpstr>
      <vt:lpstr>Task 1. True or False?</vt:lpstr>
      <vt:lpstr>Task 1. True or False?</vt:lpstr>
      <vt:lpstr>Task 2. The Arctic or Antarctica? </vt:lpstr>
      <vt:lpstr>Task 3. Global Geography Recap</vt:lpstr>
      <vt:lpstr>Task 4. Arctic Geography</vt:lpstr>
      <vt:lpstr>Task 5. Locating the Arctic</vt:lpstr>
      <vt:lpstr>Review: 5, 4, 3, 2, 1.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Natasha Prankerd</cp:lastModifiedBy>
  <cp:revision>8</cp:revision>
  <dcterms:modified xsi:type="dcterms:W3CDTF">2020-08-16T02:11:59Z</dcterms:modified>
</cp:coreProperties>
</file>