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23"/>
  </p:notesMasterIdLst>
  <p:sldIdLst>
    <p:sldId id="277" r:id="rId2"/>
    <p:sldId id="27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58" r:id="rId14"/>
    <p:sldId id="259" r:id="rId15"/>
    <p:sldId id="257" r:id="rId16"/>
    <p:sldId id="260" r:id="rId17"/>
    <p:sldId id="279" r:id="rId18"/>
    <p:sldId id="281" r:id="rId19"/>
    <p:sldId id="280" r:id="rId20"/>
    <p:sldId id="282" r:id="rId21"/>
    <p:sldId id="283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46"/>
    <p:restoredTop sz="93478"/>
  </p:normalViewPr>
  <p:slideViewPr>
    <p:cSldViewPr snapToGrid="0">
      <p:cViewPr varScale="1">
        <p:scale>
          <a:sx n="85" d="100"/>
          <a:sy n="85" d="100"/>
        </p:scale>
        <p:origin x="5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29CA4C6-C6D4-9C4B-A1CB-474A9C7B8F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94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767eb5eb0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767eb5eb0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9044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767eb5eb0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767eb5eb0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5145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767eb5eb0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767eb5eb0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389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8214b12e2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8214b12e2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8214b12e2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8214b12e2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767eb5eb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767eb5eb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8214b12e2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78214b12e2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767eb5eb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767eb5eb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38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767eb5eb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767eb5eb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7321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767eb5eb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767eb5eb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1865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</a:t>
            </a:r>
            <a:r>
              <a:rPr lang="en-US" baseline="0" dirty="0" smtClean="0"/>
              <a:t> Military time (1520)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02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767eb5eb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767eb5eb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92615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767eb5eb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767eb5eb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428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767eb5eb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767eb5eb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9052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767eb5eb0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767eb5eb0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977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767eb5eb0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767eb5eb0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915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767eb5eb0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767eb5eb0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5656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767eb5eb0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767eb5eb0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513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767eb5eb0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767eb5eb0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0366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767eb5eb0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767eb5eb0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625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0" i="0">
                <a:latin typeface="Gungsuh" charset="-127"/>
                <a:ea typeface="Gungsuh" charset="-127"/>
                <a:cs typeface="Gungsuh" charset="-127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 b="0" i="0">
                <a:latin typeface="Gungsuh" charset="-127"/>
                <a:ea typeface="Gungsuh" charset="-127"/>
                <a:cs typeface="Gungsuh" charset="-127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 dirty="0"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 b="0" i="0">
                <a:solidFill>
                  <a:schemeClr val="lt2"/>
                </a:solidFill>
                <a:latin typeface="Gungsuh" charset="-127"/>
                <a:ea typeface="Gungsuh" charset="-127"/>
                <a:cs typeface="Gungsuh" charset="-127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b="0" i="0">
                <a:latin typeface="Al Bayan Plain" charset="-78"/>
                <a:ea typeface="Al Bayan Plain" charset="-78"/>
                <a:cs typeface="Al Bayan Plain" charset="-78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612648" y="171450"/>
            <a:ext cx="81534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i="0">
                <a:latin typeface="Gungsuh" charset="-127"/>
                <a:ea typeface="Gungsuh" charset="-127"/>
                <a:cs typeface="Gungsuh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7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609600" y="4686154"/>
            <a:ext cx="5421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0" y="954166"/>
            <a:ext cx="5334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612648" y="1200150"/>
            <a:ext cx="8153400" cy="3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spcBef>
                <a:spcPts val="700"/>
              </a:spcBef>
              <a:spcAft>
                <a:spcPts val="0"/>
              </a:spcAft>
              <a:buSzPts val="1080"/>
              <a:buChar char="●"/>
              <a:defRPr b="0" i="0">
                <a:latin typeface="Al Bayan Plain" charset="-78"/>
                <a:ea typeface="Al Bayan Plain" charset="-78"/>
                <a:cs typeface="Al Bayan Plain" charset="-78"/>
              </a:defRPr>
            </a:lvl1pPr>
            <a:lvl2pPr marL="914400" lvl="1" indent="-308610" algn="l" rtl="0">
              <a:spcBef>
                <a:spcPts val="160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 rtl="0">
              <a:spcBef>
                <a:spcPts val="16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spcBef>
                <a:spcPts val="1600"/>
              </a:spcBef>
              <a:spcAft>
                <a:spcPts val="0"/>
              </a:spcAft>
              <a:buSzPts val="1350"/>
              <a:buChar char="●"/>
              <a:defRPr/>
            </a:lvl4pPr>
            <a:lvl5pPr marL="2286000" lvl="4" indent="-302895" algn="l" rtl="0">
              <a:spcBef>
                <a:spcPts val="1600"/>
              </a:spcBef>
              <a:spcAft>
                <a:spcPts val="0"/>
              </a:spcAft>
              <a:buSzPts val="1170"/>
              <a:buChar char="○"/>
              <a:defRPr/>
            </a:lvl5pPr>
            <a:lvl6pPr marL="2743200" lvl="5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609600" y="171450"/>
            <a:ext cx="81534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i="0">
                <a:latin typeface="Gungsuh" charset="-127"/>
                <a:ea typeface="Gungsuh" charset="-127"/>
                <a:cs typeface="Gungsuh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609600" y="1192175"/>
            <a:ext cx="38862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spcBef>
                <a:spcPts val="700"/>
              </a:spcBef>
              <a:spcAft>
                <a:spcPts val="0"/>
              </a:spcAft>
              <a:buSzPts val="1080"/>
              <a:buChar char="●"/>
              <a:defRPr b="0" i="0">
                <a:latin typeface="Al Bayan Plain" charset="-78"/>
                <a:ea typeface="Al Bayan Plain" charset="-78"/>
                <a:cs typeface="Al Bayan Plain" charset="-78"/>
              </a:defRPr>
            </a:lvl1pPr>
            <a:lvl2pPr marL="914400" lvl="1" indent="-308610" algn="l" rtl="0">
              <a:spcBef>
                <a:spcPts val="160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 rtl="0">
              <a:spcBef>
                <a:spcPts val="16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spcBef>
                <a:spcPts val="1600"/>
              </a:spcBef>
              <a:spcAft>
                <a:spcPts val="0"/>
              </a:spcAft>
              <a:buSzPts val="1350"/>
              <a:buChar char="●"/>
              <a:defRPr/>
            </a:lvl4pPr>
            <a:lvl5pPr marL="2286000" lvl="4" indent="-302895" algn="l" rtl="0">
              <a:spcBef>
                <a:spcPts val="1600"/>
              </a:spcBef>
              <a:spcAft>
                <a:spcPts val="0"/>
              </a:spcAft>
              <a:buSzPts val="1170"/>
              <a:buChar char="○"/>
              <a:defRPr/>
            </a:lvl5pPr>
            <a:lvl6pPr marL="2743200" lvl="5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2"/>
          </p:nvPr>
        </p:nvSpPr>
        <p:spPr>
          <a:xfrm>
            <a:off x="4844901" y="1192175"/>
            <a:ext cx="38862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spcBef>
                <a:spcPts val="700"/>
              </a:spcBef>
              <a:spcAft>
                <a:spcPts val="0"/>
              </a:spcAft>
              <a:buSzPts val="1080"/>
              <a:buChar char="●"/>
              <a:defRPr b="0" i="0">
                <a:latin typeface="Al Bayan Plain" charset="-78"/>
                <a:ea typeface="Al Bayan Plain" charset="-78"/>
                <a:cs typeface="Al Bayan Plain" charset="-78"/>
              </a:defRPr>
            </a:lvl1pPr>
            <a:lvl2pPr marL="914400" lvl="1" indent="-308610" algn="l" rtl="0">
              <a:spcBef>
                <a:spcPts val="160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 rtl="0">
              <a:spcBef>
                <a:spcPts val="16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spcBef>
                <a:spcPts val="1600"/>
              </a:spcBef>
              <a:spcAft>
                <a:spcPts val="0"/>
              </a:spcAft>
              <a:buSzPts val="1350"/>
              <a:buChar char="●"/>
              <a:defRPr/>
            </a:lvl4pPr>
            <a:lvl5pPr marL="2286000" lvl="4" indent="-302895" algn="l" rtl="0">
              <a:spcBef>
                <a:spcPts val="1600"/>
              </a:spcBef>
              <a:spcAft>
                <a:spcPts val="0"/>
              </a:spcAft>
              <a:buSzPts val="1170"/>
              <a:buChar char="○"/>
              <a:defRPr/>
            </a:lvl5pPr>
            <a:lvl6pPr marL="2743200" lvl="5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7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0" y="954166"/>
            <a:ext cx="5334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ftr" idx="11"/>
          </p:nvPr>
        </p:nvSpPr>
        <p:spPr>
          <a:xfrm>
            <a:off x="609600" y="4686154"/>
            <a:ext cx="5421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0" i="0">
                <a:latin typeface="Gungsuh" charset="-127"/>
                <a:ea typeface="Gungsuh" charset="-127"/>
                <a:cs typeface="Gungsuh" charset="-127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b="0" i="0">
                <a:latin typeface="Gungsuh" charset="-127"/>
                <a:ea typeface="Gungsuh" charset="-127"/>
                <a:cs typeface="Gungsuh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b="0" i="0">
                <a:latin typeface="Al Bayan Plain" charset="-78"/>
                <a:ea typeface="Al Bayan Plain" charset="-78"/>
                <a:cs typeface="Al Bayan Plain" charset="-78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b="0" i="0">
                <a:latin typeface="Gungsuh" charset="-127"/>
                <a:ea typeface="Gungsuh" charset="-127"/>
                <a:cs typeface="Gungsuh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>
                <a:latin typeface="Al Bayan Plain" charset="-78"/>
                <a:ea typeface="Al Bayan Plain" charset="-78"/>
                <a:cs typeface="Al Bayan Plain" charset="-78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>
                <a:latin typeface="Al Bayan Plain" charset="-78"/>
                <a:ea typeface="Al Bayan Plain" charset="-78"/>
                <a:cs typeface="Al Bayan Plain" charset="-78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b="0" i="0">
                <a:latin typeface="Gungsuh" charset="-127"/>
                <a:ea typeface="Gungsuh" charset="-127"/>
                <a:cs typeface="Gungsuh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 i="0">
                <a:latin typeface="Gungsuh" charset="-127"/>
                <a:ea typeface="Gungsuh" charset="-127"/>
                <a:cs typeface="Gungsuh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b="0" i="0">
                <a:latin typeface="Al Bayan Plain" charset="-78"/>
                <a:ea typeface="Al Bayan Plain" charset="-78"/>
                <a:cs typeface="Al Bayan Plain" charset="-78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 i="0">
                <a:latin typeface="Gungsuh" charset="-127"/>
                <a:ea typeface="Gungsuh" charset="-127"/>
                <a:cs typeface="Gungsuh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b="0" i="0">
                <a:solidFill>
                  <a:schemeClr val="lt2"/>
                </a:solidFill>
                <a:latin typeface="Gungsuh" charset="-127"/>
                <a:ea typeface="Gungsuh" charset="-127"/>
                <a:cs typeface="Gungsuh" charset="-127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 dirty="0"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 b="0" i="0">
                <a:latin typeface="Gungsuh" charset="-127"/>
                <a:ea typeface="Gungsuh" charset="-127"/>
                <a:cs typeface="Gungsuh" charset="-127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 dirty="0"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b="0" i="0">
                <a:solidFill>
                  <a:schemeClr val="lt1"/>
                </a:solidFill>
                <a:latin typeface="Al Bayan Plain" charset="-78"/>
                <a:ea typeface="Al Bayan Plain" charset="-78"/>
                <a:cs typeface="Al Bayan Plain" charset="-78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 b="0" i="0">
                <a:latin typeface="Gungsuh" charset="-127"/>
                <a:ea typeface="Gungsuh" charset="-127"/>
                <a:cs typeface="Gungsuh" charset="-127"/>
                <a:sym typeface="Economica"/>
              </a:defRPr>
            </a:lvl1pPr>
          </a:lstStyle>
          <a:p>
            <a:endParaRPr dirty="0"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 b="0" i="0">
                <a:solidFill>
                  <a:schemeClr val="dk1"/>
                </a:solidFill>
                <a:latin typeface="Gungsuh" charset="-127"/>
                <a:ea typeface="Gungsuh" charset="-127"/>
                <a:cs typeface="Gungsuh" charset="-127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Gungsuh" charset="-127"/>
          <a:ea typeface="Gungsuh" charset="-127"/>
          <a:cs typeface="Gungsuh" charset="-127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l Bayan Plain" charset="-78"/>
          <a:ea typeface="Al Bayan Plain" charset="-78"/>
          <a:cs typeface="Al Bayan Plain" charset="-78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239843" y="164892"/>
            <a:ext cx="8709285" cy="4801314"/>
          </a:xfrm>
          <a:prstGeom prst="rect">
            <a:avLst/>
          </a:prstGeom>
          <a:ln>
            <a:solidFill>
              <a:schemeClr val="tx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500" dirty="0"/>
              <a:t>		</a:t>
            </a:r>
            <a:endParaRPr lang="en-US" altLang="x-none" sz="1500" dirty="0" smtClean="0"/>
          </a:p>
          <a:p>
            <a:r>
              <a:rPr lang="en-US" altLang="x-none" sz="1500" dirty="0">
                <a:latin typeface="American Typewriter" charset="0"/>
                <a:ea typeface="American Typewriter" charset="0"/>
                <a:cs typeface="American Typewriter" charset="0"/>
              </a:rPr>
              <a:t>	</a:t>
            </a:r>
            <a:r>
              <a:rPr lang="en-US" altLang="x-none" sz="1500" dirty="0" smtClean="0">
                <a:latin typeface="American Typewriter" charset="0"/>
                <a:ea typeface="American Typewriter" charset="0"/>
                <a:cs typeface="American Typewriter" charset="0"/>
              </a:rPr>
              <a:t>	I </a:t>
            </a:r>
            <a:r>
              <a:rPr lang="en-US" altLang="x-none" sz="1500" dirty="0">
                <a:latin typeface="American Typewriter" charset="0"/>
                <a:ea typeface="American Typewriter" charset="0"/>
                <a:cs typeface="American Typewriter" charset="0"/>
              </a:rPr>
              <a:t>include this on slides where I would like my students to write </a:t>
            </a:r>
          </a:p>
          <a:p>
            <a:r>
              <a:rPr lang="en-US" altLang="x-none" sz="1500" dirty="0">
                <a:latin typeface="American Typewriter" charset="0"/>
                <a:ea typeface="American Typewriter" charset="0"/>
                <a:cs typeface="American Typewriter" charset="0"/>
              </a:rPr>
              <a:t>		</a:t>
            </a:r>
            <a:r>
              <a:rPr lang="en-US" altLang="x-none" sz="1500" dirty="0" smtClean="0">
                <a:latin typeface="American Typewriter" charset="0"/>
                <a:ea typeface="American Typewriter" charset="0"/>
                <a:cs typeface="American Typewriter" charset="0"/>
              </a:rPr>
              <a:t>down </a:t>
            </a:r>
            <a:r>
              <a:rPr lang="en-US" altLang="x-none" sz="1500" dirty="0">
                <a:latin typeface="American Typewriter" charset="0"/>
                <a:ea typeface="American Typewriter" charset="0"/>
                <a:cs typeface="American Typewriter" charset="0"/>
              </a:rPr>
              <a:t>the information into their notes. Use this at your discretion. </a:t>
            </a:r>
          </a:p>
          <a:p>
            <a:endParaRPr lang="en-US" altLang="x-none" sz="15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lang="en-US" altLang="x-none" sz="15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altLang="x-none" sz="1800" b="1" dirty="0">
                <a:solidFill>
                  <a:srgbClr val="0070C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Class/paired/individual task</a:t>
            </a:r>
            <a:r>
              <a:rPr lang="en-US" altLang="x-none" sz="1800" b="1" dirty="0">
                <a:solidFill>
                  <a:srgbClr val="00B0F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		</a:t>
            </a:r>
            <a:r>
              <a:rPr lang="en-US" altLang="x-none" sz="1500" dirty="0">
                <a:latin typeface="American Typewriter" charset="0"/>
                <a:ea typeface="American Typewriter" charset="0"/>
                <a:cs typeface="American Typewriter" charset="0"/>
              </a:rPr>
              <a:t>Tasks for students are denoted in blue. </a:t>
            </a:r>
          </a:p>
          <a:p>
            <a:endParaRPr lang="en-US" altLang="x-none" sz="18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altLang="x-none" sz="1800" b="1" dirty="0">
                <a:solidFill>
                  <a:srgbClr val="00B05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Class Brainstorm</a:t>
            </a:r>
            <a:r>
              <a:rPr lang="en-US" altLang="x-none" sz="1800" dirty="0">
                <a:latin typeface="American Typewriter" charset="0"/>
                <a:ea typeface="American Typewriter" charset="0"/>
                <a:cs typeface="American Typewriter" charset="0"/>
              </a:rPr>
              <a:t>			</a:t>
            </a:r>
            <a:r>
              <a:rPr lang="en-US" altLang="x-none" sz="1500" dirty="0" smtClean="0">
                <a:latin typeface="American Typewriter" charset="0"/>
                <a:ea typeface="American Typewriter" charset="0"/>
                <a:cs typeface="American Typewriter" charset="0"/>
              </a:rPr>
              <a:t>Class </a:t>
            </a:r>
            <a:r>
              <a:rPr lang="en-US" altLang="x-none" sz="1500" dirty="0">
                <a:latin typeface="American Typewriter" charset="0"/>
                <a:ea typeface="American Typewriter" charset="0"/>
                <a:cs typeface="American Typewriter" charset="0"/>
              </a:rPr>
              <a:t>discussion tasks are denoted in green</a:t>
            </a:r>
            <a:endParaRPr lang="en-US" altLang="x-none" sz="1500" b="1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lang="en-US" altLang="x-none" sz="15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altLang="x-none" sz="1800" b="1" dirty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Personalized information 		</a:t>
            </a:r>
            <a:r>
              <a:rPr lang="en-US" altLang="x-none" sz="1500" dirty="0">
                <a:latin typeface="American Typewriter" charset="0"/>
                <a:ea typeface="American Typewriter" charset="0"/>
                <a:cs typeface="American Typewriter" charset="0"/>
              </a:rPr>
              <a:t>Information that is personal to my 						</a:t>
            </a:r>
            <a:r>
              <a:rPr lang="en-US" altLang="x-none" sz="1500" dirty="0" smtClean="0">
                <a:latin typeface="American Typewriter" charset="0"/>
                <a:ea typeface="American Typewriter" charset="0"/>
                <a:cs typeface="American Typewriter" charset="0"/>
              </a:rPr>
              <a:t>class/local </a:t>
            </a:r>
            <a:r>
              <a:rPr lang="en-US" altLang="x-none" sz="1500" dirty="0">
                <a:latin typeface="American Typewriter" charset="0"/>
                <a:ea typeface="American Typewriter" charset="0"/>
                <a:cs typeface="American Typewriter" charset="0"/>
              </a:rPr>
              <a:t>area are denoted in purple 						</a:t>
            </a:r>
            <a:r>
              <a:rPr lang="en-US" altLang="x-none" sz="1500" dirty="0" smtClean="0">
                <a:latin typeface="American Typewriter" charset="0"/>
                <a:ea typeface="American Typewriter" charset="0"/>
                <a:cs typeface="American Typewriter" charset="0"/>
              </a:rPr>
              <a:t>and </a:t>
            </a:r>
            <a:r>
              <a:rPr lang="en-US" altLang="x-none" sz="1500" dirty="0">
                <a:latin typeface="American Typewriter" charset="0"/>
                <a:ea typeface="American Typewriter" charset="0"/>
                <a:cs typeface="American Typewriter" charset="0"/>
              </a:rPr>
              <a:t>will need amending. </a:t>
            </a:r>
            <a:endParaRPr lang="en-US" altLang="x-none" sz="15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lang="en-US" altLang="x-none" sz="1800" b="1" dirty="0">
              <a:solidFill>
                <a:srgbClr val="7030A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altLang="x-none" sz="1800" b="1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Key Words 	</a:t>
            </a:r>
            <a:r>
              <a:rPr lang="en-US" altLang="x-none" sz="1800" b="1" dirty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	</a:t>
            </a:r>
            <a:r>
              <a:rPr lang="en-US" altLang="x-none" sz="1500" dirty="0" smtClean="0">
                <a:latin typeface="American Typewriter" charset="0"/>
                <a:ea typeface="American Typewriter" charset="0"/>
                <a:cs typeface="American Typewriter" charset="0"/>
              </a:rPr>
              <a:t>Key </a:t>
            </a:r>
            <a:r>
              <a:rPr lang="en-US" altLang="x-none" sz="1500" dirty="0">
                <a:latin typeface="American Typewriter" charset="0"/>
                <a:ea typeface="American Typewriter" charset="0"/>
                <a:cs typeface="American Typewriter" charset="0"/>
              </a:rPr>
              <a:t>words pertinent to the course are denoted in red. </a:t>
            </a:r>
          </a:p>
          <a:p>
            <a:endParaRPr lang="en-US" altLang="x-none" sz="15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altLang="x-none" sz="1800" b="1" dirty="0">
                <a:solidFill>
                  <a:schemeClr val="bg2">
                    <a:lumMod val="75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Notes Section</a:t>
            </a:r>
            <a:r>
              <a:rPr lang="en-US" altLang="x-none" sz="1500" dirty="0">
                <a:latin typeface="American Typewriter" charset="0"/>
                <a:ea typeface="American Typewriter" charset="0"/>
                <a:cs typeface="American Typewriter" charset="0"/>
              </a:rPr>
              <a:t>		P</a:t>
            </a:r>
            <a:r>
              <a:rPr lang="en-US" altLang="x-none" sz="1500" dirty="0" smtClean="0">
                <a:latin typeface="American Typewriter" charset="0"/>
                <a:ea typeface="American Typewriter" charset="0"/>
                <a:cs typeface="American Typewriter" charset="0"/>
              </a:rPr>
              <a:t>rompts </a:t>
            </a:r>
            <a:r>
              <a:rPr lang="en-US" altLang="x-none" sz="1500" dirty="0">
                <a:latin typeface="American Typewriter" charset="0"/>
                <a:ea typeface="American Typewriter" charset="0"/>
                <a:cs typeface="American Typewriter" charset="0"/>
              </a:rPr>
              <a:t>for resource files needed for </a:t>
            </a:r>
            <a:r>
              <a:rPr lang="en-US" altLang="x-none" sz="1500" dirty="0" smtClean="0">
                <a:latin typeface="American Typewriter" charset="0"/>
                <a:ea typeface="American Typewriter" charset="0"/>
                <a:cs typeface="American Typewriter" charset="0"/>
              </a:rPr>
              <a:t>particular </a:t>
            </a:r>
            <a:r>
              <a:rPr lang="en-US" altLang="x-none" sz="1500" dirty="0">
                <a:latin typeface="American Typewriter" charset="0"/>
                <a:ea typeface="American Typewriter" charset="0"/>
                <a:cs typeface="American Typewriter" charset="0"/>
              </a:rPr>
              <a:t>tasks, and any </a:t>
            </a:r>
            <a:r>
              <a:rPr lang="en-US" altLang="x-none" sz="1500" dirty="0" smtClean="0">
                <a:latin typeface="American Typewriter" charset="0"/>
                <a:ea typeface="American Typewriter" charset="0"/>
                <a:cs typeface="American Typewriter" charset="0"/>
              </a:rPr>
              <a:t>			other </a:t>
            </a:r>
            <a:r>
              <a:rPr lang="en-US" altLang="x-none" sz="1500" dirty="0">
                <a:latin typeface="American Typewriter" charset="0"/>
                <a:ea typeface="American Typewriter" charset="0"/>
                <a:cs typeface="American Typewriter" charset="0"/>
              </a:rPr>
              <a:t>additional information for </a:t>
            </a:r>
            <a:r>
              <a:rPr lang="en-US" altLang="x-none" sz="1500" dirty="0" smtClean="0">
                <a:latin typeface="American Typewriter" charset="0"/>
                <a:ea typeface="American Typewriter" charset="0"/>
                <a:cs typeface="American Typewriter" charset="0"/>
              </a:rPr>
              <a:t>the teacher </a:t>
            </a:r>
            <a:r>
              <a:rPr lang="en-US" altLang="x-none" sz="1500" dirty="0">
                <a:latin typeface="American Typewriter" charset="0"/>
                <a:ea typeface="American Typewriter" charset="0"/>
                <a:cs typeface="American Typewriter" charset="0"/>
              </a:rPr>
              <a:t>will be given. </a:t>
            </a:r>
            <a:endParaRPr lang="en-US" altLang="x-none" sz="15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lang="en-US" altLang="x-none" sz="15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lang="en-US" altLang="x-none" sz="15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6" name="Picture 2" descr="C:\Users\tv36426.TVNET\AppData\Local\Microsoft\Windows\INetCache\IE\MDJOD7TD\pencil-311818_640[1]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4602" b="59339"/>
          <a:stretch/>
        </p:blipFill>
        <p:spPr bwMode="auto">
          <a:xfrm rot="8049907">
            <a:off x="1069514" y="580219"/>
            <a:ext cx="912865" cy="40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778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60050"/>
            <a:ext cx="2548325" cy="359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/>
        </p:nvSpPr>
        <p:spPr>
          <a:xfrm>
            <a:off x="4309000" y="2124150"/>
            <a:ext cx="4687800" cy="188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CC4125"/>
                </a:solidFill>
                <a:latin typeface="Gungsuh" charset="-127"/>
                <a:ea typeface="Gungsuh" charset="-127"/>
                <a:cs typeface="Gungsuh" charset="-127"/>
                <a:sym typeface="Economica"/>
              </a:rPr>
              <a:t>Joseph Stalin</a:t>
            </a:r>
            <a:endParaRPr sz="4800" dirty="0">
              <a:solidFill>
                <a:srgbClr val="CC4125"/>
              </a:solidFill>
              <a:latin typeface="Gungsuh" charset="-127"/>
              <a:ea typeface="Gungsuh" charset="-127"/>
              <a:cs typeface="Gungsuh" charset="-127"/>
              <a:sym typeface="Econom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CC4125"/>
                </a:solidFill>
                <a:latin typeface="Gungsuh" charset="-127"/>
                <a:ea typeface="Gungsuh" charset="-127"/>
                <a:cs typeface="Gungsuh" charset="-127"/>
                <a:sym typeface="Economica"/>
              </a:rPr>
              <a:t>USSR</a:t>
            </a:r>
            <a:endParaRPr sz="4800" dirty="0">
              <a:solidFill>
                <a:srgbClr val="CC4125"/>
              </a:solidFill>
              <a:latin typeface="Gungsuh" charset="-127"/>
              <a:ea typeface="Gungsuh" charset="-127"/>
              <a:cs typeface="Gungsuh" charset="-127"/>
              <a:sym typeface="Economica"/>
            </a:endParaRPr>
          </a:p>
        </p:txBody>
      </p:sp>
      <p:sp>
        <p:nvSpPr>
          <p:cNvPr id="6" name="Google Shape;89;p17"/>
          <p:cNvSpPr txBox="1">
            <a:spLocks noGrp="1"/>
          </p:cNvSpPr>
          <p:nvPr>
            <p:ph type="title"/>
          </p:nvPr>
        </p:nvSpPr>
        <p:spPr>
          <a:xfrm>
            <a:off x="311699" y="107450"/>
            <a:ext cx="8577467" cy="10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 smtClean="0"/>
              <a:t>#7 </a:t>
            </a:r>
            <a:r>
              <a:rPr lang="en" sz="4800" b="1" dirty="0" smtClean="0"/>
              <a:t>Famous </a:t>
            </a:r>
            <a:r>
              <a:rPr lang="en" sz="4800" b="1" dirty="0"/>
              <a:t>Faces of WWII</a:t>
            </a:r>
            <a:endParaRPr sz="4800" b="1" dirty="0"/>
          </a:p>
        </p:txBody>
      </p:sp>
    </p:spTree>
    <p:extLst>
      <p:ext uri="{BB962C8B-B14F-4D97-AF65-F5344CB8AC3E}">
        <p14:creationId xmlns:p14="http://schemas.microsoft.com/office/powerpoint/2010/main" val="168864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60050"/>
            <a:ext cx="2548325" cy="361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 txBox="1"/>
          <p:nvPr/>
        </p:nvSpPr>
        <p:spPr>
          <a:xfrm>
            <a:off x="4309000" y="2124150"/>
            <a:ext cx="4687800" cy="188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CC4125"/>
                </a:solidFill>
                <a:latin typeface="Gungsuh" charset="-127"/>
                <a:ea typeface="Gungsuh" charset="-127"/>
                <a:cs typeface="Gungsuh" charset="-127"/>
                <a:sym typeface="Economica"/>
              </a:rPr>
              <a:t>Hideki </a:t>
            </a:r>
            <a:r>
              <a:rPr lang="en" sz="4800" dirty="0" err="1">
                <a:solidFill>
                  <a:srgbClr val="CC4125"/>
                </a:solidFill>
                <a:latin typeface="Gungsuh" charset="-127"/>
                <a:ea typeface="Gungsuh" charset="-127"/>
                <a:cs typeface="Gungsuh" charset="-127"/>
                <a:sym typeface="Economica"/>
              </a:rPr>
              <a:t>Tojo</a:t>
            </a:r>
            <a:endParaRPr sz="4800" dirty="0">
              <a:solidFill>
                <a:srgbClr val="CC4125"/>
              </a:solidFill>
              <a:latin typeface="Gungsuh" charset="-127"/>
              <a:ea typeface="Gungsuh" charset="-127"/>
              <a:cs typeface="Gungsuh" charset="-127"/>
              <a:sym typeface="Econom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CC4125"/>
                </a:solidFill>
                <a:latin typeface="Gungsuh" charset="-127"/>
                <a:ea typeface="Gungsuh" charset="-127"/>
                <a:cs typeface="Gungsuh" charset="-127"/>
                <a:sym typeface="Economica"/>
              </a:rPr>
              <a:t>Japan</a:t>
            </a:r>
            <a:endParaRPr sz="4800" dirty="0">
              <a:solidFill>
                <a:srgbClr val="CC4125"/>
              </a:solidFill>
              <a:latin typeface="Gungsuh" charset="-127"/>
              <a:ea typeface="Gungsuh" charset="-127"/>
              <a:cs typeface="Gungsuh" charset="-127"/>
              <a:sym typeface="Economica"/>
            </a:endParaRPr>
          </a:p>
        </p:txBody>
      </p:sp>
      <p:sp>
        <p:nvSpPr>
          <p:cNvPr id="6" name="Google Shape;89;p17"/>
          <p:cNvSpPr txBox="1">
            <a:spLocks noGrp="1"/>
          </p:cNvSpPr>
          <p:nvPr>
            <p:ph type="title"/>
          </p:nvPr>
        </p:nvSpPr>
        <p:spPr>
          <a:xfrm>
            <a:off x="311699" y="107450"/>
            <a:ext cx="8577467" cy="10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 smtClean="0"/>
              <a:t>#8 </a:t>
            </a:r>
            <a:r>
              <a:rPr lang="en" sz="4800" b="1" dirty="0" smtClean="0"/>
              <a:t>Famous </a:t>
            </a:r>
            <a:r>
              <a:rPr lang="en" sz="4800" b="1" dirty="0"/>
              <a:t>Faces of WWII</a:t>
            </a:r>
            <a:endParaRPr sz="4800" b="1" dirty="0"/>
          </a:p>
        </p:txBody>
      </p:sp>
    </p:spTree>
    <p:extLst>
      <p:ext uri="{BB962C8B-B14F-4D97-AF65-F5344CB8AC3E}">
        <p14:creationId xmlns:p14="http://schemas.microsoft.com/office/powerpoint/2010/main" val="159996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750" y="1107650"/>
            <a:ext cx="2973150" cy="379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5"/>
          <p:cNvSpPr txBox="1"/>
          <p:nvPr/>
        </p:nvSpPr>
        <p:spPr>
          <a:xfrm>
            <a:off x="4309000" y="2124150"/>
            <a:ext cx="4687800" cy="188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CC4125"/>
                </a:solidFill>
                <a:latin typeface="Gungsuh" charset="-127"/>
                <a:ea typeface="Gungsuh" charset="-127"/>
                <a:cs typeface="Gungsuh" charset="-127"/>
                <a:sym typeface="Economica"/>
              </a:rPr>
              <a:t>Harry Truman</a:t>
            </a:r>
            <a:endParaRPr sz="4800" dirty="0">
              <a:solidFill>
                <a:srgbClr val="CC4125"/>
              </a:solidFill>
              <a:latin typeface="Gungsuh" charset="-127"/>
              <a:ea typeface="Gungsuh" charset="-127"/>
              <a:cs typeface="Gungsuh" charset="-127"/>
              <a:sym typeface="Econom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CC4125"/>
                </a:solidFill>
                <a:latin typeface="Gungsuh" charset="-127"/>
                <a:ea typeface="Gungsuh" charset="-127"/>
                <a:cs typeface="Gungsuh" charset="-127"/>
                <a:sym typeface="Economica"/>
              </a:rPr>
              <a:t>USA</a:t>
            </a:r>
            <a:endParaRPr sz="4800" dirty="0">
              <a:solidFill>
                <a:srgbClr val="CC4125"/>
              </a:solidFill>
              <a:latin typeface="Gungsuh" charset="-127"/>
              <a:ea typeface="Gungsuh" charset="-127"/>
              <a:cs typeface="Gungsuh" charset="-127"/>
              <a:sym typeface="Economica"/>
            </a:endParaRPr>
          </a:p>
        </p:txBody>
      </p:sp>
      <p:sp>
        <p:nvSpPr>
          <p:cNvPr id="6" name="Google Shape;89;p17"/>
          <p:cNvSpPr txBox="1">
            <a:spLocks noGrp="1"/>
          </p:cNvSpPr>
          <p:nvPr>
            <p:ph type="title"/>
          </p:nvPr>
        </p:nvSpPr>
        <p:spPr>
          <a:xfrm>
            <a:off x="311699" y="107450"/>
            <a:ext cx="8577467" cy="10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 smtClean="0"/>
              <a:t>#9 </a:t>
            </a:r>
            <a:r>
              <a:rPr lang="en" sz="4800" b="1" dirty="0" smtClean="0"/>
              <a:t>Famous </a:t>
            </a:r>
            <a:r>
              <a:rPr lang="en" sz="4800" b="1" dirty="0"/>
              <a:t>Faces of WWII</a:t>
            </a:r>
            <a:endParaRPr sz="4800" b="1" dirty="0"/>
          </a:p>
        </p:txBody>
      </p:sp>
    </p:spTree>
    <p:extLst>
      <p:ext uri="{BB962C8B-B14F-4D97-AF65-F5344CB8AC3E}">
        <p14:creationId xmlns:p14="http://schemas.microsoft.com/office/powerpoint/2010/main" val="46766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 txBox="1">
            <a:spLocks noGrp="1"/>
          </p:cNvSpPr>
          <p:nvPr>
            <p:ph type="title"/>
          </p:nvPr>
        </p:nvSpPr>
        <p:spPr>
          <a:xfrm>
            <a:off x="404734" y="-417053"/>
            <a:ext cx="8859187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b="1" dirty="0"/>
              <a:t>Canada | WWII</a:t>
            </a:r>
            <a:endParaRPr sz="8800" b="1" dirty="0"/>
          </a:p>
        </p:txBody>
      </p:sp>
      <p:pic>
        <p:nvPicPr>
          <p:cNvPr id="138" name="Google Shape;138;p30"/>
          <p:cNvPicPr preferRelativeResize="0"/>
          <p:nvPr/>
        </p:nvPicPr>
        <p:blipFill rotWithShape="1">
          <a:blip r:embed="rId3">
            <a:alphaModFix/>
          </a:blip>
          <a:srcRect t="33663" b="18315"/>
          <a:stretch/>
        </p:blipFill>
        <p:spPr>
          <a:xfrm>
            <a:off x="0" y="3423100"/>
            <a:ext cx="9144000" cy="172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0"/>
          <p:cNvSpPr txBox="1">
            <a:spLocks noGrp="1"/>
          </p:cNvSpPr>
          <p:nvPr>
            <p:ph type="title"/>
          </p:nvPr>
        </p:nvSpPr>
        <p:spPr>
          <a:xfrm>
            <a:off x="1394085" y="1905623"/>
            <a:ext cx="7600014" cy="13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Lesson </a:t>
            </a:r>
            <a:r>
              <a:rPr lang="en-GB" sz="4800" b="1" dirty="0" smtClean="0"/>
              <a:t>1</a:t>
            </a:r>
            <a:r>
              <a:rPr lang="en" sz="4800" b="1" dirty="0" smtClean="0"/>
              <a:t> </a:t>
            </a:r>
            <a:r>
              <a:rPr lang="en" sz="4800" b="1" dirty="0"/>
              <a:t>| </a:t>
            </a:r>
            <a:r>
              <a:rPr lang="en-GB" sz="4800" b="1" dirty="0" smtClean="0"/>
              <a:t>Introduction to WWII</a:t>
            </a:r>
            <a:endParaRPr sz="4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1"/>
          <p:cNvPicPr preferRelativeResize="0"/>
          <p:nvPr/>
        </p:nvPicPr>
        <p:blipFill rotWithShape="1">
          <a:blip r:embed="rId3">
            <a:alphaModFix/>
          </a:blip>
          <a:srcRect t="33663" b="18315"/>
          <a:stretch/>
        </p:blipFill>
        <p:spPr>
          <a:xfrm>
            <a:off x="0" y="3423100"/>
            <a:ext cx="9144000" cy="172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1"/>
          <p:cNvSpPr txBox="1">
            <a:spLocks noGrp="1"/>
          </p:cNvSpPr>
          <p:nvPr>
            <p:ph type="title"/>
          </p:nvPr>
        </p:nvSpPr>
        <p:spPr>
          <a:xfrm>
            <a:off x="172200" y="119922"/>
            <a:ext cx="8971800" cy="13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Lesson </a:t>
            </a:r>
            <a:r>
              <a:rPr lang="en-GB" sz="4800" b="1" dirty="0" smtClean="0"/>
              <a:t>1</a:t>
            </a:r>
            <a:r>
              <a:rPr lang="en" sz="4800" b="1" dirty="0" smtClean="0"/>
              <a:t> </a:t>
            </a:r>
            <a:r>
              <a:rPr lang="en" sz="4800" b="1" dirty="0"/>
              <a:t>| </a:t>
            </a:r>
            <a:r>
              <a:rPr lang="en-GB" sz="4800" b="1" dirty="0" smtClean="0"/>
              <a:t>Introduction to WWII</a:t>
            </a:r>
            <a:endParaRPr sz="4800" b="1" dirty="0"/>
          </a:p>
        </p:txBody>
      </p:sp>
      <p:sp>
        <p:nvSpPr>
          <p:cNvPr id="146" name="Google Shape;146;p31"/>
          <p:cNvSpPr txBox="1">
            <a:spLocks noGrp="1"/>
          </p:cNvSpPr>
          <p:nvPr>
            <p:ph type="title"/>
          </p:nvPr>
        </p:nvSpPr>
        <p:spPr>
          <a:xfrm>
            <a:off x="172200" y="1462978"/>
            <a:ext cx="6952500" cy="25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u="sng" dirty="0"/>
              <a:t>Learning </a:t>
            </a:r>
            <a:r>
              <a:rPr lang="en" sz="2800" b="1" u="sng" dirty="0" smtClean="0"/>
              <a:t>Goals:</a:t>
            </a:r>
            <a:r>
              <a:rPr lang="en-GB" sz="2800" b="1" u="sng" dirty="0"/>
              <a:t/>
            </a:r>
            <a:br>
              <a:rPr lang="en-GB" sz="2800" b="1" u="sng" dirty="0"/>
            </a:br>
            <a:r>
              <a:rPr lang="en-GB" sz="2400" b="1" dirty="0" smtClean="0"/>
              <a:t>* </a:t>
            </a:r>
            <a:r>
              <a:rPr lang="en" sz="2400" b="1" dirty="0" smtClean="0"/>
              <a:t>To </a:t>
            </a:r>
            <a:r>
              <a:rPr lang="en" sz="2400" b="1" dirty="0"/>
              <a:t>name the key leaders of </a:t>
            </a:r>
            <a:r>
              <a:rPr lang="en" sz="2400" b="1" dirty="0" smtClean="0"/>
              <a:t>WWII.</a:t>
            </a: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 smtClean="0"/>
              <a:t>* </a:t>
            </a:r>
            <a:r>
              <a:rPr lang="en" sz="2400" b="1" dirty="0" smtClean="0"/>
              <a:t>To </a:t>
            </a:r>
            <a:r>
              <a:rPr lang="en" sz="2400" b="1" dirty="0"/>
              <a:t>name the key countries in WWII</a:t>
            </a:r>
            <a:r>
              <a:rPr lang="en" sz="2400" b="1" dirty="0" smtClean="0"/>
              <a:t>.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>* To examine the role of key leaders in WWII. 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endParaRPr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51;p32"/>
          <p:cNvPicPr preferRelativeResize="0"/>
          <p:nvPr/>
        </p:nvPicPr>
        <p:blipFill rotWithShape="1">
          <a:blip r:embed="rId3">
            <a:alphaModFix/>
          </a:blip>
          <a:srcRect l="11688" t="5519" r="14472" b="4137"/>
          <a:stretch/>
        </p:blipFill>
        <p:spPr>
          <a:xfrm>
            <a:off x="5923900" y="0"/>
            <a:ext cx="32201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9"/>
          <p:cNvSpPr txBox="1"/>
          <p:nvPr/>
        </p:nvSpPr>
        <p:spPr>
          <a:xfrm>
            <a:off x="136550" y="1633928"/>
            <a:ext cx="6653994" cy="33144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 dirty="0" smtClean="0">
                <a:solidFill>
                  <a:srgbClr val="0070C0"/>
                </a:solidFill>
                <a:latin typeface="Al Bayan Plain" charset="-78"/>
                <a:ea typeface="Al Bayan Plain" charset="-78"/>
                <a:cs typeface="Al Bayan Plain" charset="-78"/>
                <a:sym typeface="Economica"/>
              </a:rPr>
              <a:t>Task 1:</a:t>
            </a:r>
            <a:r>
              <a:rPr lang="en-GB" sz="2400" b="1" dirty="0" smtClean="0">
                <a:solidFill>
                  <a:srgbClr val="0070C0"/>
                </a:solidFill>
                <a:latin typeface="Al Bayan Plain" charset="-78"/>
                <a:ea typeface="Al Bayan Plain" charset="-78"/>
                <a:cs typeface="Al Bayan Plain" charset="-78"/>
                <a:sym typeface="Economica"/>
              </a:rPr>
              <a:t> </a:t>
            </a:r>
            <a:r>
              <a:rPr lang="en-GB" sz="2400" dirty="0" smtClean="0">
                <a:solidFill>
                  <a:schemeClr val="accent1"/>
                </a:solidFill>
                <a:latin typeface="Al Bayan Plain" charset="-78"/>
                <a:ea typeface="Al Bayan Plain" charset="-78"/>
                <a:cs typeface="Al Bayan Plain" charset="-78"/>
                <a:sym typeface="Economica"/>
              </a:rPr>
              <a:t>You </a:t>
            </a:r>
            <a:r>
              <a:rPr lang="en-GB" sz="2400" dirty="0" smtClean="0">
                <a:solidFill>
                  <a:schemeClr val="accent1"/>
                </a:solidFill>
                <a:latin typeface="Al Bayan Plain" charset="-78"/>
                <a:ea typeface="Al Bayan Plain" charset="-78"/>
                <a:cs typeface="Al Bayan Plain" charset="-78"/>
                <a:sym typeface="Economica"/>
              </a:rPr>
              <a:t>have all been given a </a:t>
            </a:r>
            <a:r>
              <a:rPr lang="en" sz="2400" dirty="0" smtClean="0">
                <a:solidFill>
                  <a:schemeClr val="accent1"/>
                </a:solidFill>
                <a:latin typeface="Al Bayan Plain" charset="-78"/>
                <a:ea typeface="Al Bayan Plain" charset="-78"/>
                <a:cs typeface="Al Bayan Plain" charset="-78"/>
                <a:sym typeface="Economica"/>
              </a:rPr>
              <a:t>famous </a:t>
            </a:r>
            <a:r>
              <a:rPr lang="en" sz="2400" dirty="0">
                <a:solidFill>
                  <a:schemeClr val="accent1"/>
                </a:solidFill>
                <a:latin typeface="Al Bayan Plain" charset="-78"/>
                <a:ea typeface="Al Bayan Plain" charset="-78"/>
                <a:cs typeface="Al Bayan Plain" charset="-78"/>
                <a:sym typeface="Economica"/>
              </a:rPr>
              <a:t>leader character </a:t>
            </a:r>
            <a:r>
              <a:rPr lang="en-GB" sz="2400" dirty="0" smtClean="0">
                <a:solidFill>
                  <a:schemeClr val="accent1"/>
                </a:solidFill>
                <a:latin typeface="Al Bayan Plain" charset="-78"/>
                <a:ea typeface="Al Bayan Plain" charset="-78"/>
                <a:cs typeface="Al Bayan Plain" charset="-78"/>
                <a:sym typeface="Economica"/>
              </a:rPr>
              <a:t>card. Keep this secret!</a:t>
            </a:r>
            <a:endParaRPr sz="2400" dirty="0">
              <a:solidFill>
                <a:schemeClr val="accent1"/>
              </a:solidFill>
              <a:latin typeface="Al Bayan Plain" charset="-78"/>
              <a:ea typeface="Al Bayan Plain" charset="-78"/>
              <a:cs typeface="Al Bayan Plain" charset="-78"/>
              <a:sym typeface="Economi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1"/>
                </a:solidFill>
                <a:latin typeface="Al Bayan Plain" charset="-78"/>
                <a:ea typeface="Al Bayan Plain" charset="-78"/>
                <a:cs typeface="Al Bayan Plain" charset="-78"/>
                <a:sym typeface="Economica"/>
              </a:rPr>
              <a:t>In your </a:t>
            </a:r>
            <a:r>
              <a:rPr lang="en-GB" sz="2400" dirty="0" smtClean="0">
                <a:solidFill>
                  <a:schemeClr val="accent1"/>
                </a:solidFill>
                <a:latin typeface="Al Bayan Plain" charset="-78"/>
                <a:ea typeface="Al Bayan Plain" charset="-78"/>
                <a:cs typeface="Al Bayan Plain" charset="-78"/>
                <a:sym typeface="Economica"/>
              </a:rPr>
              <a:t>groups </a:t>
            </a:r>
            <a:r>
              <a:rPr lang="en" sz="2400" dirty="0" smtClean="0">
                <a:solidFill>
                  <a:schemeClr val="accent1"/>
                </a:solidFill>
                <a:latin typeface="Al Bayan Plain" charset="-78"/>
                <a:ea typeface="Al Bayan Plain" charset="-78"/>
                <a:cs typeface="Al Bayan Plain" charset="-78"/>
                <a:sym typeface="Economica"/>
              </a:rPr>
              <a:t>play </a:t>
            </a:r>
            <a:r>
              <a:rPr lang="en" sz="2400" dirty="0">
                <a:solidFill>
                  <a:schemeClr val="accent1"/>
                </a:solidFill>
                <a:latin typeface="Al Bayan Plain" charset="-78"/>
                <a:ea typeface="Al Bayan Plain" charset="-78"/>
                <a:cs typeface="Al Bayan Plain" charset="-78"/>
                <a:sym typeface="Economica"/>
              </a:rPr>
              <a:t>a game of Top Trumps </a:t>
            </a:r>
            <a:r>
              <a:rPr lang="en" sz="2400" dirty="0" smtClean="0">
                <a:solidFill>
                  <a:schemeClr val="accent1"/>
                </a:solidFill>
                <a:latin typeface="Al Bayan Plain" charset="-78"/>
                <a:ea typeface="Al Bayan Plain" charset="-78"/>
                <a:cs typeface="Al Bayan Plain" charset="-78"/>
                <a:sym typeface="Economica"/>
              </a:rPr>
              <a:t>using </a:t>
            </a:r>
            <a:r>
              <a:rPr lang="en" sz="2400" dirty="0">
                <a:solidFill>
                  <a:schemeClr val="accent1"/>
                </a:solidFill>
                <a:latin typeface="Al Bayan Plain" charset="-78"/>
                <a:ea typeface="Al Bayan Plain" charset="-78"/>
                <a:cs typeface="Al Bayan Plain" charset="-78"/>
                <a:sym typeface="Economica"/>
              </a:rPr>
              <a:t>the information on the card. </a:t>
            </a:r>
            <a:endParaRPr sz="2400" dirty="0">
              <a:solidFill>
                <a:schemeClr val="accent1"/>
              </a:solidFill>
              <a:latin typeface="Al Bayan Plain" charset="-78"/>
              <a:ea typeface="Al Bayan Plain" charset="-78"/>
              <a:cs typeface="Al Bayan Plain" charset="-78"/>
              <a:sym typeface="Economica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3200"/>
              <a:buFont typeface="Economica"/>
              <a:buChar char="-"/>
            </a:pPr>
            <a:r>
              <a:rPr lang="en" sz="2400" dirty="0">
                <a:solidFill>
                  <a:srgbClr val="38761D"/>
                </a:solidFill>
                <a:latin typeface="Al Bayan Plain" charset="-78"/>
                <a:ea typeface="Al Bayan Plain" charset="-78"/>
                <a:cs typeface="Al Bayan Plain" charset="-78"/>
                <a:sym typeface="Economica"/>
              </a:rPr>
              <a:t>Try to guess which leader your teammates have.</a:t>
            </a:r>
            <a:endParaRPr sz="2400" dirty="0">
              <a:solidFill>
                <a:srgbClr val="38761D"/>
              </a:solidFill>
              <a:latin typeface="Al Bayan Plain" charset="-78"/>
              <a:ea typeface="Al Bayan Plain" charset="-78"/>
              <a:cs typeface="Al Bayan Plain" charset="-78"/>
              <a:sym typeface="Economica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3200"/>
              <a:buFont typeface="Economica"/>
              <a:buChar char="-"/>
            </a:pPr>
            <a:r>
              <a:rPr lang="en" sz="2400" dirty="0">
                <a:solidFill>
                  <a:srgbClr val="B45F06"/>
                </a:solidFill>
                <a:latin typeface="Al Bayan Plain" charset="-78"/>
                <a:ea typeface="Al Bayan Plain" charset="-78"/>
                <a:cs typeface="Al Bayan Plain" charset="-78"/>
                <a:sym typeface="Economica"/>
              </a:rPr>
              <a:t>Which leader scores the highest for the different areas?</a:t>
            </a:r>
            <a:endParaRPr sz="2400" dirty="0">
              <a:solidFill>
                <a:srgbClr val="B45F06"/>
              </a:solidFill>
              <a:latin typeface="Al Bayan Plain" charset="-78"/>
              <a:ea typeface="Al Bayan Plain" charset="-78"/>
              <a:cs typeface="Al Bayan Plain" charset="-78"/>
              <a:sym typeface="Economica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Economica"/>
              <a:buChar char="-"/>
            </a:pPr>
            <a:r>
              <a:rPr lang="en" sz="2400" dirty="0">
                <a:solidFill>
                  <a:srgbClr val="990000"/>
                </a:solidFill>
                <a:latin typeface="Al Bayan Plain" charset="-78"/>
                <a:ea typeface="Al Bayan Plain" charset="-78"/>
                <a:cs typeface="Al Bayan Plain" charset="-78"/>
                <a:sym typeface="Economica"/>
              </a:rPr>
              <a:t>Who is the best leader overall?</a:t>
            </a:r>
            <a:endParaRPr sz="2400" dirty="0">
              <a:solidFill>
                <a:srgbClr val="990000"/>
              </a:solidFill>
              <a:latin typeface="Al Bayan Plain" charset="-78"/>
              <a:ea typeface="Al Bayan Plain" charset="-78"/>
              <a:cs typeface="Al Bayan Plain" charset="-78"/>
              <a:sym typeface="Economica"/>
            </a:endParaRPr>
          </a:p>
        </p:txBody>
      </p:sp>
      <p:sp>
        <p:nvSpPr>
          <p:cNvPr id="131" name="Google Shape;131;p29"/>
          <p:cNvSpPr txBox="1">
            <a:spLocks noGrp="1"/>
          </p:cNvSpPr>
          <p:nvPr>
            <p:ph type="title"/>
          </p:nvPr>
        </p:nvSpPr>
        <p:spPr>
          <a:xfrm>
            <a:off x="136550" y="215700"/>
            <a:ext cx="8814919" cy="10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>
                <a:solidFill>
                  <a:schemeClr val="tx1"/>
                </a:solidFill>
              </a:rPr>
              <a:t>Famous </a:t>
            </a:r>
            <a:r>
              <a:rPr lang="en" sz="4800" b="1" dirty="0">
                <a:solidFill>
                  <a:schemeClr val="tx1"/>
                </a:solidFill>
              </a:rPr>
              <a:t>Faces Top </a:t>
            </a:r>
            <a:r>
              <a:rPr lang="en-GB" sz="4800" b="1" dirty="0" smtClean="0">
                <a:solidFill>
                  <a:schemeClr val="tx1"/>
                </a:solidFill>
              </a:rPr>
              <a:t/>
            </a:r>
            <a:br>
              <a:rPr lang="en-GB" sz="4800" b="1" dirty="0" smtClean="0">
                <a:solidFill>
                  <a:schemeClr val="tx1"/>
                </a:solidFill>
              </a:rPr>
            </a:br>
            <a:r>
              <a:rPr lang="en" sz="4800" b="1" dirty="0" smtClean="0">
                <a:solidFill>
                  <a:schemeClr val="tx1"/>
                </a:solidFill>
              </a:rPr>
              <a:t>Trumps</a:t>
            </a:r>
            <a:endParaRPr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2"/>
          <p:cNvPicPr preferRelativeResize="0"/>
          <p:nvPr/>
        </p:nvPicPr>
        <p:blipFill rotWithShape="1">
          <a:blip r:embed="rId3">
            <a:alphaModFix/>
          </a:blip>
          <a:srcRect l="11688" t="5519" r="14472" b="4137"/>
          <a:stretch/>
        </p:blipFill>
        <p:spPr>
          <a:xfrm>
            <a:off x="5923900" y="0"/>
            <a:ext cx="32201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2"/>
          <p:cNvSpPr txBox="1">
            <a:spLocks noGrp="1"/>
          </p:cNvSpPr>
          <p:nvPr>
            <p:ph type="title"/>
          </p:nvPr>
        </p:nvSpPr>
        <p:spPr>
          <a:xfrm>
            <a:off x="204700" y="411293"/>
            <a:ext cx="81534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" sz="4800" b="1" dirty="0"/>
              <a:t>The Main Players in World War II</a:t>
            </a:r>
            <a:endParaRPr sz="4800" b="1" dirty="0"/>
          </a:p>
        </p:txBody>
      </p:sp>
      <p:pic>
        <p:nvPicPr>
          <p:cNvPr id="153" name="Google Shape;15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700" y="1565385"/>
            <a:ext cx="4532192" cy="34041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ular Callout 1"/>
          <p:cNvSpPr/>
          <p:nvPr/>
        </p:nvSpPr>
        <p:spPr>
          <a:xfrm>
            <a:off x="5315097" y="1843791"/>
            <a:ext cx="3043003" cy="2938072"/>
          </a:xfrm>
          <a:prstGeom prst="wedgeRoundRectCallout">
            <a:avLst>
              <a:gd name="adj1" fmla="val -90783"/>
              <a:gd name="adj2" fmla="val 18328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These 9 people were all key leaders of these main countries during WWII. 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Al Bayan Plain" charset="-78"/>
              <a:ea typeface="Al Bayan Plain" charset="-78"/>
              <a:cs typeface="Al Bayan Plain" charset="-78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The two main sides were known as the </a:t>
            </a:r>
            <a:r>
              <a:rPr lang="en-US" sz="2000" b="1" dirty="0" smtClean="0">
                <a:solidFill>
                  <a:srgbClr val="FF0000"/>
                </a:solidFill>
                <a:latin typeface="Al Bayan Plain" charset="-78"/>
                <a:ea typeface="Al Bayan Plain" charset="-78"/>
                <a:cs typeface="Al Bayan Plain" charset="-78"/>
              </a:rPr>
              <a:t>Axis Powers </a:t>
            </a:r>
            <a:r>
              <a:rPr lang="en-US" sz="2000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and the </a:t>
            </a:r>
            <a:r>
              <a:rPr lang="en-US" sz="2000" b="1" dirty="0" smtClean="0">
                <a:solidFill>
                  <a:srgbClr val="0070C0"/>
                </a:solidFill>
                <a:latin typeface="Al Bayan Plain" charset="-78"/>
                <a:ea typeface="Al Bayan Plain" charset="-78"/>
                <a:cs typeface="Al Bayan Plain" charset="-78"/>
              </a:rPr>
              <a:t>Allied Powers.</a:t>
            </a:r>
            <a:endParaRPr lang="en-US" sz="2000" b="1" dirty="0">
              <a:solidFill>
                <a:srgbClr val="0070C0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/>
          <p:nvPr/>
        </p:nvSpPr>
        <p:spPr>
          <a:xfrm>
            <a:off x="136550" y="1000200"/>
            <a:ext cx="5594818" cy="3167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Before we get into the main causes, events and consequences of WWII, it is useful to know a bit more about the key leaders involved and how they came to power. The impact of WWI played a very significant part in the cause of WWII as we will soon find out</a:t>
            </a:r>
            <a:r>
              <a:rPr lang="mr-IN" sz="2400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…</a:t>
            </a:r>
            <a:endParaRPr lang="en-GB" sz="2400" dirty="0" smtClean="0">
              <a:solidFill>
                <a:schemeClr val="tx1"/>
              </a:solidFill>
              <a:latin typeface="Al Bayan Plain" charset="-78"/>
              <a:ea typeface="Al Bayan Plain" charset="-78"/>
              <a:cs typeface="Al Bayan Plain" charset="-78"/>
            </a:endParaRPr>
          </a:p>
          <a:p>
            <a:endParaRPr lang="en-GB" sz="2000" b="1" u="sng" dirty="0">
              <a:solidFill>
                <a:schemeClr val="tx1"/>
              </a:solidFill>
            </a:endParaRPr>
          </a:p>
        </p:txBody>
      </p:sp>
      <p:sp>
        <p:nvSpPr>
          <p:cNvPr id="131" name="Google Shape;131;p29"/>
          <p:cNvSpPr txBox="1">
            <a:spLocks noGrp="1"/>
          </p:cNvSpPr>
          <p:nvPr>
            <p:ph type="title"/>
          </p:nvPr>
        </p:nvSpPr>
        <p:spPr>
          <a:xfrm>
            <a:off x="136550" y="0"/>
            <a:ext cx="8814919" cy="10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 smtClean="0">
                <a:solidFill>
                  <a:schemeClr val="tx1"/>
                </a:solidFill>
              </a:rPr>
              <a:t>Leaders in WWII</a:t>
            </a:r>
            <a:endParaRPr sz="4800" b="1" dirty="0">
              <a:solidFill>
                <a:schemeClr val="tx1"/>
              </a:solidFill>
            </a:endParaRPr>
          </a:p>
        </p:txBody>
      </p:sp>
      <p:pic>
        <p:nvPicPr>
          <p:cNvPr id="4" name="Google Shape;151;p32"/>
          <p:cNvPicPr preferRelativeResize="0"/>
          <p:nvPr/>
        </p:nvPicPr>
        <p:blipFill rotWithShape="1">
          <a:blip r:embed="rId3">
            <a:alphaModFix/>
          </a:blip>
          <a:srcRect l="11688" t="5519" r="14472" b="4137"/>
          <a:stretch/>
        </p:blipFill>
        <p:spPr>
          <a:xfrm>
            <a:off x="5923900" y="0"/>
            <a:ext cx="322010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6732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/>
          <p:nvPr/>
        </p:nvSpPr>
        <p:spPr>
          <a:xfrm>
            <a:off x="136550" y="1000200"/>
            <a:ext cx="6773916" cy="3948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200" b="1" u="sng" dirty="0" smtClean="0">
                <a:solidFill>
                  <a:srgbClr val="0070C0"/>
                </a:solidFill>
                <a:latin typeface="Al Bayan Plain" charset="-78"/>
                <a:ea typeface="Al Bayan Plain" charset="-78"/>
                <a:cs typeface="Al Bayan Plain" charset="-78"/>
              </a:rPr>
              <a:t>Task 2:</a:t>
            </a:r>
            <a:r>
              <a:rPr lang="en-US" sz="2200" b="1" dirty="0" smtClean="0">
                <a:solidFill>
                  <a:srgbClr val="0070C0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latin typeface="Al Bayan Plain" charset="-78"/>
                <a:ea typeface="Al Bayan Plain" charset="-78"/>
                <a:cs typeface="Al Bayan Plain" charset="-78"/>
              </a:rPr>
              <a:t>Key leaders Spider Map</a:t>
            </a:r>
          </a:p>
          <a:p>
            <a:r>
              <a:rPr lang="en-US" sz="2200" dirty="0" smtClean="0">
                <a:latin typeface="Al Bayan Plain" charset="-78"/>
                <a:ea typeface="Al Bayan Plain" charset="-78"/>
                <a:cs typeface="Al Bayan Plain" charset="-78"/>
              </a:rPr>
              <a:t>You are going to create </a:t>
            </a:r>
            <a:r>
              <a:rPr lang="en-US" sz="2200" dirty="0">
                <a:latin typeface="Al Bayan Plain" charset="-78"/>
                <a:ea typeface="Al Bayan Plain" charset="-78"/>
                <a:cs typeface="Al Bayan Plain" charset="-78"/>
              </a:rPr>
              <a:t>a spider map that </a:t>
            </a:r>
            <a:endParaRPr lang="en-US" sz="2200" dirty="0" smtClean="0">
              <a:latin typeface="Al Bayan Plain" charset="-78"/>
              <a:ea typeface="Al Bayan Plain" charset="-78"/>
              <a:cs typeface="Al Bayan Plain" charset="-78"/>
            </a:endParaRPr>
          </a:p>
          <a:p>
            <a:r>
              <a:rPr lang="en-US" sz="2200" dirty="0" smtClean="0">
                <a:latin typeface="Al Bayan Plain" charset="-78"/>
                <a:ea typeface="Al Bayan Plain" charset="-78"/>
                <a:cs typeface="Al Bayan Plain" charset="-78"/>
              </a:rPr>
              <a:t>represents one of the key leaders in WWII. </a:t>
            </a:r>
          </a:p>
          <a:p>
            <a:r>
              <a:rPr lang="en-US" sz="2200" dirty="0" smtClean="0">
                <a:latin typeface="Al Bayan Plain" charset="-78"/>
                <a:ea typeface="Al Bayan Plain" charset="-78"/>
                <a:cs typeface="Al Bayan Plain" charset="-78"/>
              </a:rPr>
              <a:t>For your selected leader, you </a:t>
            </a:r>
            <a:r>
              <a:rPr lang="en-US" sz="2200" dirty="0">
                <a:latin typeface="Al Bayan Plain" charset="-78"/>
                <a:ea typeface="Al Bayan Plain" charset="-78"/>
                <a:cs typeface="Al Bayan Plain" charset="-78"/>
              </a:rPr>
              <a:t>should </a:t>
            </a:r>
            <a:endParaRPr lang="en-US" sz="2200" dirty="0" smtClean="0">
              <a:latin typeface="Al Bayan Plain" charset="-78"/>
              <a:ea typeface="Al Bayan Plain" charset="-78"/>
              <a:cs typeface="Al Bayan Plain" charset="-78"/>
            </a:endParaRPr>
          </a:p>
          <a:p>
            <a:r>
              <a:rPr lang="en-US" sz="2200" dirty="0" smtClean="0">
                <a:latin typeface="Al Bayan Plain" charset="-78"/>
                <a:ea typeface="Al Bayan Plain" charset="-78"/>
                <a:cs typeface="Al Bayan Plain" charset="-78"/>
              </a:rPr>
              <a:t>include the </a:t>
            </a:r>
            <a:r>
              <a:rPr lang="en-US" sz="2200" dirty="0">
                <a:latin typeface="Al Bayan Plain" charset="-78"/>
                <a:ea typeface="Al Bayan Plain" charset="-78"/>
                <a:cs typeface="Al Bayan Plain" charset="-78"/>
              </a:rPr>
              <a:t>following four aspects of </a:t>
            </a:r>
            <a:endParaRPr lang="en-US" sz="2200" dirty="0" smtClean="0">
              <a:latin typeface="Al Bayan Plain" charset="-78"/>
              <a:ea typeface="Al Bayan Plain" charset="-78"/>
              <a:cs typeface="Al Bayan Plain" charset="-78"/>
            </a:endParaRPr>
          </a:p>
          <a:p>
            <a:r>
              <a:rPr lang="en-US" sz="2200" dirty="0" smtClean="0">
                <a:latin typeface="Al Bayan Plain" charset="-78"/>
                <a:ea typeface="Al Bayan Plain" charset="-78"/>
                <a:cs typeface="Al Bayan Plain" charset="-78"/>
              </a:rPr>
              <a:t>their life.</a:t>
            </a:r>
          </a:p>
          <a:p>
            <a:endParaRPr lang="en-US" sz="2200" dirty="0">
              <a:latin typeface="Al Bayan Plain" charset="-78"/>
              <a:ea typeface="Al Bayan Plain" charset="-78"/>
              <a:cs typeface="Al Bayan Plain" charset="-7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Al Bayan Plain" charset="-78"/>
                <a:ea typeface="Al Bayan Plain" charset="-78"/>
                <a:cs typeface="Al Bayan Plain" charset="-78"/>
              </a:rPr>
              <a:t>Life </a:t>
            </a:r>
            <a:r>
              <a:rPr lang="en-US" sz="2200" dirty="0">
                <a:latin typeface="Al Bayan Plain" charset="-78"/>
                <a:ea typeface="Al Bayan Plain" charset="-78"/>
                <a:cs typeface="Al Bayan Plain" charset="-78"/>
              </a:rPr>
              <a:t>Before the War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Al Bayan Plain" charset="-78"/>
                <a:ea typeface="Al Bayan Plain" charset="-78"/>
                <a:cs typeface="Al Bayan Plain" charset="-78"/>
              </a:rPr>
              <a:t>Rise To Power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Al Bayan Plain" charset="-78"/>
                <a:ea typeface="Al Bayan Plain" charset="-78"/>
                <a:cs typeface="Al Bayan Plain" charset="-78"/>
              </a:rPr>
              <a:t>Role During World War II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Al Bayan Plain" charset="-78"/>
                <a:ea typeface="Al Bayan Plain" charset="-78"/>
                <a:cs typeface="Al Bayan Plain" charset="-78"/>
              </a:rPr>
              <a:t>Life After World War II</a:t>
            </a:r>
          </a:p>
          <a:p>
            <a:r>
              <a:rPr lang="en-US" sz="2200" dirty="0">
                <a:latin typeface="Al Bayan Plain" charset="-78"/>
                <a:ea typeface="Al Bayan Plain" charset="-78"/>
                <a:cs typeface="Al Bayan Plain" charset="-78"/>
              </a:rPr>
              <a:t/>
            </a:r>
            <a:br>
              <a:rPr lang="en-US" sz="2200" dirty="0">
                <a:latin typeface="Al Bayan Plain" charset="-78"/>
                <a:ea typeface="Al Bayan Plain" charset="-78"/>
                <a:cs typeface="Al Bayan Plain" charset="-78"/>
              </a:rPr>
            </a:br>
            <a:endParaRPr lang="en-US" sz="2200" dirty="0">
              <a:latin typeface="Al Bayan Plain" charset="-78"/>
              <a:ea typeface="Al Bayan Plain" charset="-78"/>
              <a:cs typeface="Al Bayan Plain" charset="-78"/>
            </a:endParaRPr>
          </a:p>
        </p:txBody>
      </p:sp>
      <p:sp>
        <p:nvSpPr>
          <p:cNvPr id="131" name="Google Shape;131;p29"/>
          <p:cNvSpPr txBox="1">
            <a:spLocks noGrp="1"/>
          </p:cNvSpPr>
          <p:nvPr>
            <p:ph type="title"/>
          </p:nvPr>
        </p:nvSpPr>
        <p:spPr>
          <a:xfrm>
            <a:off x="136550" y="0"/>
            <a:ext cx="8814919" cy="10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 smtClean="0">
                <a:solidFill>
                  <a:schemeClr val="tx1"/>
                </a:solidFill>
              </a:rPr>
              <a:t>Leaders in WWII</a:t>
            </a:r>
            <a:endParaRPr sz="4800" b="1" dirty="0">
              <a:solidFill>
                <a:schemeClr val="tx1"/>
              </a:solidFill>
            </a:endParaRPr>
          </a:p>
        </p:txBody>
      </p:sp>
      <p:pic>
        <p:nvPicPr>
          <p:cNvPr id="4" name="Google Shape;151;p32"/>
          <p:cNvPicPr preferRelativeResize="0"/>
          <p:nvPr/>
        </p:nvPicPr>
        <p:blipFill rotWithShape="1">
          <a:blip r:embed="rId3">
            <a:alphaModFix/>
          </a:blip>
          <a:srcRect l="11688" t="5519" r="14472" b="4137"/>
          <a:stretch/>
        </p:blipFill>
        <p:spPr>
          <a:xfrm>
            <a:off x="5923900" y="0"/>
            <a:ext cx="32201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49" y="2209070"/>
            <a:ext cx="3305536" cy="270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07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/>
          <p:nvPr/>
        </p:nvSpPr>
        <p:spPr>
          <a:xfrm>
            <a:off x="136550" y="1000200"/>
            <a:ext cx="6279240" cy="3948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200" dirty="0" smtClean="0">
                <a:latin typeface="Al Bayan Plain" charset="-78"/>
                <a:ea typeface="Al Bayan Plain" charset="-78"/>
                <a:cs typeface="Al Bayan Plain" charset="-78"/>
              </a:rPr>
              <a:t>For </a:t>
            </a:r>
            <a:r>
              <a:rPr lang="en-US" sz="2200" dirty="0">
                <a:latin typeface="Al Bayan Plain" charset="-78"/>
                <a:ea typeface="Al Bayan Plain" charset="-78"/>
                <a:cs typeface="Al Bayan Plain" charset="-78"/>
              </a:rPr>
              <a:t>each of the four aspects, </a:t>
            </a:r>
            <a:r>
              <a:rPr lang="en-US" sz="2200" dirty="0" smtClean="0">
                <a:latin typeface="Al Bayan Plain" charset="-78"/>
                <a:ea typeface="Al Bayan Plain" charset="-78"/>
                <a:cs typeface="Al Bayan Plain" charset="-78"/>
              </a:rPr>
              <a:t>your will need to</a:t>
            </a:r>
            <a:r>
              <a:rPr lang="en-US" sz="2200" dirty="0">
                <a:latin typeface="Al Bayan Plain" charset="-78"/>
                <a:ea typeface="Al Bayan Plain" charset="-78"/>
                <a:cs typeface="Al Bayan Plain" charset="-78"/>
              </a:rPr>
              <a:t> </a:t>
            </a:r>
            <a:endParaRPr lang="en-US" sz="2200" dirty="0" smtClean="0">
              <a:latin typeface="Al Bayan Plain" charset="-78"/>
              <a:ea typeface="Al Bayan Plain" charset="-78"/>
              <a:cs typeface="Al Bayan Plain" charset="-78"/>
            </a:endParaRPr>
          </a:p>
          <a:p>
            <a:r>
              <a:rPr lang="en-US" sz="2200" b="1" dirty="0" smtClean="0">
                <a:latin typeface="Al Bayan Plain" charset="-78"/>
                <a:ea typeface="Al Bayan Plain" charset="-78"/>
                <a:cs typeface="Al Bayan Plain" charset="-78"/>
              </a:rPr>
              <a:t>create </a:t>
            </a:r>
            <a:r>
              <a:rPr lang="en-US" sz="2200" b="1" dirty="0">
                <a:latin typeface="Al Bayan Plain" charset="-78"/>
                <a:ea typeface="Al Bayan Plain" charset="-78"/>
                <a:cs typeface="Al Bayan Plain" charset="-78"/>
              </a:rPr>
              <a:t>a visual representation that reflects that </a:t>
            </a:r>
            <a:endParaRPr lang="en-US" sz="2200" b="1" dirty="0" smtClean="0">
              <a:latin typeface="Al Bayan Plain" charset="-78"/>
              <a:ea typeface="Al Bayan Plain" charset="-78"/>
              <a:cs typeface="Al Bayan Plain" charset="-78"/>
            </a:endParaRPr>
          </a:p>
          <a:p>
            <a:r>
              <a:rPr lang="en-US" sz="2200" b="1" dirty="0" smtClean="0">
                <a:latin typeface="Al Bayan Plain" charset="-78"/>
                <a:ea typeface="Al Bayan Plain" charset="-78"/>
                <a:cs typeface="Al Bayan Plain" charset="-78"/>
              </a:rPr>
              <a:t>period </a:t>
            </a:r>
            <a:r>
              <a:rPr lang="en-US" sz="2200" b="1" dirty="0">
                <a:latin typeface="Al Bayan Plain" charset="-78"/>
                <a:ea typeface="Al Bayan Plain" charset="-78"/>
                <a:cs typeface="Al Bayan Plain" charset="-78"/>
              </a:rPr>
              <a:t>in their life</a:t>
            </a:r>
            <a:r>
              <a:rPr lang="en-US" sz="2200" dirty="0">
                <a:latin typeface="Al Bayan Plain" charset="-78"/>
                <a:ea typeface="Al Bayan Plain" charset="-78"/>
                <a:cs typeface="Al Bayan Plain" charset="-78"/>
              </a:rPr>
              <a:t>. </a:t>
            </a:r>
            <a:endParaRPr lang="en-US" sz="2200" dirty="0" smtClean="0">
              <a:latin typeface="Al Bayan Plain" charset="-78"/>
              <a:ea typeface="Al Bayan Plain" charset="-78"/>
              <a:cs typeface="Al Bayan Plain" charset="-78"/>
            </a:endParaRPr>
          </a:p>
          <a:p>
            <a:endParaRPr lang="en-US" sz="2200" dirty="0">
              <a:latin typeface="Al Bayan Plain" charset="-78"/>
              <a:ea typeface="Al Bayan Plain" charset="-78"/>
              <a:cs typeface="Al Bayan Plain" charset="-78"/>
            </a:endParaRPr>
          </a:p>
          <a:p>
            <a:r>
              <a:rPr lang="en-US" sz="2200" dirty="0" smtClean="0">
                <a:latin typeface="Al Bayan Plain" charset="-78"/>
                <a:ea typeface="Al Bayan Plain" charset="-78"/>
                <a:cs typeface="Al Bayan Plain" charset="-78"/>
              </a:rPr>
              <a:t>You will also need to </a:t>
            </a:r>
            <a:r>
              <a:rPr lang="en-US" sz="2200" dirty="0">
                <a:latin typeface="Al Bayan Plain" charset="-78"/>
                <a:ea typeface="Al Bayan Plain" charset="-78"/>
                <a:cs typeface="Al Bayan Plain" charset="-78"/>
              </a:rPr>
              <a:t>include a written description </a:t>
            </a:r>
            <a:endParaRPr lang="en-US" sz="2200" dirty="0" smtClean="0">
              <a:latin typeface="Al Bayan Plain" charset="-78"/>
              <a:ea typeface="Al Bayan Plain" charset="-78"/>
              <a:cs typeface="Al Bayan Plain" charset="-78"/>
            </a:endParaRPr>
          </a:p>
          <a:p>
            <a:r>
              <a:rPr lang="en-US" sz="2200" dirty="0" smtClean="0">
                <a:latin typeface="Al Bayan Plain" charset="-78"/>
                <a:ea typeface="Al Bayan Plain" charset="-78"/>
                <a:cs typeface="Al Bayan Plain" charset="-78"/>
              </a:rPr>
              <a:t>below </a:t>
            </a:r>
            <a:r>
              <a:rPr lang="en-US" sz="2200" dirty="0">
                <a:latin typeface="Al Bayan Plain" charset="-78"/>
                <a:ea typeface="Al Bayan Plain" charset="-78"/>
                <a:cs typeface="Al Bayan Plain" charset="-78"/>
              </a:rPr>
              <a:t>each visualization. </a:t>
            </a:r>
            <a:endParaRPr lang="en-US" sz="2200" dirty="0" smtClean="0">
              <a:latin typeface="Al Bayan Plain" charset="-78"/>
              <a:ea typeface="Al Bayan Plain" charset="-78"/>
              <a:cs typeface="Al Bayan Plain" charset="-78"/>
            </a:endParaRPr>
          </a:p>
          <a:p>
            <a:endParaRPr lang="en-US" sz="2200" dirty="0">
              <a:latin typeface="Al Bayan Plain" charset="-78"/>
              <a:ea typeface="Al Bayan Plain" charset="-78"/>
              <a:cs typeface="Al Bayan Plain" charset="-78"/>
            </a:endParaRPr>
          </a:p>
          <a:p>
            <a:r>
              <a:rPr lang="en-US" sz="2200" dirty="0" smtClean="0">
                <a:latin typeface="Al Bayan Plain" charset="-78"/>
                <a:ea typeface="Al Bayan Plain" charset="-78"/>
                <a:cs typeface="Al Bayan Plain" charset="-78"/>
              </a:rPr>
              <a:t>You may summarise events from reputable </a:t>
            </a:r>
          </a:p>
          <a:p>
            <a:r>
              <a:rPr lang="en-US" sz="2200" dirty="0" smtClean="0">
                <a:latin typeface="Al Bayan Plain" charset="-78"/>
                <a:ea typeface="Al Bayan Plain" charset="-78"/>
                <a:cs typeface="Al Bayan Plain" charset="-78"/>
              </a:rPr>
              <a:t>Sources or </a:t>
            </a:r>
            <a:r>
              <a:rPr lang="en-US" sz="2200" dirty="0">
                <a:latin typeface="Al Bayan Plain" charset="-78"/>
                <a:ea typeface="Al Bayan Plain" charset="-78"/>
                <a:cs typeface="Al Bayan Plain" charset="-78"/>
              </a:rPr>
              <a:t>include a </a:t>
            </a:r>
            <a:r>
              <a:rPr lang="en-US" sz="2200" dirty="0" smtClean="0">
                <a:latin typeface="Al Bayan Plain" charset="-78"/>
                <a:ea typeface="Al Bayan Plain" charset="-78"/>
                <a:cs typeface="Al Bayan Plain" charset="-78"/>
              </a:rPr>
              <a:t>quote directly </a:t>
            </a:r>
            <a:r>
              <a:rPr lang="en-US" sz="2200" dirty="0">
                <a:latin typeface="Al Bayan Plain" charset="-78"/>
                <a:ea typeface="Al Bayan Plain" charset="-78"/>
                <a:cs typeface="Al Bayan Plain" charset="-78"/>
              </a:rPr>
              <a:t>from the </a:t>
            </a:r>
            <a:endParaRPr lang="en-US" sz="2200" dirty="0" smtClean="0">
              <a:latin typeface="Al Bayan Plain" charset="-78"/>
              <a:ea typeface="Al Bayan Plain" charset="-78"/>
              <a:cs typeface="Al Bayan Plain" charset="-78"/>
            </a:endParaRPr>
          </a:p>
          <a:p>
            <a:r>
              <a:rPr lang="en-US" sz="2200" dirty="0" smtClean="0">
                <a:latin typeface="Al Bayan Plain" charset="-78"/>
                <a:ea typeface="Al Bayan Plain" charset="-78"/>
                <a:cs typeface="Al Bayan Plain" charset="-78"/>
              </a:rPr>
              <a:t>leader</a:t>
            </a:r>
            <a:r>
              <a:rPr lang="en-US" sz="2200" dirty="0">
                <a:latin typeface="Al Bayan Plain" charset="-78"/>
                <a:ea typeface="Al Bayan Plain" charset="-78"/>
                <a:cs typeface="Al Bayan Plain" charset="-78"/>
              </a:rPr>
              <a:t>.</a:t>
            </a:r>
          </a:p>
        </p:txBody>
      </p:sp>
      <p:sp>
        <p:nvSpPr>
          <p:cNvPr id="131" name="Google Shape;131;p29"/>
          <p:cNvSpPr txBox="1">
            <a:spLocks noGrp="1"/>
          </p:cNvSpPr>
          <p:nvPr>
            <p:ph type="title"/>
          </p:nvPr>
        </p:nvSpPr>
        <p:spPr>
          <a:xfrm>
            <a:off x="136550" y="0"/>
            <a:ext cx="8814919" cy="10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 smtClean="0">
                <a:solidFill>
                  <a:schemeClr val="tx1"/>
                </a:solidFill>
              </a:rPr>
              <a:t>Leaders in WWII</a:t>
            </a:r>
            <a:endParaRPr sz="4800" b="1" dirty="0">
              <a:solidFill>
                <a:schemeClr val="tx1"/>
              </a:solidFill>
            </a:endParaRPr>
          </a:p>
        </p:txBody>
      </p:sp>
      <p:pic>
        <p:nvPicPr>
          <p:cNvPr id="4" name="Google Shape;151;p32"/>
          <p:cNvPicPr preferRelativeResize="0"/>
          <p:nvPr/>
        </p:nvPicPr>
        <p:blipFill rotWithShape="1">
          <a:blip r:embed="rId3">
            <a:alphaModFix/>
          </a:blip>
          <a:srcRect l="11688" t="5519" r="14472" b="4137"/>
          <a:stretch/>
        </p:blipFill>
        <p:spPr>
          <a:xfrm>
            <a:off x="5923900" y="0"/>
            <a:ext cx="322010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106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4838" y="634786"/>
            <a:ext cx="3730854" cy="1537200"/>
          </a:xfrm>
        </p:spPr>
        <p:txBody>
          <a:bodyPr/>
          <a:lstStyle/>
          <a:p>
            <a:pPr algn="l"/>
            <a:r>
              <a:rPr lang="en-US" dirty="0" smtClean="0"/>
              <a:t>Numerical Nightmare!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3889" y="3056621"/>
            <a:ext cx="4630264" cy="701400"/>
          </a:xfrm>
        </p:spPr>
        <p:txBody>
          <a:bodyPr/>
          <a:lstStyle/>
          <a:p>
            <a:pPr algn="r"/>
            <a:r>
              <a:rPr lang="en-US" sz="2400" dirty="0"/>
              <a:t>When is 1500 plus 20 </a:t>
            </a:r>
            <a:r>
              <a:rPr lang="en-US" sz="2400" dirty="0" smtClean="0"/>
              <a:t> and</a:t>
            </a:r>
            <a:r>
              <a:rPr lang="en-US" sz="2400" dirty="0"/>
              <a:t> 1600 minus 40</a:t>
            </a:r>
            <a:r>
              <a:rPr lang="en-US" sz="2400"/>
              <a:t> </a:t>
            </a:r>
            <a:r>
              <a:rPr lang="en-US" sz="2400" smtClean="0"/>
              <a:t>the</a:t>
            </a:r>
            <a:r>
              <a:rPr lang="en-US" sz="2400" dirty="0"/>
              <a:t> same thing?</a:t>
            </a:r>
          </a:p>
        </p:txBody>
      </p:sp>
    </p:spTree>
    <p:extLst>
      <p:ext uri="{BB962C8B-B14F-4D97-AF65-F5344CB8AC3E}">
        <p14:creationId xmlns:p14="http://schemas.microsoft.com/office/powerpoint/2010/main" val="1736383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/>
          <p:nvPr/>
        </p:nvSpPr>
        <p:spPr>
          <a:xfrm>
            <a:off x="136550" y="1363690"/>
            <a:ext cx="3521050" cy="34193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l Bayan Plain" charset="-78"/>
                <a:ea typeface="Al Bayan Plain" charset="-78"/>
                <a:cs typeface="Al Bayan Plain" charset="-78"/>
              </a:rPr>
              <a:t>Adolf Hitler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l Bayan Plain" charset="-78"/>
                <a:ea typeface="Al Bayan Plain" charset="-78"/>
                <a:cs typeface="Al Bayan Plain" charset="-78"/>
              </a:rPr>
              <a:t>Joseph Stalin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l Bayan Plain" charset="-78"/>
                <a:ea typeface="Al Bayan Plain" charset="-78"/>
                <a:cs typeface="Al Bayan Plain" charset="-78"/>
              </a:rPr>
              <a:t>Franklin Roosevelt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l Bayan Plain" charset="-78"/>
                <a:ea typeface="Al Bayan Plain" charset="-78"/>
                <a:cs typeface="Al Bayan Plain" charset="-78"/>
              </a:rPr>
              <a:t>Harry Truman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l Bayan Plain" charset="-78"/>
                <a:ea typeface="Al Bayan Plain" charset="-78"/>
                <a:cs typeface="Al Bayan Plain" charset="-78"/>
              </a:rPr>
              <a:t>Winston Churchill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l Bayan Plain" charset="-78"/>
                <a:ea typeface="Al Bayan Plain" charset="-78"/>
                <a:cs typeface="Al Bayan Plain" charset="-78"/>
              </a:rPr>
              <a:t>Neville Chamberlain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l Bayan Plain" charset="-78"/>
                <a:ea typeface="Al Bayan Plain" charset="-78"/>
                <a:cs typeface="Al Bayan Plain" charset="-78"/>
              </a:rPr>
              <a:t>Charles de Gaulle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l Bayan Plain" charset="-78"/>
                <a:ea typeface="Al Bayan Plain" charset="-78"/>
                <a:cs typeface="Al Bayan Plain" charset="-78"/>
              </a:rPr>
              <a:t>Benito Mussolini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l Bayan Plain" charset="-78"/>
                <a:ea typeface="Al Bayan Plain" charset="-78"/>
                <a:cs typeface="Al Bayan Plain" charset="-78"/>
              </a:rPr>
              <a:t>Hideki </a:t>
            </a:r>
            <a:r>
              <a:rPr lang="en-US" sz="2400" dirty="0" err="1" smtClean="0">
                <a:latin typeface="Al Bayan Plain" charset="-78"/>
                <a:ea typeface="Al Bayan Plain" charset="-78"/>
                <a:cs typeface="Al Bayan Plain" charset="-78"/>
              </a:rPr>
              <a:t>Tojo</a:t>
            </a:r>
            <a:endParaRPr lang="en-US" sz="2400" dirty="0" smtClean="0">
              <a:latin typeface="Al Bayan Plain" charset="-78"/>
              <a:ea typeface="Al Bayan Plain" charset="-78"/>
              <a:cs typeface="Al Bayan Plain" charset="-78"/>
            </a:endParaRPr>
          </a:p>
          <a:p>
            <a:pPr marL="457200" indent="-457200">
              <a:buFont typeface="+mj-lt"/>
              <a:buAutoNum type="arabicPeriod"/>
            </a:pPr>
            <a:endParaRPr lang="en-US" sz="2200" dirty="0" smtClean="0">
              <a:latin typeface="Al Bayan Plain" charset="-78"/>
              <a:ea typeface="Al Bayan Plain" charset="-78"/>
              <a:cs typeface="Al Bayan Plain" charset="-78"/>
            </a:endParaRPr>
          </a:p>
          <a:p>
            <a:pPr marL="457200" indent="-457200">
              <a:buFont typeface="+mj-lt"/>
              <a:buAutoNum type="arabicPeriod"/>
            </a:pPr>
            <a:endParaRPr lang="en-US" sz="2200" dirty="0" smtClean="0">
              <a:latin typeface="Al Bayan Plain" charset="-78"/>
              <a:ea typeface="Al Bayan Plain" charset="-78"/>
              <a:cs typeface="Al Bayan Plain" charset="-78"/>
            </a:endParaRPr>
          </a:p>
          <a:p>
            <a:endParaRPr lang="en-US" sz="2200" dirty="0">
              <a:latin typeface="Al Bayan Plain" charset="-78"/>
              <a:ea typeface="Al Bayan Plain" charset="-78"/>
              <a:cs typeface="Al Bayan Plain" charset="-78"/>
            </a:endParaRPr>
          </a:p>
        </p:txBody>
      </p:sp>
      <p:sp>
        <p:nvSpPr>
          <p:cNvPr id="131" name="Google Shape;131;p29"/>
          <p:cNvSpPr txBox="1">
            <a:spLocks noGrp="1"/>
          </p:cNvSpPr>
          <p:nvPr>
            <p:ph type="title"/>
          </p:nvPr>
        </p:nvSpPr>
        <p:spPr>
          <a:xfrm>
            <a:off x="136550" y="0"/>
            <a:ext cx="8814919" cy="10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 smtClean="0">
                <a:solidFill>
                  <a:schemeClr val="tx1"/>
                </a:solidFill>
              </a:rPr>
              <a:t>Leaders</a:t>
            </a:r>
            <a:endParaRPr sz="48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0"/>
            <a:ext cx="5486400" cy="514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2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/>
          <p:nvPr/>
        </p:nvSpPr>
        <p:spPr>
          <a:xfrm>
            <a:off x="136550" y="1139252"/>
            <a:ext cx="5949457" cy="38090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200" b="1" u="sng" dirty="0" smtClean="0">
                <a:solidFill>
                  <a:srgbClr val="0070C0"/>
                </a:solidFill>
                <a:latin typeface="Al Bayan Plain" charset="-78"/>
                <a:ea typeface="Al Bayan Plain" charset="-78"/>
                <a:cs typeface="Al Bayan Plain" charset="-78"/>
              </a:rPr>
              <a:t>Task 3:</a:t>
            </a:r>
            <a:r>
              <a:rPr lang="en-US" sz="2200" b="1" dirty="0" smtClean="0">
                <a:solidFill>
                  <a:srgbClr val="0070C0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latin typeface="Al Bayan Plain" charset="-78"/>
                <a:ea typeface="Al Bayan Plain" charset="-78"/>
                <a:cs typeface="Al Bayan Plain" charset="-78"/>
              </a:rPr>
              <a:t>Presentations</a:t>
            </a:r>
          </a:p>
          <a:p>
            <a:r>
              <a:rPr lang="en-US" sz="2200" dirty="0" smtClean="0">
                <a:latin typeface="Al Bayan Plain" charset="-78"/>
                <a:ea typeface="Al Bayan Plain" charset="-78"/>
                <a:cs typeface="Al Bayan Plain" charset="-78"/>
              </a:rPr>
              <a:t>Present the spider map of your chosen leader </a:t>
            </a:r>
          </a:p>
          <a:p>
            <a:r>
              <a:rPr lang="en-US" sz="2200" dirty="0" smtClean="0">
                <a:latin typeface="Al Bayan Plain" charset="-78"/>
                <a:ea typeface="Al Bayan Plain" charset="-78"/>
                <a:cs typeface="Al Bayan Plain" charset="-78"/>
              </a:rPr>
              <a:t>to the rest of your table group.</a:t>
            </a:r>
          </a:p>
          <a:p>
            <a:endParaRPr lang="en-US" sz="2200" dirty="0">
              <a:latin typeface="Al Bayan Plain" charset="-78"/>
              <a:ea typeface="Al Bayan Plain" charset="-78"/>
              <a:cs typeface="Al Bayan Plain" charset="-78"/>
            </a:endParaRPr>
          </a:p>
          <a:p>
            <a:r>
              <a:rPr lang="en-US" sz="2200" b="1" u="sng" dirty="0" smtClean="0">
                <a:solidFill>
                  <a:srgbClr val="00B050"/>
                </a:solidFill>
                <a:latin typeface="Al Bayan Plain" charset="-78"/>
                <a:ea typeface="Al Bayan Plain" charset="-78"/>
                <a:cs typeface="Al Bayan Plain" charset="-78"/>
              </a:rPr>
              <a:t>Questions?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Have you any questions that you would like to ask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about your leaders and their contribution to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WWII? </a:t>
            </a:r>
          </a:p>
          <a:p>
            <a:endParaRPr lang="en-US" sz="2200" dirty="0">
              <a:latin typeface="Al Bayan Plain" charset="-78"/>
              <a:ea typeface="Al Bayan Plain" charset="-78"/>
              <a:cs typeface="Al Bayan Plain" charset="-78"/>
            </a:endParaRPr>
          </a:p>
          <a:p>
            <a:endParaRPr lang="en-US" sz="2200" dirty="0" smtClean="0">
              <a:latin typeface="Al Bayan Plain" charset="-78"/>
              <a:ea typeface="Al Bayan Plain" charset="-78"/>
              <a:cs typeface="Al Bayan Plain" charset="-78"/>
            </a:endParaRPr>
          </a:p>
          <a:p>
            <a:endParaRPr lang="en-US" sz="2200" dirty="0">
              <a:latin typeface="Al Bayan Plain" charset="-78"/>
              <a:ea typeface="Al Bayan Plain" charset="-78"/>
              <a:cs typeface="Al Bayan Plain" charset="-78"/>
            </a:endParaRPr>
          </a:p>
          <a:p>
            <a:r>
              <a:rPr lang="en-US" sz="2200" dirty="0">
                <a:latin typeface="Al Bayan Plain" charset="-78"/>
                <a:ea typeface="Al Bayan Plain" charset="-78"/>
                <a:cs typeface="Al Bayan Plain" charset="-78"/>
              </a:rPr>
              <a:t/>
            </a:r>
            <a:br>
              <a:rPr lang="en-US" sz="2200" dirty="0">
                <a:latin typeface="Al Bayan Plain" charset="-78"/>
                <a:ea typeface="Al Bayan Plain" charset="-78"/>
                <a:cs typeface="Al Bayan Plain" charset="-78"/>
              </a:rPr>
            </a:br>
            <a:endParaRPr lang="en-US" sz="2200" dirty="0">
              <a:latin typeface="Al Bayan Plain" charset="-78"/>
              <a:ea typeface="Al Bayan Plain" charset="-78"/>
              <a:cs typeface="Al Bayan Plain" charset="-78"/>
            </a:endParaRPr>
          </a:p>
        </p:txBody>
      </p:sp>
      <p:pic>
        <p:nvPicPr>
          <p:cNvPr id="4" name="Google Shape;151;p32"/>
          <p:cNvPicPr preferRelativeResize="0"/>
          <p:nvPr/>
        </p:nvPicPr>
        <p:blipFill rotWithShape="1">
          <a:blip r:embed="rId3">
            <a:alphaModFix/>
          </a:blip>
          <a:srcRect l="11688" t="5519" r="14472" b="4137"/>
          <a:stretch/>
        </p:blipFill>
        <p:spPr>
          <a:xfrm>
            <a:off x="5923900" y="0"/>
            <a:ext cx="32201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9"/>
          <p:cNvSpPr txBox="1">
            <a:spLocks noGrp="1"/>
          </p:cNvSpPr>
          <p:nvPr>
            <p:ph type="title"/>
          </p:nvPr>
        </p:nvSpPr>
        <p:spPr>
          <a:xfrm>
            <a:off x="136550" y="0"/>
            <a:ext cx="8737627" cy="10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dirty="0" smtClean="0">
                <a:solidFill>
                  <a:schemeClr val="tx1"/>
                </a:solidFill>
              </a:rPr>
              <a:t>Review | </a:t>
            </a:r>
            <a:r>
              <a:rPr lang="en-GB" sz="3600" b="1" dirty="0" smtClean="0">
                <a:solidFill>
                  <a:schemeClr val="tx2">
                    <a:lumMod val="75000"/>
                  </a:schemeClr>
                </a:solidFill>
              </a:rPr>
              <a:t>Group-Share-Discuss</a:t>
            </a:r>
            <a:endParaRPr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54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136600" y="272342"/>
            <a:ext cx="8695750" cy="10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Starter: Famous Faces of WWII</a:t>
            </a:r>
            <a:endParaRPr sz="4800" b="1" dirty="0"/>
          </a:p>
        </p:txBody>
      </p:sp>
      <p:sp>
        <p:nvSpPr>
          <p:cNvPr id="84" name="Google Shape;84;p16"/>
          <p:cNvSpPr txBox="1"/>
          <p:nvPr/>
        </p:nvSpPr>
        <p:spPr>
          <a:xfrm>
            <a:off x="136550" y="1499016"/>
            <a:ext cx="8695800" cy="34493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CC4125"/>
                </a:solidFill>
                <a:latin typeface="Gungsuh" charset="-127"/>
                <a:ea typeface="Gungsuh" charset="-127"/>
                <a:cs typeface="Gungsuh" charset="-127"/>
                <a:sym typeface="Economica"/>
              </a:rPr>
              <a:t>The next 9 slides, show famous leaders during WWII. </a:t>
            </a:r>
            <a:endParaRPr lang="en-GB" sz="2800" dirty="0" smtClean="0">
              <a:solidFill>
                <a:srgbClr val="CC4125"/>
              </a:solidFill>
              <a:latin typeface="Gungsuh" charset="-127"/>
              <a:ea typeface="Gungsuh" charset="-127"/>
              <a:cs typeface="Gungsuh" charset="-127"/>
              <a:sym typeface="Economi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CC4125"/>
              </a:solidFill>
              <a:latin typeface="Gungsuh" charset="-127"/>
              <a:ea typeface="Gungsuh" charset="-127"/>
              <a:cs typeface="Gungsuh" charset="-127"/>
              <a:sym typeface="Economi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 dirty="0">
                <a:solidFill>
                  <a:srgbClr val="CC4125"/>
                </a:solidFill>
                <a:latin typeface="Gungsuh" charset="-127"/>
                <a:ea typeface="Gungsuh" charset="-127"/>
                <a:cs typeface="Gungsuh" charset="-127"/>
                <a:sym typeface="Economica"/>
              </a:rPr>
              <a:t>Guess: </a:t>
            </a:r>
            <a:endParaRPr lang="en-GB" sz="2800" u="sng" dirty="0" smtClean="0">
              <a:solidFill>
                <a:srgbClr val="CC4125"/>
              </a:solidFill>
              <a:latin typeface="Gungsuh" charset="-127"/>
              <a:ea typeface="Gungsuh" charset="-127"/>
              <a:cs typeface="Gungsuh" charset="-127"/>
              <a:sym typeface="Economi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u="sng" dirty="0">
              <a:solidFill>
                <a:srgbClr val="CC4125"/>
              </a:solidFill>
              <a:latin typeface="Gungsuh" charset="-127"/>
              <a:ea typeface="Gungsuh" charset="-127"/>
              <a:cs typeface="Gungsuh" charset="-127"/>
              <a:sym typeface="Economica"/>
            </a:endParaRP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3500"/>
              <a:buFont typeface="Economica"/>
              <a:buAutoNum type="arabicPeriod"/>
            </a:pPr>
            <a:r>
              <a:rPr lang="en" sz="2800" dirty="0">
                <a:solidFill>
                  <a:srgbClr val="CC4125"/>
                </a:solidFill>
                <a:latin typeface="Gungsuh" charset="-127"/>
                <a:ea typeface="Gungsuh" charset="-127"/>
                <a:cs typeface="Gungsuh" charset="-127"/>
                <a:sym typeface="Economica"/>
              </a:rPr>
              <a:t>The name of the leader</a:t>
            </a:r>
            <a:endParaRPr sz="2800" dirty="0">
              <a:solidFill>
                <a:srgbClr val="CC4125"/>
              </a:solidFill>
              <a:latin typeface="Gungsuh" charset="-127"/>
              <a:ea typeface="Gungsuh" charset="-127"/>
              <a:cs typeface="Gungsuh" charset="-127"/>
              <a:sym typeface="Economica"/>
            </a:endParaRP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3500"/>
              <a:buFont typeface="Economica"/>
              <a:buAutoNum type="arabicPeriod"/>
            </a:pPr>
            <a:r>
              <a:rPr lang="en" sz="2800" dirty="0">
                <a:solidFill>
                  <a:srgbClr val="CC4125"/>
                </a:solidFill>
                <a:latin typeface="Gungsuh" charset="-127"/>
                <a:ea typeface="Gungsuh" charset="-127"/>
                <a:cs typeface="Gungsuh" charset="-127"/>
                <a:sym typeface="Economica"/>
              </a:rPr>
              <a:t>The country they </a:t>
            </a:r>
            <a:r>
              <a:rPr lang="en" sz="2800" dirty="0" smtClean="0">
                <a:solidFill>
                  <a:srgbClr val="CC4125"/>
                </a:solidFill>
                <a:latin typeface="Gungsuh" charset="-127"/>
                <a:ea typeface="Gungsuh" charset="-127"/>
                <a:cs typeface="Gungsuh" charset="-127"/>
                <a:sym typeface="Economica"/>
              </a:rPr>
              <a:t>lead</a:t>
            </a:r>
            <a:endParaRPr sz="2800" dirty="0">
              <a:solidFill>
                <a:srgbClr val="CC4125"/>
              </a:solidFill>
              <a:latin typeface="Gungsuh" charset="-127"/>
              <a:ea typeface="Gungsuh" charset="-127"/>
              <a:cs typeface="Gungsuh" charset="-127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37994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699" y="107450"/>
            <a:ext cx="8577467" cy="10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smtClean="0"/>
              <a:t>#1 </a:t>
            </a:r>
            <a:r>
              <a:rPr lang="en" sz="4800" b="1" dirty="0" smtClean="0"/>
              <a:t>Famous </a:t>
            </a:r>
            <a:r>
              <a:rPr lang="en" sz="4800" b="1" dirty="0"/>
              <a:t>Faces of WWII</a:t>
            </a:r>
            <a:endParaRPr sz="4800" b="1" dirty="0"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60050"/>
            <a:ext cx="3655925" cy="36211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4309000" y="2124150"/>
            <a:ext cx="4687800" cy="188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CC4125"/>
                </a:solidFill>
                <a:latin typeface="Gungsuh" charset="-127"/>
                <a:ea typeface="Gungsuh" charset="-127"/>
                <a:cs typeface="Gungsuh" charset="-127"/>
                <a:sym typeface="Economica"/>
              </a:rPr>
              <a:t>Franklin Roosevelt</a:t>
            </a:r>
            <a:endParaRPr sz="4800" dirty="0">
              <a:solidFill>
                <a:srgbClr val="CC4125"/>
              </a:solidFill>
              <a:latin typeface="Gungsuh" charset="-127"/>
              <a:ea typeface="Gungsuh" charset="-127"/>
              <a:cs typeface="Gungsuh" charset="-127"/>
              <a:sym typeface="Econom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CC4125"/>
                </a:solidFill>
                <a:latin typeface="Gungsuh" charset="-127"/>
                <a:ea typeface="Gungsuh" charset="-127"/>
                <a:cs typeface="Gungsuh" charset="-127"/>
                <a:sym typeface="Economica"/>
              </a:rPr>
              <a:t>USA </a:t>
            </a:r>
            <a:endParaRPr sz="4800" dirty="0">
              <a:solidFill>
                <a:srgbClr val="CC4125"/>
              </a:solidFill>
              <a:latin typeface="Gungsuh" charset="-127"/>
              <a:ea typeface="Gungsuh" charset="-127"/>
              <a:cs typeface="Gungsuh" charset="-127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33478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60050"/>
            <a:ext cx="3352475" cy="36748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4309000" y="2124150"/>
            <a:ext cx="4687800" cy="188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dirty="0">
                <a:solidFill>
                  <a:srgbClr val="CC4125"/>
                </a:solidFill>
                <a:latin typeface="Gungsuh" charset="-127"/>
                <a:ea typeface="Gungsuh" charset="-127"/>
                <a:cs typeface="Gungsuh" charset="-127"/>
                <a:sym typeface="Economica"/>
              </a:rPr>
              <a:t>Charles de Gaulle</a:t>
            </a:r>
            <a:endParaRPr sz="4800" dirty="0">
              <a:solidFill>
                <a:srgbClr val="CC4125"/>
              </a:solidFill>
              <a:latin typeface="Gungsuh" charset="-127"/>
              <a:ea typeface="Gungsuh" charset="-127"/>
              <a:cs typeface="Gungsuh" charset="-127"/>
              <a:sym typeface="Econom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dirty="0">
                <a:solidFill>
                  <a:srgbClr val="CC4125"/>
                </a:solidFill>
                <a:latin typeface="Gungsuh" charset="-127"/>
                <a:ea typeface="Gungsuh" charset="-127"/>
                <a:cs typeface="Gungsuh" charset="-127"/>
                <a:sym typeface="Economica"/>
              </a:rPr>
              <a:t>France</a:t>
            </a:r>
            <a:endParaRPr sz="4800" dirty="0">
              <a:solidFill>
                <a:srgbClr val="CC4125"/>
              </a:solidFill>
              <a:latin typeface="Gungsuh" charset="-127"/>
              <a:ea typeface="Gungsuh" charset="-127"/>
              <a:cs typeface="Gungsuh" charset="-127"/>
              <a:sym typeface="Economica"/>
            </a:endParaRPr>
          </a:p>
        </p:txBody>
      </p:sp>
      <p:sp>
        <p:nvSpPr>
          <p:cNvPr id="6" name="Google Shape;89;p17"/>
          <p:cNvSpPr txBox="1">
            <a:spLocks/>
          </p:cNvSpPr>
          <p:nvPr/>
        </p:nvSpPr>
        <p:spPr>
          <a:xfrm>
            <a:off x="311699" y="107450"/>
            <a:ext cx="8577467" cy="1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sz="16000" b="0" i="0" u="none" strike="noStrike" cap="none">
                <a:solidFill>
                  <a:schemeClr val="lt2"/>
                </a:solidFill>
                <a:latin typeface="Gungsuh" charset="-127"/>
                <a:ea typeface="Gungsuh" charset="-127"/>
                <a:cs typeface="Gungsuh" charset="-127"/>
                <a:sym typeface="Economic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sz="16000" b="0" i="0" u="none" strike="noStrike" cap="non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sz="16000" b="0" i="0" u="none" strike="noStrike" cap="non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sz="16000" b="0" i="0" u="none" strike="noStrike" cap="non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sz="16000" b="0" i="0" u="none" strike="noStrike" cap="non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sz="16000" b="0" i="0" u="none" strike="noStrike" cap="non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sz="16000" b="0" i="0" u="none" strike="noStrike" cap="non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sz="16000" b="0" i="0" u="none" strike="noStrike" cap="non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sz="16000" b="0" i="0" u="none" strike="noStrike" cap="non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r>
              <a:rPr lang="en-GB" sz="4800" b="1" dirty="0" smtClean="0"/>
              <a:t>#2 Famous Faces of WWII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91059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60050"/>
            <a:ext cx="2442100" cy="367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4309000" y="2124150"/>
            <a:ext cx="4687800" cy="188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CC4125"/>
                </a:solidFill>
                <a:latin typeface="Gungsuh" charset="-127"/>
                <a:ea typeface="Gungsuh" charset="-127"/>
                <a:cs typeface="Gungsuh" charset="-127"/>
                <a:sym typeface="Economica"/>
              </a:rPr>
              <a:t>Adolf Hitler</a:t>
            </a:r>
            <a:endParaRPr sz="4800" dirty="0">
              <a:solidFill>
                <a:srgbClr val="CC4125"/>
              </a:solidFill>
              <a:latin typeface="Gungsuh" charset="-127"/>
              <a:ea typeface="Gungsuh" charset="-127"/>
              <a:cs typeface="Gungsuh" charset="-127"/>
              <a:sym typeface="Econom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CC4125"/>
                </a:solidFill>
                <a:latin typeface="Gungsuh" charset="-127"/>
                <a:ea typeface="Gungsuh" charset="-127"/>
                <a:cs typeface="Gungsuh" charset="-127"/>
                <a:sym typeface="Economica"/>
              </a:rPr>
              <a:t>Germany </a:t>
            </a:r>
            <a:endParaRPr sz="4800" dirty="0">
              <a:solidFill>
                <a:srgbClr val="CC4125"/>
              </a:solidFill>
              <a:latin typeface="Gungsuh" charset="-127"/>
              <a:ea typeface="Gungsuh" charset="-127"/>
              <a:cs typeface="Gungsuh" charset="-127"/>
              <a:sym typeface="Economica"/>
            </a:endParaRPr>
          </a:p>
        </p:txBody>
      </p:sp>
      <p:sp>
        <p:nvSpPr>
          <p:cNvPr id="6" name="Google Shape;89;p17"/>
          <p:cNvSpPr txBox="1">
            <a:spLocks noGrp="1"/>
          </p:cNvSpPr>
          <p:nvPr>
            <p:ph type="title"/>
          </p:nvPr>
        </p:nvSpPr>
        <p:spPr>
          <a:xfrm>
            <a:off x="311699" y="107450"/>
            <a:ext cx="8577467" cy="10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 smtClean="0"/>
              <a:t>#3 </a:t>
            </a:r>
            <a:r>
              <a:rPr lang="en" sz="4800" b="1" dirty="0" smtClean="0"/>
              <a:t>Famous </a:t>
            </a:r>
            <a:r>
              <a:rPr lang="en" sz="4800" b="1" dirty="0"/>
              <a:t>Faces of WWII</a:t>
            </a:r>
            <a:endParaRPr sz="4800" b="1" dirty="0"/>
          </a:p>
        </p:txBody>
      </p:sp>
    </p:spTree>
    <p:extLst>
      <p:ext uri="{BB962C8B-B14F-4D97-AF65-F5344CB8AC3E}">
        <p14:creationId xmlns:p14="http://schemas.microsoft.com/office/powerpoint/2010/main" val="167759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60050"/>
            <a:ext cx="2593825" cy="365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/>
        </p:nvSpPr>
        <p:spPr>
          <a:xfrm>
            <a:off x="4309000" y="2124150"/>
            <a:ext cx="4687800" cy="188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CC4125"/>
                </a:solidFill>
                <a:latin typeface="Gungsuh" charset="-127"/>
                <a:ea typeface="Gungsuh" charset="-127"/>
                <a:cs typeface="Gungsuh" charset="-127"/>
                <a:sym typeface="Economica"/>
              </a:rPr>
              <a:t>Benito Mussolini</a:t>
            </a:r>
            <a:endParaRPr sz="4800" dirty="0">
              <a:solidFill>
                <a:srgbClr val="CC4125"/>
              </a:solidFill>
              <a:latin typeface="Gungsuh" charset="-127"/>
              <a:ea typeface="Gungsuh" charset="-127"/>
              <a:cs typeface="Gungsuh" charset="-127"/>
              <a:sym typeface="Econom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CC4125"/>
                </a:solidFill>
                <a:latin typeface="Gungsuh" charset="-127"/>
                <a:ea typeface="Gungsuh" charset="-127"/>
                <a:cs typeface="Gungsuh" charset="-127"/>
                <a:sym typeface="Economica"/>
              </a:rPr>
              <a:t>Italy </a:t>
            </a:r>
            <a:endParaRPr sz="4800" dirty="0">
              <a:solidFill>
                <a:srgbClr val="CC4125"/>
              </a:solidFill>
              <a:latin typeface="Gungsuh" charset="-127"/>
              <a:ea typeface="Gungsuh" charset="-127"/>
              <a:cs typeface="Gungsuh" charset="-127"/>
              <a:sym typeface="Economica"/>
            </a:endParaRPr>
          </a:p>
        </p:txBody>
      </p:sp>
      <p:sp>
        <p:nvSpPr>
          <p:cNvPr id="6" name="Google Shape;89;p17"/>
          <p:cNvSpPr txBox="1">
            <a:spLocks noGrp="1"/>
          </p:cNvSpPr>
          <p:nvPr>
            <p:ph type="title"/>
          </p:nvPr>
        </p:nvSpPr>
        <p:spPr>
          <a:xfrm>
            <a:off x="311699" y="107450"/>
            <a:ext cx="8577467" cy="10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 smtClean="0"/>
              <a:t>#4 </a:t>
            </a:r>
            <a:r>
              <a:rPr lang="en" sz="4800" b="1" dirty="0" smtClean="0"/>
              <a:t>Famous </a:t>
            </a:r>
            <a:r>
              <a:rPr lang="en" sz="4800" b="1" dirty="0"/>
              <a:t>Faces of WWII</a:t>
            </a:r>
            <a:endParaRPr sz="4800" b="1" dirty="0"/>
          </a:p>
        </p:txBody>
      </p:sp>
    </p:spTree>
    <p:extLst>
      <p:ext uri="{BB962C8B-B14F-4D97-AF65-F5344CB8AC3E}">
        <p14:creationId xmlns:p14="http://schemas.microsoft.com/office/powerpoint/2010/main" val="11934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200" y="1107650"/>
            <a:ext cx="3534550" cy="380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/>
          <p:nvPr/>
        </p:nvSpPr>
        <p:spPr>
          <a:xfrm>
            <a:off x="4201366" y="1449592"/>
            <a:ext cx="4687800" cy="188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CC4125"/>
                </a:solidFill>
                <a:latin typeface="Gungsuh" charset="-127"/>
                <a:ea typeface="Gungsuh" charset="-127"/>
                <a:cs typeface="Gungsuh" charset="-127"/>
                <a:sym typeface="Economica"/>
              </a:rPr>
              <a:t>Winston </a:t>
            </a:r>
            <a:r>
              <a:rPr lang="en" sz="4800" dirty="0" smtClean="0">
                <a:solidFill>
                  <a:srgbClr val="CC4125"/>
                </a:solidFill>
                <a:latin typeface="Gungsuh" charset="-127"/>
                <a:ea typeface="Gungsuh" charset="-127"/>
                <a:cs typeface="Gungsuh" charset="-127"/>
                <a:sym typeface="Economica"/>
              </a:rPr>
              <a:t>Churchill</a:t>
            </a:r>
            <a:endParaRPr sz="4800" dirty="0">
              <a:solidFill>
                <a:srgbClr val="CC4125"/>
              </a:solidFill>
              <a:latin typeface="Gungsuh" charset="-127"/>
              <a:ea typeface="Gungsuh" charset="-127"/>
              <a:cs typeface="Gungsuh" charset="-127"/>
              <a:sym typeface="Econom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CC4125"/>
                </a:solidFill>
                <a:latin typeface="Gungsuh" charset="-127"/>
                <a:ea typeface="Gungsuh" charset="-127"/>
                <a:cs typeface="Gungsuh" charset="-127"/>
                <a:sym typeface="Economica"/>
              </a:rPr>
              <a:t>Great Britain</a:t>
            </a:r>
            <a:endParaRPr sz="4800" dirty="0">
              <a:solidFill>
                <a:srgbClr val="CC4125"/>
              </a:solidFill>
              <a:latin typeface="Gungsuh" charset="-127"/>
              <a:ea typeface="Gungsuh" charset="-127"/>
              <a:cs typeface="Gungsuh" charset="-127"/>
              <a:sym typeface="Economica"/>
            </a:endParaRPr>
          </a:p>
        </p:txBody>
      </p:sp>
      <p:sp>
        <p:nvSpPr>
          <p:cNvPr id="6" name="Google Shape;89;p17"/>
          <p:cNvSpPr txBox="1">
            <a:spLocks noGrp="1"/>
          </p:cNvSpPr>
          <p:nvPr>
            <p:ph type="title"/>
          </p:nvPr>
        </p:nvSpPr>
        <p:spPr>
          <a:xfrm>
            <a:off x="311699" y="107450"/>
            <a:ext cx="8577467" cy="10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 smtClean="0"/>
              <a:t>#5 </a:t>
            </a:r>
            <a:r>
              <a:rPr lang="en" sz="4800" b="1" dirty="0" smtClean="0"/>
              <a:t>Famous </a:t>
            </a:r>
            <a:r>
              <a:rPr lang="en" sz="4800" b="1" dirty="0"/>
              <a:t>Faces of WWII</a:t>
            </a:r>
            <a:endParaRPr sz="4800" b="1" dirty="0"/>
          </a:p>
        </p:txBody>
      </p:sp>
    </p:spTree>
    <p:extLst>
      <p:ext uri="{BB962C8B-B14F-4D97-AF65-F5344CB8AC3E}">
        <p14:creationId xmlns:p14="http://schemas.microsoft.com/office/powerpoint/2010/main" val="134472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60050"/>
            <a:ext cx="2897275" cy="363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/>
          <p:nvPr/>
        </p:nvSpPr>
        <p:spPr>
          <a:xfrm>
            <a:off x="4201366" y="1569514"/>
            <a:ext cx="4687800" cy="188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CC4125"/>
                </a:solidFill>
                <a:latin typeface="Gungsuh" charset="-127"/>
                <a:ea typeface="Gungsuh" charset="-127"/>
                <a:cs typeface="Gungsuh" charset="-127"/>
                <a:sym typeface="Economica"/>
              </a:rPr>
              <a:t>Neville Chamberlain</a:t>
            </a:r>
            <a:endParaRPr sz="4800" dirty="0">
              <a:solidFill>
                <a:srgbClr val="CC4125"/>
              </a:solidFill>
              <a:latin typeface="Gungsuh" charset="-127"/>
              <a:ea typeface="Gungsuh" charset="-127"/>
              <a:cs typeface="Gungsuh" charset="-127"/>
              <a:sym typeface="Econom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CC4125"/>
                </a:solidFill>
                <a:latin typeface="Gungsuh" charset="-127"/>
                <a:ea typeface="Gungsuh" charset="-127"/>
                <a:cs typeface="Gungsuh" charset="-127"/>
                <a:sym typeface="Economica"/>
              </a:rPr>
              <a:t>Great Britain </a:t>
            </a:r>
            <a:endParaRPr sz="4800" dirty="0">
              <a:solidFill>
                <a:srgbClr val="CC4125"/>
              </a:solidFill>
              <a:latin typeface="Gungsuh" charset="-127"/>
              <a:ea typeface="Gungsuh" charset="-127"/>
              <a:cs typeface="Gungsuh" charset="-127"/>
              <a:sym typeface="Economica"/>
            </a:endParaRPr>
          </a:p>
        </p:txBody>
      </p:sp>
      <p:sp>
        <p:nvSpPr>
          <p:cNvPr id="6" name="Google Shape;89;p17"/>
          <p:cNvSpPr txBox="1">
            <a:spLocks noGrp="1"/>
          </p:cNvSpPr>
          <p:nvPr>
            <p:ph type="title"/>
          </p:nvPr>
        </p:nvSpPr>
        <p:spPr>
          <a:xfrm>
            <a:off x="311699" y="107450"/>
            <a:ext cx="8577467" cy="10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 smtClean="0"/>
              <a:t>#6 </a:t>
            </a:r>
            <a:r>
              <a:rPr lang="en" sz="4800" b="1" dirty="0" smtClean="0"/>
              <a:t>Famous </a:t>
            </a:r>
            <a:r>
              <a:rPr lang="en" sz="4800" b="1" dirty="0"/>
              <a:t>Faces of WWII</a:t>
            </a:r>
            <a:endParaRPr sz="4800" b="1" dirty="0"/>
          </a:p>
        </p:txBody>
      </p:sp>
    </p:spTree>
    <p:extLst>
      <p:ext uri="{BB962C8B-B14F-4D97-AF65-F5344CB8AC3E}">
        <p14:creationId xmlns:p14="http://schemas.microsoft.com/office/powerpoint/2010/main" val="160215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438</Words>
  <Application>Microsoft Macintosh PowerPoint</Application>
  <PresentationFormat>On-screen Show (16:9)</PresentationFormat>
  <Paragraphs>116</Paragraphs>
  <Slides>21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Al Bayan Plain</vt:lpstr>
      <vt:lpstr>American Typewriter</vt:lpstr>
      <vt:lpstr>Economica</vt:lpstr>
      <vt:lpstr>Gungsuh</vt:lpstr>
      <vt:lpstr>ＭＳ Ｐゴシック</vt:lpstr>
      <vt:lpstr>Open Sans</vt:lpstr>
      <vt:lpstr>Twentieth Century</vt:lpstr>
      <vt:lpstr>Arial</vt:lpstr>
      <vt:lpstr>Luxe</vt:lpstr>
      <vt:lpstr>PowerPoint Presentation</vt:lpstr>
      <vt:lpstr>Numerical Nightmare!</vt:lpstr>
      <vt:lpstr>Starter: Famous Faces of WWII</vt:lpstr>
      <vt:lpstr>#1 Famous Faces of WWII</vt:lpstr>
      <vt:lpstr>PowerPoint Presentation</vt:lpstr>
      <vt:lpstr>#3 Famous Faces of WWII</vt:lpstr>
      <vt:lpstr>#4 Famous Faces of WWII</vt:lpstr>
      <vt:lpstr>#5 Famous Faces of WWII</vt:lpstr>
      <vt:lpstr>#6 Famous Faces of WWII</vt:lpstr>
      <vt:lpstr>#7 Famous Faces of WWII</vt:lpstr>
      <vt:lpstr>#8 Famous Faces of WWII</vt:lpstr>
      <vt:lpstr>#9 Famous Faces of WWII</vt:lpstr>
      <vt:lpstr>Canada | WWII</vt:lpstr>
      <vt:lpstr>Lesson 1 | Introduction to WWII</vt:lpstr>
      <vt:lpstr>Famous Faces Top  Trumps</vt:lpstr>
      <vt:lpstr>The Main Players in World War II</vt:lpstr>
      <vt:lpstr>Leaders in WWII</vt:lpstr>
      <vt:lpstr>Leaders in WWII</vt:lpstr>
      <vt:lpstr>Leaders in WWII</vt:lpstr>
      <vt:lpstr>Leaders</vt:lpstr>
      <vt:lpstr>Review | Group-Share-Discuss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Starter: Famous Faces of WWII</dc:title>
  <cp:lastModifiedBy>Natasha Prankerd</cp:lastModifiedBy>
  <cp:revision>8</cp:revision>
  <dcterms:modified xsi:type="dcterms:W3CDTF">2020-08-09T04:20:50Z</dcterms:modified>
</cp:coreProperties>
</file>