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21"/>
  </p:notesMasterIdLst>
  <p:sldIdLst>
    <p:sldId id="309" r:id="rId2"/>
    <p:sldId id="310" r:id="rId3"/>
    <p:sldId id="311" r:id="rId4"/>
    <p:sldId id="317" r:id="rId5"/>
    <p:sldId id="312" r:id="rId6"/>
    <p:sldId id="313" r:id="rId7"/>
    <p:sldId id="315" r:id="rId8"/>
    <p:sldId id="316" r:id="rId9"/>
    <p:sldId id="307" r:id="rId10"/>
    <p:sldId id="318" r:id="rId11"/>
    <p:sldId id="319" r:id="rId12"/>
    <p:sldId id="320" r:id="rId13"/>
    <p:sldId id="321" r:id="rId14"/>
    <p:sldId id="322" r:id="rId15"/>
    <p:sldId id="323" r:id="rId16"/>
    <p:sldId id="324" r:id="rId17"/>
    <p:sldId id="325" r:id="rId18"/>
    <p:sldId id="326"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0"/>
    <p:restoredTop sz="92391"/>
  </p:normalViewPr>
  <p:slideViewPr>
    <p:cSldViewPr snapToGrid="0" snapToObjects="1">
      <p:cViewPr>
        <p:scale>
          <a:sx n="44" d="100"/>
          <a:sy n="44" d="100"/>
        </p:scale>
        <p:origin x="1384"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C8E96-0ADE-A04F-87E8-BD1286CE4A78}" type="datetimeFigureOut">
              <a:rPr lang="en-US" smtClean="0"/>
              <a:t>5/5/20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97BE6-E04A-CA40-A772-219EB2B8F3E6}" type="slidenum">
              <a:rPr lang="en-US" smtClean="0"/>
              <a:t>‹#›</a:t>
            </a:fld>
            <a:endParaRPr lang="en-US"/>
          </a:p>
        </p:txBody>
      </p:sp>
    </p:spTree>
    <p:extLst>
      <p:ext uri="{BB962C8B-B14F-4D97-AF65-F5344CB8AC3E}">
        <p14:creationId xmlns:p14="http://schemas.microsoft.com/office/powerpoint/2010/main" val="57954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9CA4C6-C6D4-9C4B-A1CB-474A9C7B8F5B}" type="slidenum">
              <a:rPr lang="en-US" smtClean="0"/>
              <a:t>1</a:t>
            </a:fld>
            <a:endParaRPr lang="en-US"/>
          </a:p>
        </p:txBody>
      </p:sp>
    </p:spTree>
    <p:extLst>
      <p:ext uri="{BB962C8B-B14F-4D97-AF65-F5344CB8AC3E}">
        <p14:creationId xmlns:p14="http://schemas.microsoft.com/office/powerpoint/2010/main" val="134961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a:t>
            </a:r>
            <a:r>
              <a:rPr lang="en-US" baseline="0" dirty="0" smtClean="0"/>
              <a:t> Lesson 4 Badakhshan Story </a:t>
            </a:r>
            <a:endParaRPr lang="en-US" dirty="0"/>
          </a:p>
        </p:txBody>
      </p:sp>
      <p:sp>
        <p:nvSpPr>
          <p:cNvPr id="4" name="Slide Number Placeholder 3"/>
          <p:cNvSpPr>
            <a:spLocks noGrp="1"/>
          </p:cNvSpPr>
          <p:nvPr>
            <p:ph type="sldNum" sz="quarter" idx="10"/>
          </p:nvPr>
        </p:nvSpPr>
        <p:spPr/>
        <p:txBody>
          <a:bodyPr/>
          <a:lstStyle/>
          <a:p>
            <a:fld id="{9E797BE6-E04A-CA40-A772-219EB2B8F3E6}" type="slidenum">
              <a:rPr lang="en-US" smtClean="0"/>
              <a:t>14</a:t>
            </a:fld>
            <a:endParaRPr lang="en-US"/>
          </a:p>
        </p:txBody>
      </p:sp>
    </p:spTree>
    <p:extLst>
      <p:ext uri="{BB962C8B-B14F-4D97-AF65-F5344CB8AC3E}">
        <p14:creationId xmlns:p14="http://schemas.microsoft.com/office/powerpoint/2010/main" val="98165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lgn="just"/>
            <a:r>
              <a:rPr lang="en-US" sz="1200" dirty="0" smtClean="0">
                <a:solidFill>
                  <a:schemeClr val="accent3">
                    <a:lumMod val="10000"/>
                  </a:schemeClr>
                </a:solidFill>
                <a:latin typeface="Century Gothic" charset="0"/>
                <a:ea typeface="Century Gothic" charset="0"/>
                <a:cs typeface="Century Gothic" charset="0"/>
              </a:rPr>
              <a:t>Explain to students that it is important to find solutions to these challenges that will have long-lasting impacts. Especially in remote areas, interventions that focus on building the knowledge and strength of the community will lead to more sustainable solutions. For example, it might not be realistic to bring in a midwife from another region and expect them to settle in a new remote area, whereas training a local woman as a midwife means that she is trusted by the community and is already living in the area. It also provides a new opportunity for women to work in the community providing some financial security for her and her family. </a:t>
            </a:r>
            <a:endParaRPr lang="en-US" sz="1200" dirty="0">
              <a:solidFill>
                <a:schemeClr val="accent3">
                  <a:lumMod val="10000"/>
                </a:schemeClr>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9E797BE6-E04A-CA40-A772-219EB2B8F3E6}" type="slidenum">
              <a:rPr lang="en-US" smtClean="0"/>
              <a:t>15</a:t>
            </a:fld>
            <a:endParaRPr lang="en-US"/>
          </a:p>
        </p:txBody>
      </p:sp>
    </p:spTree>
    <p:extLst>
      <p:ext uri="{BB962C8B-B14F-4D97-AF65-F5344CB8AC3E}">
        <p14:creationId xmlns:p14="http://schemas.microsoft.com/office/powerpoint/2010/main" val="138688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lgn="just"/>
            <a:endParaRPr lang="en-US" sz="1200" dirty="0">
              <a:solidFill>
                <a:schemeClr val="accent3">
                  <a:lumMod val="10000"/>
                </a:schemeClr>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9E797BE6-E04A-CA40-A772-219EB2B8F3E6}" type="slidenum">
              <a:rPr lang="en-US" smtClean="0"/>
              <a:t>16</a:t>
            </a:fld>
            <a:endParaRPr lang="en-US"/>
          </a:p>
        </p:txBody>
      </p:sp>
    </p:spTree>
    <p:extLst>
      <p:ext uri="{BB962C8B-B14F-4D97-AF65-F5344CB8AC3E}">
        <p14:creationId xmlns:p14="http://schemas.microsoft.com/office/powerpoint/2010/main" val="769426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lgn="just"/>
            <a:endParaRPr lang="en-US" sz="1200" dirty="0">
              <a:solidFill>
                <a:schemeClr val="accent3">
                  <a:lumMod val="10000"/>
                </a:schemeClr>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9E797BE6-E04A-CA40-A772-219EB2B8F3E6}" type="slidenum">
              <a:rPr lang="en-US" smtClean="0"/>
              <a:t>17</a:t>
            </a:fld>
            <a:endParaRPr lang="en-US"/>
          </a:p>
        </p:txBody>
      </p:sp>
    </p:spTree>
    <p:extLst>
      <p:ext uri="{BB962C8B-B14F-4D97-AF65-F5344CB8AC3E}">
        <p14:creationId xmlns:p14="http://schemas.microsoft.com/office/powerpoint/2010/main" val="82061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lgn="just"/>
            <a:endParaRPr lang="en-US" sz="1200" dirty="0">
              <a:solidFill>
                <a:schemeClr val="accent3">
                  <a:lumMod val="10000"/>
                </a:schemeClr>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9E797BE6-E04A-CA40-A772-219EB2B8F3E6}" type="slidenum">
              <a:rPr lang="en-US" smtClean="0"/>
              <a:t>18</a:t>
            </a:fld>
            <a:endParaRPr lang="en-US"/>
          </a:p>
        </p:txBody>
      </p:sp>
    </p:spTree>
    <p:extLst>
      <p:ext uri="{BB962C8B-B14F-4D97-AF65-F5344CB8AC3E}">
        <p14:creationId xmlns:p14="http://schemas.microsoft.com/office/powerpoint/2010/main" val="1833868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 the class into small groups </a:t>
            </a:r>
          </a:p>
          <a:p>
            <a:r>
              <a:rPr lang="en-US" dirty="0" smtClean="0"/>
              <a:t>Review the </a:t>
            </a:r>
            <a:r>
              <a:rPr lang="en-US" smtClean="0"/>
              <a:t>activity</a:t>
            </a:r>
            <a:r>
              <a:rPr lang="en-US" baseline="0" smtClean="0"/>
              <a:t> with the class in a debrief </a:t>
            </a:r>
            <a:endParaRPr lang="en-US" dirty="0"/>
          </a:p>
        </p:txBody>
      </p:sp>
      <p:sp>
        <p:nvSpPr>
          <p:cNvPr id="4" name="Slide Number Placeholder 3"/>
          <p:cNvSpPr>
            <a:spLocks noGrp="1"/>
          </p:cNvSpPr>
          <p:nvPr>
            <p:ph type="sldNum" sz="quarter" idx="10"/>
          </p:nvPr>
        </p:nvSpPr>
        <p:spPr/>
        <p:txBody>
          <a:bodyPr/>
          <a:lstStyle/>
          <a:p>
            <a:fld id="{9E797BE6-E04A-CA40-A772-219EB2B8F3E6}" type="slidenum">
              <a:rPr lang="en-US" smtClean="0"/>
              <a:t>19</a:t>
            </a:fld>
            <a:endParaRPr lang="en-US"/>
          </a:p>
        </p:txBody>
      </p:sp>
    </p:spTree>
    <p:extLst>
      <p:ext uri="{BB962C8B-B14F-4D97-AF65-F5344CB8AC3E}">
        <p14:creationId xmlns:p14="http://schemas.microsoft.com/office/powerpoint/2010/main" val="166787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Answer:</a:t>
            </a:r>
            <a:r>
              <a:rPr lang="en-US" sz="1200" baseline="0" dirty="0" smtClean="0"/>
              <a:t> 20</a:t>
            </a:r>
            <a:r>
              <a:rPr lang="en-US" sz="1200" dirty="0" smtClean="0"/>
              <a:t/>
            </a:r>
            <a:br>
              <a:rPr lang="en-US" sz="1200" dirty="0" smtClean="0"/>
            </a:br>
            <a:endParaRPr lang="en-US" dirty="0"/>
          </a:p>
        </p:txBody>
      </p:sp>
      <p:sp>
        <p:nvSpPr>
          <p:cNvPr id="4" name="Slide Number Placeholder 3"/>
          <p:cNvSpPr>
            <a:spLocks noGrp="1"/>
          </p:cNvSpPr>
          <p:nvPr>
            <p:ph type="sldNum" sz="quarter" idx="10"/>
          </p:nvPr>
        </p:nvSpPr>
        <p:spPr/>
        <p:txBody>
          <a:bodyPr/>
          <a:lstStyle/>
          <a:p>
            <a:fld id="{929CA4C6-C6D4-9C4B-A1CB-474A9C7B8F5B}" type="slidenum">
              <a:rPr lang="en-US" smtClean="0"/>
              <a:t>2</a:t>
            </a:fld>
            <a:endParaRPr lang="en-US"/>
          </a:p>
        </p:txBody>
      </p:sp>
    </p:spTree>
    <p:extLst>
      <p:ext uri="{BB962C8B-B14F-4D97-AF65-F5344CB8AC3E}">
        <p14:creationId xmlns:p14="http://schemas.microsoft.com/office/powerpoint/2010/main" val="177261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responses with</a:t>
            </a:r>
            <a:r>
              <a:rPr lang="en-US" baseline="0" dirty="0" smtClean="0"/>
              <a:t> students.</a:t>
            </a:r>
          </a:p>
        </p:txBody>
      </p:sp>
      <p:sp>
        <p:nvSpPr>
          <p:cNvPr id="4" name="Slide Number Placeholder 3"/>
          <p:cNvSpPr>
            <a:spLocks noGrp="1"/>
          </p:cNvSpPr>
          <p:nvPr>
            <p:ph type="sldNum" sz="quarter" idx="10"/>
          </p:nvPr>
        </p:nvSpPr>
        <p:spPr/>
        <p:txBody>
          <a:bodyPr/>
          <a:lstStyle/>
          <a:p>
            <a:fld id="{929CA4C6-C6D4-9C4B-A1CB-474A9C7B8F5B}" type="slidenum">
              <a:rPr lang="en-US" smtClean="0"/>
              <a:t>3</a:t>
            </a:fld>
            <a:endParaRPr lang="en-US"/>
          </a:p>
        </p:txBody>
      </p:sp>
    </p:spTree>
    <p:extLst>
      <p:ext uri="{BB962C8B-B14F-4D97-AF65-F5344CB8AC3E}">
        <p14:creationId xmlns:p14="http://schemas.microsoft.com/office/powerpoint/2010/main" val="6625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measure of whether</a:t>
            </a:r>
            <a:r>
              <a:rPr lang="en-GB" baseline="0" dirty="0" smtClean="0"/>
              <a:t> something can continue in the longer term – can be ideas or resources</a:t>
            </a:r>
            <a:endParaRPr lang="en-GB" dirty="0"/>
          </a:p>
        </p:txBody>
      </p:sp>
      <p:sp>
        <p:nvSpPr>
          <p:cNvPr id="4" name="Slide Number Placeholder 3"/>
          <p:cNvSpPr>
            <a:spLocks noGrp="1"/>
          </p:cNvSpPr>
          <p:nvPr>
            <p:ph type="sldNum" sz="quarter" idx="10"/>
          </p:nvPr>
        </p:nvSpPr>
        <p:spPr/>
        <p:txBody>
          <a:bodyPr/>
          <a:lstStyle/>
          <a:p>
            <a:fld id="{C637878F-B59C-4F51-9D53-D9143C478984}" type="slidenum">
              <a:rPr lang="en-GB" smtClean="0"/>
              <a:pPr/>
              <a:t>7</a:t>
            </a:fld>
            <a:endParaRPr lang="en-GB"/>
          </a:p>
        </p:txBody>
      </p:sp>
    </p:spTree>
    <p:extLst>
      <p:ext uri="{BB962C8B-B14F-4D97-AF65-F5344CB8AC3E}">
        <p14:creationId xmlns:p14="http://schemas.microsoft.com/office/powerpoint/2010/main" val="168448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797BE6-E04A-CA40-A772-219EB2B8F3E6}" type="slidenum">
              <a:rPr lang="en-US" smtClean="0"/>
              <a:t>9</a:t>
            </a:fld>
            <a:endParaRPr lang="en-US"/>
          </a:p>
        </p:txBody>
      </p:sp>
    </p:spTree>
    <p:extLst>
      <p:ext uri="{BB962C8B-B14F-4D97-AF65-F5344CB8AC3E}">
        <p14:creationId xmlns:p14="http://schemas.microsoft.com/office/powerpoint/2010/main" val="185214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 Lesson 4 Global Development</a:t>
            </a:r>
            <a:r>
              <a:rPr lang="en-US" baseline="0" dirty="0" smtClean="0"/>
              <a:t> Players</a:t>
            </a:r>
          </a:p>
        </p:txBody>
      </p:sp>
      <p:sp>
        <p:nvSpPr>
          <p:cNvPr id="4" name="Slide Number Placeholder 3"/>
          <p:cNvSpPr>
            <a:spLocks noGrp="1"/>
          </p:cNvSpPr>
          <p:nvPr>
            <p:ph type="sldNum" sz="quarter" idx="10"/>
          </p:nvPr>
        </p:nvSpPr>
        <p:spPr/>
        <p:txBody>
          <a:bodyPr/>
          <a:lstStyle/>
          <a:p>
            <a:fld id="{9E797BE6-E04A-CA40-A772-219EB2B8F3E6}" type="slidenum">
              <a:rPr lang="en-US" smtClean="0"/>
              <a:t>10</a:t>
            </a:fld>
            <a:endParaRPr lang="en-US"/>
          </a:p>
        </p:txBody>
      </p:sp>
    </p:spTree>
    <p:extLst>
      <p:ext uri="{BB962C8B-B14F-4D97-AF65-F5344CB8AC3E}">
        <p14:creationId xmlns:p14="http://schemas.microsoft.com/office/powerpoint/2010/main" val="165855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797BE6-E04A-CA40-A772-219EB2B8F3E6}" type="slidenum">
              <a:rPr lang="en-US" smtClean="0"/>
              <a:t>11</a:t>
            </a:fld>
            <a:endParaRPr lang="en-US"/>
          </a:p>
        </p:txBody>
      </p:sp>
    </p:spTree>
    <p:extLst>
      <p:ext uri="{BB962C8B-B14F-4D97-AF65-F5344CB8AC3E}">
        <p14:creationId xmlns:p14="http://schemas.microsoft.com/office/powerpoint/2010/main" val="210516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Probes and Prompts for discussion</a:t>
            </a:r>
          </a:p>
          <a:p>
            <a:r>
              <a:rPr lang="en-US" dirty="0" smtClean="0"/>
              <a:t>• What are the pros/cons of both options? </a:t>
            </a:r>
          </a:p>
          <a:p>
            <a:r>
              <a:rPr lang="en-US" dirty="0" smtClean="0"/>
              <a:t>• How do you feel if you’re always on the receiving end of a handout (charity)? </a:t>
            </a:r>
          </a:p>
          <a:p>
            <a:r>
              <a:rPr lang="en-US" dirty="0" smtClean="0"/>
              <a:t>• What is the difference between a handout and a hand-up? </a:t>
            </a:r>
          </a:p>
          <a:p>
            <a:r>
              <a:rPr lang="en-US" dirty="0" smtClean="0"/>
              <a:t>• How might this concept relate to global development? </a:t>
            </a:r>
          </a:p>
          <a:p>
            <a:r>
              <a:rPr lang="en-US" dirty="0" smtClean="0"/>
              <a:t>• What might be the advantages/ disadvantages to each approach? (One is immediate, but does not address the underlying problems, and the other takes longer but addresses the root problems so that they don’t reoccur.) </a:t>
            </a:r>
          </a:p>
          <a:p>
            <a:endParaRPr lang="en-US" dirty="0"/>
          </a:p>
        </p:txBody>
      </p:sp>
      <p:sp>
        <p:nvSpPr>
          <p:cNvPr id="4" name="Slide Number Placeholder 3"/>
          <p:cNvSpPr>
            <a:spLocks noGrp="1"/>
          </p:cNvSpPr>
          <p:nvPr>
            <p:ph type="sldNum" sz="quarter" idx="10"/>
          </p:nvPr>
        </p:nvSpPr>
        <p:spPr/>
        <p:txBody>
          <a:bodyPr/>
          <a:lstStyle/>
          <a:p>
            <a:fld id="{9E797BE6-E04A-CA40-A772-219EB2B8F3E6}" type="slidenum">
              <a:rPr lang="en-US" smtClean="0"/>
              <a:t>12</a:t>
            </a:fld>
            <a:endParaRPr lang="en-US"/>
          </a:p>
        </p:txBody>
      </p:sp>
    </p:spTree>
    <p:extLst>
      <p:ext uri="{BB962C8B-B14F-4D97-AF65-F5344CB8AC3E}">
        <p14:creationId xmlns:p14="http://schemas.microsoft.com/office/powerpoint/2010/main" val="209017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797BE6-E04A-CA40-A772-219EB2B8F3E6}" type="slidenum">
              <a:rPr lang="en-US" smtClean="0"/>
              <a:t>13</a:t>
            </a:fld>
            <a:endParaRPr lang="en-US"/>
          </a:p>
        </p:txBody>
      </p:sp>
    </p:spTree>
    <p:extLst>
      <p:ext uri="{BB962C8B-B14F-4D97-AF65-F5344CB8AC3E}">
        <p14:creationId xmlns:p14="http://schemas.microsoft.com/office/powerpoint/2010/main" val="195254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85667" y="468500"/>
            <a:ext cx="9620800" cy="3290400"/>
          </a:xfrm>
          <a:prstGeom prst="rect">
            <a:avLst/>
          </a:prstGeom>
          <a:effectLst>
            <a:outerShdw blurRad="85725" dist="28575" dir="5400000" algn="bl" rotWithShape="0">
              <a:schemeClr val="dk1">
                <a:alpha val="38000"/>
              </a:schemeClr>
            </a:outerShdw>
          </a:effectLst>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1"/>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F9A8931-A486-3C49-8EB4-B129FFB55E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Transparent clouds">
  <p:cSld name="Blank - Transparent clouds">
    <p:bg>
      <p:bgPr>
        <a:gradFill>
          <a:gsLst>
            <a:gs pos="0">
              <a:schemeClr val="dk1"/>
            </a:gs>
            <a:gs pos="100000">
              <a:schemeClr val="accent2"/>
            </a:gs>
          </a:gsLst>
          <a:lin ang="5400012" scaled="0"/>
        </a:gradFill>
        <a:effectLst/>
      </p:bgPr>
    </p:bg>
    <p:spTree>
      <p:nvGrpSpPr>
        <p:cNvPr id="1" name="Shape 62"/>
        <p:cNvGrpSpPr/>
        <p:nvPr/>
      </p:nvGrpSpPr>
      <p:grpSpPr>
        <a:xfrm>
          <a:off x="0" y="0"/>
          <a:ext cx="0" cy="0"/>
          <a:chOff x="0" y="0"/>
          <a:chExt cx="0" cy="0"/>
        </a:xfrm>
      </p:grpSpPr>
      <p:pic>
        <p:nvPicPr>
          <p:cNvPr id="63" name="Google Shape;63;p13"/>
          <p:cNvPicPr preferRelativeResize="0"/>
          <p:nvPr/>
        </p:nvPicPr>
        <p:blipFill>
          <a:blip r:embed="rId2">
            <a:alphaModFix/>
          </a:blip>
          <a:stretch>
            <a:fillRect/>
          </a:stretch>
        </p:blipFill>
        <p:spPr>
          <a:xfrm>
            <a:off x="0" y="1"/>
            <a:ext cx="12192000" cy="6858011"/>
          </a:xfrm>
          <a:prstGeom prst="rect">
            <a:avLst/>
          </a:prstGeom>
          <a:noFill/>
          <a:ln>
            <a:noFill/>
          </a:ln>
        </p:spPr>
      </p:pic>
      <p:sp>
        <p:nvSpPr>
          <p:cNvPr id="64" name="Google Shape;64;p13"/>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F9A8931-A486-3C49-8EB4-B129FFB55E0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Transparent city">
  <p:cSld name="Blank - Transparent city">
    <p:bg>
      <p:bgPr>
        <a:gradFill>
          <a:gsLst>
            <a:gs pos="0">
              <a:schemeClr val="dk1"/>
            </a:gs>
            <a:gs pos="100000">
              <a:schemeClr val="accent2"/>
            </a:gs>
          </a:gsLst>
          <a:lin ang="5400012" scaled="0"/>
        </a:gradFill>
        <a:effectLst/>
      </p:bgPr>
    </p:bg>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2">
            <a:alphaModFix/>
          </a:blip>
          <a:srcRect t="19054"/>
          <a:stretch/>
        </p:blipFill>
        <p:spPr>
          <a:xfrm>
            <a:off x="0" y="4935632"/>
            <a:ext cx="12192000" cy="1922367"/>
          </a:xfrm>
          <a:prstGeom prst="rect">
            <a:avLst/>
          </a:prstGeom>
          <a:noFill/>
          <a:ln>
            <a:noFill/>
          </a:ln>
        </p:spPr>
      </p:pic>
      <p:sp>
        <p:nvSpPr>
          <p:cNvPr id="67" name="Google Shape;67;p14"/>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F9A8931-A486-3C49-8EB4-B129FFB55E0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1_title">
    <p:spTree>
      <p:nvGrpSpPr>
        <p:cNvPr id="1" name="Shape 7"/>
        <p:cNvGrpSpPr/>
        <p:nvPr/>
      </p:nvGrpSpPr>
      <p:grpSpPr>
        <a:xfrm>
          <a:off x="0" y="0"/>
          <a:ext cx="0" cy="0"/>
          <a:chOff x="0" y="0"/>
          <a:chExt cx="0" cy="0"/>
        </a:xfrm>
      </p:grpSpPr>
      <p:sp>
        <p:nvSpPr>
          <p:cNvPr id="10" name="Shape 10"/>
          <p:cNvSpPr txBox="1">
            <a:spLocks noGrp="1"/>
          </p:cNvSpPr>
          <p:nvPr>
            <p:ph type="ctrTitle"/>
          </p:nvPr>
        </p:nvSpPr>
        <p:spPr>
          <a:xfrm>
            <a:off x="914400" y="630810"/>
            <a:ext cx="10363200" cy="3789300"/>
          </a:xfrm>
          <a:prstGeom prst="rect">
            <a:avLst/>
          </a:prstGeom>
          <a:noFill/>
          <a:ln>
            <a:noFill/>
          </a:ln>
        </p:spPr>
        <p:txBody>
          <a:bodyPr lIns="91425" tIns="91425" rIns="91425" bIns="91425" anchor="b" anchorCtr="0"/>
          <a:lstStyle>
            <a:lvl1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1pPr>
            <a:lvl2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2pPr>
            <a:lvl3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3pPr>
            <a:lvl4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4pPr>
            <a:lvl5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5pPr>
            <a:lvl6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6pPr>
            <a:lvl7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7pPr>
            <a:lvl8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8pPr>
            <a:lvl9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9pPr>
          </a:lstStyle>
          <a:p>
            <a:r>
              <a:rPr lang="en-US" smtClean="0"/>
              <a:t>Click to edit Master title style</a:t>
            </a:r>
            <a:endParaRPr/>
          </a:p>
        </p:txBody>
      </p:sp>
      <p:sp>
        <p:nvSpPr>
          <p:cNvPr id="11" name="Shape 11"/>
          <p:cNvSpPr txBox="1">
            <a:spLocks noGrp="1"/>
          </p:cNvSpPr>
          <p:nvPr>
            <p:ph type="subTitle" idx="1"/>
          </p:nvPr>
        </p:nvSpPr>
        <p:spPr>
          <a:xfrm>
            <a:off x="914400" y="5195895"/>
            <a:ext cx="10363200" cy="614099"/>
          </a:xfrm>
          <a:prstGeom prst="rect">
            <a:avLst/>
          </a:prstGeom>
          <a:noFill/>
          <a:ln>
            <a:noFill/>
          </a:ln>
        </p:spPr>
        <p:txBody>
          <a:bodyPr lIns="91425" tIns="91425" rIns="91425" bIns="91425" anchor="ctr" anchorCtr="0"/>
          <a:lstStyle>
            <a:lvl1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1pPr>
            <a:lvl2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2pPr>
            <a:lvl3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3pPr>
            <a:lvl4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4pPr>
            <a:lvl5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5pPr>
            <a:lvl6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6pPr>
            <a:lvl7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7pPr>
            <a:lvl8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8pPr>
            <a:lvl9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9pPr>
          </a:lstStyle>
          <a:p>
            <a:r>
              <a:rPr lang="en-US" smtClean="0"/>
              <a:t>Click to edit Master subtitle style</a:t>
            </a:r>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CF9A8931-A486-3C49-8EB4-B129FFB55E0D}" type="slidenum">
              <a:rPr lang="en-US" smtClean="0"/>
              <a:t>‹#›</a:t>
            </a:fld>
            <a:endParaRPr lang="en-US"/>
          </a:p>
        </p:txBody>
      </p:sp>
      <p:sp>
        <p:nvSpPr>
          <p:cNvPr id="5" name="Footer Placeholder 4"/>
          <p:cNvSpPr>
            <a:spLocks noGrp="1"/>
          </p:cNvSpPr>
          <p:nvPr>
            <p:ph type="ftr" sz="quarter" idx="11"/>
          </p:nvPr>
        </p:nvSpPr>
        <p:spPr>
          <a:xfrm>
            <a:off x="1979613" y="6019801"/>
            <a:ext cx="5943600" cy="228600"/>
          </a:xfrm>
          <a:prstGeom prst="rect">
            <a:avLst/>
          </a:prstGeom>
        </p:spPr>
        <p:txBody>
          <a:bodyPr rtlCol="0"/>
          <a:lstStyle/>
          <a:p>
            <a:endParaRPr lang="en-US"/>
          </a:p>
        </p:txBody>
      </p:sp>
      <p:sp>
        <p:nvSpPr>
          <p:cNvPr id="4" name="Date Placeholder 3"/>
          <p:cNvSpPr>
            <a:spLocks noGrp="1"/>
          </p:cNvSpPr>
          <p:nvPr>
            <p:ph type="dt" sz="half" idx="10"/>
          </p:nvPr>
        </p:nvSpPr>
        <p:spPr>
          <a:xfrm>
            <a:off x="8075611" y="6019801"/>
            <a:ext cx="1396260" cy="228600"/>
          </a:xfrm>
          <a:prstGeom prst="rect">
            <a:avLst/>
          </a:prstGeom>
        </p:spPr>
        <p:txBody>
          <a:bodyPr rtlCol="0"/>
          <a:lstStyle/>
          <a:p>
            <a:fld id="{99FAD0B7-158A-0041-9C5C-CE10B8C00225}" type="datetimeFigureOut">
              <a:rPr lang="en-US" smtClean="0"/>
              <a:t>5/5/20</a:t>
            </a:fld>
            <a:endParaRPr lang="en-US"/>
          </a:p>
        </p:txBody>
      </p:sp>
    </p:spTree>
    <p:extLst>
      <p:ext uri="{BB962C8B-B14F-4D97-AF65-F5344CB8AC3E}">
        <p14:creationId xmlns:p14="http://schemas.microsoft.com/office/powerpoint/2010/main" val="140322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smtClean="0"/>
              <a:t>Click to edit Master title style</a:t>
            </a:r>
            <a:endParaRPr/>
          </a:p>
        </p:txBody>
      </p:sp>
      <p:sp>
        <p:nvSpPr>
          <p:cNvPr id="3" name="Content Placeholder 2"/>
          <p:cNvSpPr>
            <a:spLocks noGrp="1"/>
          </p:cNvSpPr>
          <p:nvPr>
            <p:ph sz="half" idx="1"/>
          </p:nvPr>
        </p:nvSpPr>
        <p:spPr>
          <a:xfrm>
            <a:off x="1065213" y="1825625"/>
            <a:ext cx="4954588" cy="4187952"/>
          </a:xfrm>
        </p:spPr>
        <p:txBody>
          <a:bodyPr rtlCol="0"/>
          <a:lstStyle/>
          <a:p>
            <a:pPr lvl="0" rtl="0"/>
            <a:r>
              <a:rPr lang="en-US" smtClean="0"/>
              <a:t>Click to 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a:p>
        </p:txBody>
      </p:sp>
      <p:sp>
        <p:nvSpPr>
          <p:cNvPr id="4" name="Content Placeholder 3"/>
          <p:cNvSpPr>
            <a:spLocks noGrp="1"/>
          </p:cNvSpPr>
          <p:nvPr>
            <p:ph sz="half" idx="2"/>
          </p:nvPr>
        </p:nvSpPr>
        <p:spPr>
          <a:xfrm>
            <a:off x="6172201" y="1825625"/>
            <a:ext cx="4951415" cy="4187952"/>
          </a:xfrm>
        </p:spPr>
        <p:txBody>
          <a:bodyPr rtlCol="0"/>
          <a:lstStyle/>
          <a:p>
            <a:pPr lvl="0" rtl="0"/>
            <a:r>
              <a:rPr lang="en-US" smtClean="0"/>
              <a:t>Click to 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a:p>
        </p:txBody>
      </p:sp>
      <p:sp>
        <p:nvSpPr>
          <p:cNvPr id="7" name="Slide Number Placeholder 6"/>
          <p:cNvSpPr>
            <a:spLocks noGrp="1"/>
          </p:cNvSpPr>
          <p:nvPr>
            <p:ph type="sldNum" sz="quarter" idx="12"/>
          </p:nvPr>
        </p:nvSpPr>
        <p:spPr/>
        <p:txBody>
          <a:bodyPr rtlCol="0"/>
          <a:lstStyle/>
          <a:p>
            <a:fld id="{4FAB73BC-B049-4115-A692-8D63A059BFB8}" type="slidenum">
              <a:rPr lang="en-US" smtClean="0"/>
              <a:pPr/>
              <a:t>‹#›</a:t>
            </a:fld>
            <a:endParaRPr lang="en-US" dirty="0"/>
          </a:p>
        </p:txBody>
      </p:sp>
      <p:sp>
        <p:nvSpPr>
          <p:cNvPr id="6" name="Footer Placeholder 5"/>
          <p:cNvSpPr>
            <a:spLocks noGrp="1"/>
          </p:cNvSpPr>
          <p:nvPr>
            <p:ph type="ftr" sz="quarter" idx="11"/>
          </p:nvPr>
        </p:nvSpPr>
        <p:spPr>
          <a:xfrm>
            <a:off x="1979613" y="6019801"/>
            <a:ext cx="5943600" cy="228600"/>
          </a:xfrm>
          <a:prstGeom prst="rect">
            <a:avLst/>
          </a:prstGeom>
        </p:spPr>
        <p:txBody>
          <a:bodyPr rtlCol="0"/>
          <a:lstStyle/>
          <a:p>
            <a:endParaRPr lang="en-US" dirty="0"/>
          </a:p>
        </p:txBody>
      </p:sp>
      <p:sp>
        <p:nvSpPr>
          <p:cNvPr id="5" name="Date Placeholder 4"/>
          <p:cNvSpPr>
            <a:spLocks noGrp="1"/>
          </p:cNvSpPr>
          <p:nvPr>
            <p:ph type="dt" sz="half" idx="10"/>
          </p:nvPr>
        </p:nvSpPr>
        <p:spPr>
          <a:xfrm>
            <a:off x="8075611" y="6019801"/>
            <a:ext cx="1396260" cy="228600"/>
          </a:xfrm>
          <a:prstGeom prst="rect">
            <a:avLst/>
          </a:prstGeom>
        </p:spPr>
        <p:txBody>
          <a:bodyPr rtlCol="0"/>
          <a:lstStyle/>
          <a:p>
            <a:fld id="{5586B75A-687E-405C-8A0B-8D00578BA2C3}" type="datetimeFigureOut">
              <a:rPr lang="en-US" smtClean="0"/>
              <a:pPr/>
              <a:t>5/5/20</a:t>
            </a:fld>
            <a:endParaRPr lang="en-US" dirty="0"/>
          </a:p>
        </p:txBody>
      </p:sp>
    </p:spTree>
    <p:extLst>
      <p:ext uri="{BB962C8B-B14F-4D97-AF65-F5344CB8AC3E}">
        <p14:creationId xmlns:p14="http://schemas.microsoft.com/office/powerpoint/2010/main" val="8470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914400" y="2063849"/>
            <a:ext cx="10363200" cy="13696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13" name="Google Shape;13;p3"/>
          <p:cNvSpPr txBox="1">
            <a:spLocks noGrp="1"/>
          </p:cNvSpPr>
          <p:nvPr>
            <p:ph type="subTitle" idx="1"/>
          </p:nvPr>
        </p:nvSpPr>
        <p:spPr>
          <a:xfrm>
            <a:off x="914400" y="3562552"/>
            <a:ext cx="10363200" cy="4188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a:lvl1pPr>
            <a:lvl2pPr lvl="1" algn="ctr" rtl="0">
              <a:spcBef>
                <a:spcPts val="0"/>
              </a:spcBef>
              <a:spcAft>
                <a:spcPts val="0"/>
              </a:spcAft>
              <a:buClr>
                <a:schemeClr val="dk1"/>
              </a:buClr>
              <a:buSzPts val="3000"/>
              <a:buNone/>
              <a:defRPr sz="3000"/>
            </a:lvl2pPr>
            <a:lvl3pPr lvl="2" algn="ctr" rtl="0">
              <a:spcBef>
                <a:spcPts val="0"/>
              </a:spcBef>
              <a:spcAft>
                <a:spcPts val="0"/>
              </a:spcAft>
              <a:buClr>
                <a:schemeClr val="dk1"/>
              </a:buClr>
              <a:buSzPts val="3000"/>
              <a:buNone/>
              <a:defRPr sz="3000"/>
            </a:lvl3pPr>
            <a:lvl4pPr lvl="3" algn="ctr" rtl="0">
              <a:spcBef>
                <a:spcPts val="0"/>
              </a:spcBef>
              <a:spcAft>
                <a:spcPts val="0"/>
              </a:spcAft>
              <a:buClr>
                <a:schemeClr val="dk1"/>
              </a:buClr>
              <a:buSzPts val="3000"/>
              <a:buNone/>
              <a:defRPr sz="3000"/>
            </a:lvl4pPr>
            <a:lvl5pPr lvl="4" algn="ctr" rtl="0">
              <a:spcBef>
                <a:spcPts val="0"/>
              </a:spcBef>
              <a:spcAft>
                <a:spcPts val="0"/>
              </a:spcAft>
              <a:buClr>
                <a:schemeClr val="dk1"/>
              </a:buClr>
              <a:buSzPts val="3000"/>
              <a:buNone/>
              <a:defRPr sz="3000"/>
            </a:lvl5pPr>
            <a:lvl6pPr lvl="5" algn="ctr" rtl="0">
              <a:spcBef>
                <a:spcPts val="0"/>
              </a:spcBef>
              <a:spcAft>
                <a:spcPts val="0"/>
              </a:spcAft>
              <a:buClr>
                <a:schemeClr val="dk1"/>
              </a:buClr>
              <a:buSzPts val="3000"/>
              <a:buNone/>
              <a:defRPr sz="3000"/>
            </a:lvl6pPr>
            <a:lvl7pPr lvl="6" algn="ctr" rtl="0">
              <a:spcBef>
                <a:spcPts val="0"/>
              </a:spcBef>
              <a:spcAft>
                <a:spcPts val="0"/>
              </a:spcAft>
              <a:buClr>
                <a:schemeClr val="dk1"/>
              </a:buClr>
              <a:buSzPts val="3000"/>
              <a:buNone/>
              <a:defRPr sz="3000"/>
            </a:lvl7pPr>
            <a:lvl8pPr lvl="7" algn="ctr" rtl="0">
              <a:spcBef>
                <a:spcPts val="0"/>
              </a:spcBef>
              <a:spcAft>
                <a:spcPts val="0"/>
              </a:spcAft>
              <a:buClr>
                <a:schemeClr val="dk1"/>
              </a:buClr>
              <a:buSzPts val="3000"/>
              <a:buNone/>
              <a:defRPr sz="3000"/>
            </a:lvl8pPr>
            <a:lvl9pPr lvl="8" algn="ctr" rtl="0">
              <a:spcBef>
                <a:spcPts val="0"/>
              </a:spcBef>
              <a:spcAft>
                <a:spcPts val="0"/>
              </a:spcAft>
              <a:buClr>
                <a:schemeClr val="dk1"/>
              </a:buClr>
              <a:buSzPts val="3000"/>
              <a:buNone/>
              <a:defRPr sz="3000"/>
            </a:lvl9pPr>
          </a:lstStyle>
          <a:p>
            <a:r>
              <a:rPr lang="en-US" smtClean="0"/>
              <a:t>Click to edit Master subtitle style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dk1"/>
            </a:gs>
            <a:gs pos="100000">
              <a:schemeClr val="accent1"/>
            </a:gs>
          </a:gsLst>
          <a:lin ang="5400012" scaled="0"/>
        </a:gradFill>
        <a:effectLst/>
      </p:bgPr>
    </p:bg>
    <p:spTree>
      <p:nvGrpSpPr>
        <p:cNvPr id="1" name="Shape 14"/>
        <p:cNvGrpSpPr/>
        <p:nvPr/>
      </p:nvGrpSpPr>
      <p:grpSpPr>
        <a:xfrm>
          <a:off x="0" y="0"/>
          <a:ext cx="0" cy="0"/>
          <a:chOff x="0" y="0"/>
          <a:chExt cx="0" cy="0"/>
        </a:xfrm>
      </p:grpSpPr>
      <p:pic>
        <p:nvPicPr>
          <p:cNvPr id="15" name="Google Shape;15;p4"/>
          <p:cNvPicPr preferRelativeResize="0"/>
          <p:nvPr/>
        </p:nvPicPr>
        <p:blipFill>
          <a:blip r:embed="rId2">
            <a:alphaModFix amt="70000"/>
          </a:blip>
          <a:stretch>
            <a:fillRect/>
          </a:stretch>
        </p:blipFill>
        <p:spPr>
          <a:xfrm>
            <a:off x="0" y="1"/>
            <a:ext cx="12192000" cy="6858011"/>
          </a:xfrm>
          <a:prstGeom prst="rect">
            <a:avLst/>
          </a:prstGeom>
          <a:noFill/>
          <a:ln>
            <a:noFill/>
          </a:ln>
        </p:spPr>
      </p:pic>
      <p:pic>
        <p:nvPicPr>
          <p:cNvPr id="16" name="Google Shape;16;p4"/>
          <p:cNvPicPr preferRelativeResize="0"/>
          <p:nvPr/>
        </p:nvPicPr>
        <p:blipFill rotWithShape="1">
          <a:blip r:embed="rId3">
            <a:alphaModFix/>
          </a:blip>
          <a:srcRect t="19054"/>
          <a:stretch/>
        </p:blipFill>
        <p:spPr>
          <a:xfrm>
            <a:off x="0" y="4935632"/>
            <a:ext cx="12192000" cy="1922367"/>
          </a:xfrm>
          <a:prstGeom prst="rect">
            <a:avLst/>
          </a:prstGeom>
          <a:noFill/>
          <a:ln>
            <a:noFill/>
          </a:ln>
        </p:spPr>
      </p:pic>
      <p:sp>
        <p:nvSpPr>
          <p:cNvPr id="17" name="Google Shape;17;p4"/>
          <p:cNvSpPr txBox="1">
            <a:spLocks noGrp="1"/>
          </p:cNvSpPr>
          <p:nvPr>
            <p:ph type="body" idx="1"/>
          </p:nvPr>
        </p:nvSpPr>
        <p:spPr>
          <a:xfrm>
            <a:off x="1721467" y="0"/>
            <a:ext cx="8749200" cy="5485200"/>
          </a:xfrm>
          <a:prstGeom prst="rect">
            <a:avLst/>
          </a:prstGeom>
          <a:effectLst>
            <a:outerShdw blurRad="57150" dist="19050" dir="5400000" algn="bl" rotWithShape="0">
              <a:schemeClr val="dk1">
                <a:alpha val="20000"/>
              </a:schemeClr>
            </a:outerShdw>
          </a:effectLst>
        </p:spPr>
        <p:txBody>
          <a:bodyPr spcFirstLastPara="1" wrap="square" lIns="0" tIns="0" rIns="0" bIns="0" anchor="ctr" anchorCtr="0">
            <a:noAutofit/>
          </a:bodyPr>
          <a:lstStyle>
            <a:lvl1pPr marL="457200" lvl="0" indent="-419100" algn="ctr" rtl="0">
              <a:spcBef>
                <a:spcPts val="60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1pPr>
            <a:lvl2pPr marL="914400" lvl="1"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2pPr>
            <a:lvl3pPr marL="1371600" lvl="2"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3pPr>
            <a:lvl4pPr marL="1828800" lvl="3"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4pPr>
            <a:lvl5pPr marL="2286000" lvl="4"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5pPr>
            <a:lvl6pPr marL="2743200" lvl="5"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6pPr>
            <a:lvl7pPr marL="3200400" lvl="6"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7pPr>
            <a:lvl8pPr marL="3657600" lvl="7"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8pPr>
            <a:lvl9pPr marL="4114800" lvl="8"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9pPr>
          </a:lstStyle>
          <a:p>
            <a:pPr lvl="0"/>
            <a:r>
              <a:rPr lang="en-US" smtClean="0"/>
              <a:t>Click to edit Master text styles</a:t>
            </a:r>
          </a:p>
        </p:txBody>
      </p:sp>
      <p:sp>
        <p:nvSpPr>
          <p:cNvPr id="18" name="Google Shape;18;p4"/>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F9A8931-A486-3C49-8EB4-B129FFB55E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
        <p:cNvGrpSpPr/>
        <p:nvPr/>
      </p:nvGrpSpPr>
      <p:grpSpPr>
        <a:xfrm>
          <a:off x="0" y="0"/>
          <a:ext cx="0" cy="0"/>
          <a:chOff x="0" y="0"/>
          <a:chExt cx="0" cy="0"/>
        </a:xfrm>
      </p:grpSpPr>
      <p:sp>
        <p:nvSpPr>
          <p:cNvPr id="20" name="Google Shape;20;p5"/>
          <p:cNvSpPr/>
          <p:nvPr/>
        </p:nvSpPr>
        <p:spPr>
          <a:xfrm>
            <a:off x="-10900" y="-10900"/>
            <a:ext cx="12192000" cy="1611200"/>
          </a:xfrm>
          <a:prstGeom prst="rect">
            <a:avLst/>
          </a:prstGeom>
          <a:gradFill>
            <a:gsLst>
              <a:gs pos="0">
                <a:srgbClr val="1A80F9">
                  <a:alpha val="49411"/>
                </a:srgbClr>
              </a:gs>
              <a:gs pos="100000">
                <a:srgbClr val="1A80F9">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5"/>
          <p:cNvSpPr/>
          <p:nvPr/>
        </p:nvSpPr>
        <p:spPr>
          <a:xfrm>
            <a:off x="599233" y="1220933"/>
            <a:ext cx="10993600" cy="4416000"/>
          </a:xfrm>
          <a:prstGeom prst="roundRect">
            <a:avLst>
              <a:gd name="adj" fmla="val 1132"/>
            </a:avLst>
          </a:prstGeom>
          <a:solidFill>
            <a:srgbClr val="FFFFFF"/>
          </a:solidFill>
          <a:ln>
            <a:noFill/>
          </a:ln>
          <a:effectLst>
            <a:outerShdw blurRad="214313"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22" name="Google Shape;22;p5"/>
          <p:cNvPicPr preferRelativeResize="0"/>
          <p:nvPr/>
        </p:nvPicPr>
        <p:blipFill rotWithShape="1">
          <a:blip r:embed="rId2">
            <a:alphaModFix/>
          </a:blip>
          <a:srcRect t="19054"/>
          <a:stretch/>
        </p:blipFill>
        <p:spPr>
          <a:xfrm>
            <a:off x="0" y="4935632"/>
            <a:ext cx="12192000" cy="1922367"/>
          </a:xfrm>
          <a:prstGeom prst="rect">
            <a:avLst/>
          </a:prstGeom>
          <a:noFill/>
          <a:ln>
            <a:noFill/>
          </a:ln>
        </p:spPr>
      </p:pic>
      <p:sp>
        <p:nvSpPr>
          <p:cNvPr id="23" name="Google Shape;23;p5"/>
          <p:cNvSpPr txBox="1">
            <a:spLocks noGrp="1"/>
          </p:cNvSpPr>
          <p:nvPr>
            <p:ph type="title"/>
          </p:nvPr>
        </p:nvSpPr>
        <p:spPr>
          <a:xfrm>
            <a:off x="731600" y="472949"/>
            <a:ext cx="10728800" cy="654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n-US" smtClean="0"/>
              <a:t>Click to edit Master title style</a:t>
            </a:r>
            <a:endParaRPr/>
          </a:p>
        </p:txBody>
      </p:sp>
      <p:sp>
        <p:nvSpPr>
          <p:cNvPr id="24" name="Google Shape;24;p5"/>
          <p:cNvSpPr txBox="1">
            <a:spLocks noGrp="1"/>
          </p:cNvSpPr>
          <p:nvPr>
            <p:ph type="body" idx="1"/>
          </p:nvPr>
        </p:nvSpPr>
        <p:spPr>
          <a:xfrm>
            <a:off x="1187600" y="1600200"/>
            <a:ext cx="9816800" cy="3547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pPr lvl="0"/>
            <a:r>
              <a:rPr lang="en-US" smtClean="0"/>
              <a:t>Click to edit Master text styles</a:t>
            </a:r>
          </a:p>
        </p:txBody>
      </p:sp>
      <p:sp>
        <p:nvSpPr>
          <p:cNvPr id="25" name="Google Shape;25;p5"/>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F9A8931-A486-3C49-8EB4-B129FFB55E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6"/>
        <p:cNvGrpSpPr/>
        <p:nvPr/>
      </p:nvGrpSpPr>
      <p:grpSpPr>
        <a:xfrm>
          <a:off x="0" y="0"/>
          <a:ext cx="0" cy="0"/>
          <a:chOff x="0" y="0"/>
          <a:chExt cx="0" cy="0"/>
        </a:xfrm>
      </p:grpSpPr>
      <p:sp>
        <p:nvSpPr>
          <p:cNvPr id="27" name="Google Shape;27;p6"/>
          <p:cNvSpPr/>
          <p:nvPr/>
        </p:nvSpPr>
        <p:spPr>
          <a:xfrm>
            <a:off x="599233" y="593067"/>
            <a:ext cx="10993600" cy="5665600"/>
          </a:xfrm>
          <a:prstGeom prst="roundRect">
            <a:avLst>
              <a:gd name="adj" fmla="val 1132"/>
            </a:avLst>
          </a:prstGeom>
          <a:solidFill>
            <a:srgbClr val="FFFFFF"/>
          </a:solidFill>
          <a:ln>
            <a:noFill/>
          </a:ln>
          <a:effectLst>
            <a:outerShdw blurRad="214313"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 name="Google Shape;28;p6"/>
          <p:cNvSpPr txBox="1">
            <a:spLocks noGrp="1"/>
          </p:cNvSpPr>
          <p:nvPr>
            <p:ph type="title"/>
          </p:nvPr>
        </p:nvSpPr>
        <p:spPr>
          <a:xfrm>
            <a:off x="1187600" y="1184133"/>
            <a:ext cx="4902800" cy="654400"/>
          </a:xfrm>
          <a:prstGeom prst="rect">
            <a:avLst/>
          </a:prstGeom>
        </p:spPr>
        <p:txBody>
          <a:bodyPr spcFirstLastPara="1" wrap="square" lIns="0" tIns="0" rIns="0" bIns="0" anchor="b" anchorCtr="0">
            <a:noAutofit/>
          </a:bodyPr>
          <a:lstStyle>
            <a:lvl1pPr lvl="0" algn="l" rtl="0">
              <a:spcBef>
                <a:spcPts val="0"/>
              </a:spcBef>
              <a:spcAft>
                <a:spcPts val="0"/>
              </a:spcAft>
              <a:buClr>
                <a:schemeClr val="dk1"/>
              </a:buClr>
              <a:buSzPts val="2000"/>
              <a:buNone/>
              <a:defRPr>
                <a:solidFill>
                  <a:schemeClr val="dk1"/>
                </a:solidFill>
              </a:defRPr>
            </a:lvl1pPr>
            <a:lvl2pPr lvl="1" algn="l" rtl="0">
              <a:spcBef>
                <a:spcPts val="0"/>
              </a:spcBef>
              <a:spcAft>
                <a:spcPts val="0"/>
              </a:spcAft>
              <a:buClr>
                <a:schemeClr val="dk1"/>
              </a:buClr>
              <a:buSzPts val="2000"/>
              <a:buNone/>
              <a:defRPr>
                <a:solidFill>
                  <a:schemeClr val="dk1"/>
                </a:solidFill>
              </a:defRPr>
            </a:lvl2pPr>
            <a:lvl3pPr lvl="2" algn="l" rtl="0">
              <a:spcBef>
                <a:spcPts val="0"/>
              </a:spcBef>
              <a:spcAft>
                <a:spcPts val="0"/>
              </a:spcAft>
              <a:buClr>
                <a:schemeClr val="dk1"/>
              </a:buClr>
              <a:buSzPts val="2000"/>
              <a:buNone/>
              <a:defRPr>
                <a:solidFill>
                  <a:schemeClr val="dk1"/>
                </a:solidFill>
              </a:defRPr>
            </a:lvl3pPr>
            <a:lvl4pPr lvl="3" algn="l" rtl="0">
              <a:spcBef>
                <a:spcPts val="0"/>
              </a:spcBef>
              <a:spcAft>
                <a:spcPts val="0"/>
              </a:spcAft>
              <a:buClr>
                <a:schemeClr val="dk1"/>
              </a:buClr>
              <a:buSzPts val="2000"/>
              <a:buNone/>
              <a:defRPr>
                <a:solidFill>
                  <a:schemeClr val="dk1"/>
                </a:solidFill>
              </a:defRPr>
            </a:lvl4pPr>
            <a:lvl5pPr lvl="4" algn="l" rtl="0">
              <a:spcBef>
                <a:spcPts val="0"/>
              </a:spcBef>
              <a:spcAft>
                <a:spcPts val="0"/>
              </a:spcAft>
              <a:buClr>
                <a:schemeClr val="dk1"/>
              </a:buClr>
              <a:buSzPts val="2000"/>
              <a:buNone/>
              <a:defRPr>
                <a:solidFill>
                  <a:schemeClr val="dk1"/>
                </a:solidFill>
              </a:defRPr>
            </a:lvl5pPr>
            <a:lvl6pPr lvl="5" algn="l" rtl="0">
              <a:spcBef>
                <a:spcPts val="0"/>
              </a:spcBef>
              <a:spcAft>
                <a:spcPts val="0"/>
              </a:spcAft>
              <a:buClr>
                <a:schemeClr val="dk1"/>
              </a:buClr>
              <a:buSzPts val="2000"/>
              <a:buNone/>
              <a:defRPr>
                <a:solidFill>
                  <a:schemeClr val="dk1"/>
                </a:solidFill>
              </a:defRPr>
            </a:lvl6pPr>
            <a:lvl7pPr lvl="6" algn="l" rtl="0">
              <a:spcBef>
                <a:spcPts val="0"/>
              </a:spcBef>
              <a:spcAft>
                <a:spcPts val="0"/>
              </a:spcAft>
              <a:buClr>
                <a:schemeClr val="dk1"/>
              </a:buClr>
              <a:buSzPts val="2000"/>
              <a:buNone/>
              <a:defRPr>
                <a:solidFill>
                  <a:schemeClr val="dk1"/>
                </a:solidFill>
              </a:defRPr>
            </a:lvl7pPr>
            <a:lvl8pPr lvl="7" algn="l" rtl="0">
              <a:spcBef>
                <a:spcPts val="0"/>
              </a:spcBef>
              <a:spcAft>
                <a:spcPts val="0"/>
              </a:spcAft>
              <a:buClr>
                <a:schemeClr val="dk1"/>
              </a:buClr>
              <a:buSzPts val="2000"/>
              <a:buNone/>
              <a:defRPr>
                <a:solidFill>
                  <a:schemeClr val="dk1"/>
                </a:solidFill>
              </a:defRPr>
            </a:lvl8pPr>
            <a:lvl9pPr lvl="8" algn="l" rtl="0">
              <a:spcBef>
                <a:spcPts val="0"/>
              </a:spcBef>
              <a:spcAft>
                <a:spcPts val="0"/>
              </a:spcAft>
              <a:buClr>
                <a:schemeClr val="dk1"/>
              </a:buClr>
              <a:buSzPts val="2000"/>
              <a:buNone/>
              <a:defRPr>
                <a:solidFill>
                  <a:schemeClr val="dk1"/>
                </a:solidFill>
              </a:defRPr>
            </a:lvl9pPr>
          </a:lstStyle>
          <a:p>
            <a:r>
              <a:rPr lang="en-US" smtClean="0"/>
              <a:t>Click to edit Master title style</a:t>
            </a:r>
            <a:endParaRPr/>
          </a:p>
        </p:txBody>
      </p:sp>
      <p:sp>
        <p:nvSpPr>
          <p:cNvPr id="29" name="Google Shape;29;p6"/>
          <p:cNvSpPr txBox="1">
            <a:spLocks noGrp="1"/>
          </p:cNvSpPr>
          <p:nvPr>
            <p:ph type="body" idx="1"/>
          </p:nvPr>
        </p:nvSpPr>
        <p:spPr>
          <a:xfrm>
            <a:off x="1187600" y="2108200"/>
            <a:ext cx="4902800" cy="354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pPr lvl="0"/>
            <a:r>
              <a:rPr lang="en-US" smtClean="0"/>
              <a:t>Click to edit Master text styles</a:t>
            </a:r>
          </a:p>
        </p:txBody>
      </p:sp>
      <p:sp>
        <p:nvSpPr>
          <p:cNvPr id="30" name="Google Shape;30;p6"/>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F9A8931-A486-3C49-8EB4-B129FFB55E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1"/>
        <p:cNvGrpSpPr/>
        <p:nvPr/>
      </p:nvGrpSpPr>
      <p:grpSpPr>
        <a:xfrm>
          <a:off x="0" y="0"/>
          <a:ext cx="0" cy="0"/>
          <a:chOff x="0" y="0"/>
          <a:chExt cx="0" cy="0"/>
        </a:xfrm>
      </p:grpSpPr>
      <p:sp>
        <p:nvSpPr>
          <p:cNvPr id="32" name="Google Shape;32;p7"/>
          <p:cNvSpPr/>
          <p:nvPr/>
        </p:nvSpPr>
        <p:spPr>
          <a:xfrm>
            <a:off x="-10900" y="-10900"/>
            <a:ext cx="12192000" cy="1611200"/>
          </a:xfrm>
          <a:prstGeom prst="rect">
            <a:avLst/>
          </a:prstGeom>
          <a:gradFill>
            <a:gsLst>
              <a:gs pos="0">
                <a:srgbClr val="1A80F9">
                  <a:alpha val="49411"/>
                </a:srgbClr>
              </a:gs>
              <a:gs pos="100000">
                <a:srgbClr val="1A80F9">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7"/>
          <p:cNvSpPr/>
          <p:nvPr/>
        </p:nvSpPr>
        <p:spPr>
          <a:xfrm>
            <a:off x="599233" y="1220933"/>
            <a:ext cx="10993600" cy="4416000"/>
          </a:xfrm>
          <a:prstGeom prst="roundRect">
            <a:avLst>
              <a:gd name="adj" fmla="val 1132"/>
            </a:avLst>
          </a:prstGeom>
          <a:solidFill>
            <a:srgbClr val="FFFFFF"/>
          </a:solidFill>
          <a:ln>
            <a:noFill/>
          </a:ln>
          <a:effectLst>
            <a:outerShdw blurRad="214313"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34" name="Google Shape;34;p7"/>
          <p:cNvPicPr preferRelativeResize="0"/>
          <p:nvPr/>
        </p:nvPicPr>
        <p:blipFill rotWithShape="1">
          <a:blip r:embed="rId2">
            <a:alphaModFix/>
          </a:blip>
          <a:srcRect t="19054"/>
          <a:stretch/>
        </p:blipFill>
        <p:spPr>
          <a:xfrm>
            <a:off x="0" y="4935632"/>
            <a:ext cx="12192000" cy="1922367"/>
          </a:xfrm>
          <a:prstGeom prst="rect">
            <a:avLst/>
          </a:prstGeom>
          <a:noFill/>
          <a:ln>
            <a:noFill/>
          </a:ln>
        </p:spPr>
      </p:pic>
      <p:sp>
        <p:nvSpPr>
          <p:cNvPr id="35" name="Google Shape;35;p7"/>
          <p:cNvSpPr txBox="1">
            <a:spLocks noGrp="1"/>
          </p:cNvSpPr>
          <p:nvPr>
            <p:ph type="title"/>
          </p:nvPr>
        </p:nvSpPr>
        <p:spPr>
          <a:xfrm>
            <a:off x="731600" y="472949"/>
            <a:ext cx="10728800" cy="654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n-US" smtClean="0"/>
              <a:t>Click to edit Master title style</a:t>
            </a:r>
            <a:endParaRPr/>
          </a:p>
        </p:txBody>
      </p:sp>
      <p:sp>
        <p:nvSpPr>
          <p:cNvPr id="36" name="Google Shape;36;p7"/>
          <p:cNvSpPr txBox="1">
            <a:spLocks noGrp="1"/>
          </p:cNvSpPr>
          <p:nvPr>
            <p:ph type="body" idx="1"/>
          </p:nvPr>
        </p:nvSpPr>
        <p:spPr>
          <a:xfrm>
            <a:off x="1187600" y="1600200"/>
            <a:ext cx="4669600" cy="3645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smtClean="0"/>
              <a:t>Click to edit Master text styles</a:t>
            </a:r>
          </a:p>
        </p:txBody>
      </p:sp>
      <p:sp>
        <p:nvSpPr>
          <p:cNvPr id="37" name="Google Shape;37;p7"/>
          <p:cNvSpPr txBox="1">
            <a:spLocks noGrp="1"/>
          </p:cNvSpPr>
          <p:nvPr>
            <p:ph type="body" idx="2"/>
          </p:nvPr>
        </p:nvSpPr>
        <p:spPr>
          <a:xfrm>
            <a:off x="6334667" y="1600200"/>
            <a:ext cx="4669600" cy="3645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smtClean="0"/>
              <a:t>Click to edit Master text styles</a:t>
            </a:r>
          </a:p>
        </p:txBody>
      </p:sp>
      <p:sp>
        <p:nvSpPr>
          <p:cNvPr id="38" name="Google Shape;38;p7"/>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F9A8931-A486-3C49-8EB4-B129FFB55E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9"/>
        <p:cNvGrpSpPr/>
        <p:nvPr/>
      </p:nvGrpSpPr>
      <p:grpSpPr>
        <a:xfrm>
          <a:off x="0" y="0"/>
          <a:ext cx="0" cy="0"/>
          <a:chOff x="0" y="0"/>
          <a:chExt cx="0" cy="0"/>
        </a:xfrm>
      </p:grpSpPr>
      <p:sp>
        <p:nvSpPr>
          <p:cNvPr id="40" name="Google Shape;40;p8"/>
          <p:cNvSpPr/>
          <p:nvPr/>
        </p:nvSpPr>
        <p:spPr>
          <a:xfrm>
            <a:off x="-10900" y="-10900"/>
            <a:ext cx="12192000" cy="1611200"/>
          </a:xfrm>
          <a:prstGeom prst="rect">
            <a:avLst/>
          </a:prstGeom>
          <a:gradFill>
            <a:gsLst>
              <a:gs pos="0">
                <a:srgbClr val="1A80F9">
                  <a:alpha val="49411"/>
                </a:srgbClr>
              </a:gs>
              <a:gs pos="100000">
                <a:srgbClr val="1A80F9">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8"/>
          <p:cNvSpPr/>
          <p:nvPr/>
        </p:nvSpPr>
        <p:spPr>
          <a:xfrm>
            <a:off x="599233" y="1220933"/>
            <a:ext cx="10993600" cy="4416000"/>
          </a:xfrm>
          <a:prstGeom prst="roundRect">
            <a:avLst>
              <a:gd name="adj" fmla="val 1132"/>
            </a:avLst>
          </a:prstGeom>
          <a:solidFill>
            <a:srgbClr val="FFFFFF"/>
          </a:solidFill>
          <a:ln>
            <a:noFill/>
          </a:ln>
          <a:effectLst>
            <a:outerShdw blurRad="214313"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42" name="Google Shape;42;p8"/>
          <p:cNvPicPr preferRelativeResize="0"/>
          <p:nvPr/>
        </p:nvPicPr>
        <p:blipFill rotWithShape="1">
          <a:blip r:embed="rId2">
            <a:alphaModFix/>
          </a:blip>
          <a:srcRect t="19054"/>
          <a:stretch/>
        </p:blipFill>
        <p:spPr>
          <a:xfrm>
            <a:off x="0" y="4935632"/>
            <a:ext cx="12192000" cy="1922367"/>
          </a:xfrm>
          <a:prstGeom prst="rect">
            <a:avLst/>
          </a:prstGeom>
          <a:noFill/>
          <a:ln>
            <a:noFill/>
          </a:ln>
        </p:spPr>
      </p:pic>
      <p:sp>
        <p:nvSpPr>
          <p:cNvPr id="43" name="Google Shape;43;p8"/>
          <p:cNvSpPr txBox="1">
            <a:spLocks noGrp="1"/>
          </p:cNvSpPr>
          <p:nvPr>
            <p:ph type="title"/>
          </p:nvPr>
        </p:nvSpPr>
        <p:spPr>
          <a:xfrm>
            <a:off x="731600" y="472949"/>
            <a:ext cx="10728800" cy="654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n-US" smtClean="0"/>
              <a:t>Click to edit Master title style</a:t>
            </a:r>
            <a:endParaRPr/>
          </a:p>
        </p:txBody>
      </p:sp>
      <p:sp>
        <p:nvSpPr>
          <p:cNvPr id="44" name="Google Shape;44;p8"/>
          <p:cNvSpPr txBox="1">
            <a:spLocks noGrp="1"/>
          </p:cNvSpPr>
          <p:nvPr>
            <p:ph type="body" idx="1"/>
          </p:nvPr>
        </p:nvSpPr>
        <p:spPr>
          <a:xfrm>
            <a:off x="1187600" y="1600200"/>
            <a:ext cx="3066000" cy="3656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smtClean="0"/>
              <a:t>Click to edit Master text styles</a:t>
            </a:r>
          </a:p>
        </p:txBody>
      </p:sp>
      <p:sp>
        <p:nvSpPr>
          <p:cNvPr id="45" name="Google Shape;45;p8"/>
          <p:cNvSpPr txBox="1">
            <a:spLocks noGrp="1"/>
          </p:cNvSpPr>
          <p:nvPr>
            <p:ph type="body" idx="2"/>
          </p:nvPr>
        </p:nvSpPr>
        <p:spPr>
          <a:xfrm>
            <a:off x="4520033" y="1600200"/>
            <a:ext cx="3066000" cy="3656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smtClean="0"/>
              <a:t>Click to edit Master text styles</a:t>
            </a:r>
          </a:p>
        </p:txBody>
      </p:sp>
      <p:sp>
        <p:nvSpPr>
          <p:cNvPr id="46" name="Google Shape;46;p8"/>
          <p:cNvSpPr txBox="1">
            <a:spLocks noGrp="1"/>
          </p:cNvSpPr>
          <p:nvPr>
            <p:ph type="body" idx="3"/>
          </p:nvPr>
        </p:nvSpPr>
        <p:spPr>
          <a:xfrm>
            <a:off x="7852465" y="1600200"/>
            <a:ext cx="3066000" cy="3656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smtClean="0"/>
              <a:t>Click to edit Master text styles</a:t>
            </a:r>
          </a:p>
        </p:txBody>
      </p:sp>
      <p:sp>
        <p:nvSpPr>
          <p:cNvPr id="47" name="Google Shape;47;p8"/>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F9A8931-A486-3C49-8EB4-B129FFB55E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
        <p:cNvGrpSpPr/>
        <p:nvPr/>
      </p:nvGrpSpPr>
      <p:grpSpPr>
        <a:xfrm>
          <a:off x="0" y="0"/>
          <a:ext cx="0" cy="0"/>
          <a:chOff x="0" y="0"/>
          <a:chExt cx="0" cy="0"/>
        </a:xfrm>
      </p:grpSpPr>
      <p:sp>
        <p:nvSpPr>
          <p:cNvPr id="49" name="Google Shape;49;p9"/>
          <p:cNvSpPr/>
          <p:nvPr/>
        </p:nvSpPr>
        <p:spPr>
          <a:xfrm>
            <a:off x="-10900" y="-10900"/>
            <a:ext cx="12192000" cy="1611200"/>
          </a:xfrm>
          <a:prstGeom prst="rect">
            <a:avLst/>
          </a:prstGeom>
          <a:gradFill>
            <a:gsLst>
              <a:gs pos="0">
                <a:srgbClr val="1A80F9">
                  <a:alpha val="49411"/>
                </a:srgbClr>
              </a:gs>
              <a:gs pos="100000">
                <a:srgbClr val="1A80F9">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9"/>
          <p:cNvSpPr/>
          <p:nvPr/>
        </p:nvSpPr>
        <p:spPr>
          <a:xfrm>
            <a:off x="599233" y="1220933"/>
            <a:ext cx="10993600" cy="4416000"/>
          </a:xfrm>
          <a:prstGeom prst="roundRect">
            <a:avLst>
              <a:gd name="adj" fmla="val 1132"/>
            </a:avLst>
          </a:prstGeom>
          <a:solidFill>
            <a:srgbClr val="FFFFFF"/>
          </a:solidFill>
          <a:ln>
            <a:noFill/>
          </a:ln>
          <a:effectLst>
            <a:outerShdw blurRad="214313"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51" name="Google Shape;51;p9"/>
          <p:cNvPicPr preferRelativeResize="0"/>
          <p:nvPr/>
        </p:nvPicPr>
        <p:blipFill rotWithShape="1">
          <a:blip r:embed="rId2">
            <a:alphaModFix/>
          </a:blip>
          <a:srcRect t="19054"/>
          <a:stretch/>
        </p:blipFill>
        <p:spPr>
          <a:xfrm>
            <a:off x="0" y="4935632"/>
            <a:ext cx="12192000" cy="1922367"/>
          </a:xfrm>
          <a:prstGeom prst="rect">
            <a:avLst/>
          </a:prstGeom>
          <a:noFill/>
          <a:ln>
            <a:noFill/>
          </a:ln>
        </p:spPr>
      </p:pic>
      <p:sp>
        <p:nvSpPr>
          <p:cNvPr id="52" name="Google Shape;52;p9"/>
          <p:cNvSpPr txBox="1">
            <a:spLocks noGrp="1"/>
          </p:cNvSpPr>
          <p:nvPr>
            <p:ph type="title"/>
          </p:nvPr>
        </p:nvSpPr>
        <p:spPr>
          <a:xfrm>
            <a:off x="731600" y="472949"/>
            <a:ext cx="10728800" cy="654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n-US" smtClean="0"/>
              <a:t>Click to edit Master title style</a:t>
            </a:r>
            <a:endParaRPr/>
          </a:p>
        </p:txBody>
      </p:sp>
      <p:sp>
        <p:nvSpPr>
          <p:cNvPr id="53" name="Google Shape;53;p9"/>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F9A8931-A486-3C49-8EB4-B129FFB55E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0"/>
          <p:cNvSpPr/>
          <p:nvPr/>
        </p:nvSpPr>
        <p:spPr>
          <a:xfrm>
            <a:off x="599233" y="560433"/>
            <a:ext cx="10993600" cy="5737200"/>
          </a:xfrm>
          <a:prstGeom prst="roundRect">
            <a:avLst>
              <a:gd name="adj" fmla="val 1132"/>
            </a:avLst>
          </a:prstGeom>
          <a:solidFill>
            <a:srgbClr val="FFFFFF"/>
          </a:solidFill>
          <a:ln>
            <a:noFill/>
          </a:ln>
          <a:effectLst>
            <a:outerShdw blurRad="214313"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10"/>
          <p:cNvSpPr txBox="1">
            <a:spLocks noGrp="1"/>
          </p:cNvSpPr>
          <p:nvPr>
            <p:ph type="body" idx="1"/>
          </p:nvPr>
        </p:nvSpPr>
        <p:spPr>
          <a:xfrm>
            <a:off x="904333" y="5703067"/>
            <a:ext cx="10383200" cy="5944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400"/>
              <a:buNone/>
              <a:defRPr sz="1400"/>
            </a:lvl1pPr>
          </a:lstStyle>
          <a:p>
            <a:pPr lvl="0"/>
            <a:r>
              <a:rPr lang="en-US" smtClean="0"/>
              <a:t>Click to edit Master text styles</a:t>
            </a:r>
          </a:p>
        </p:txBody>
      </p:sp>
      <p:sp>
        <p:nvSpPr>
          <p:cNvPr id="57" name="Google Shape;57;p10"/>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F9A8931-A486-3C49-8EB4-B129FFB55E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1600" y="472949"/>
            <a:ext cx="10728800" cy="6544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b" anchorCtr="0">
            <a:noAutofit/>
          </a:bodyPr>
          <a:lstStyle>
            <a:lvl1pPr lvl="0"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1pPr>
            <a:lvl2pPr lvl="1"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2pPr>
            <a:lvl3pPr lvl="2"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3pPr>
            <a:lvl4pPr lvl="3"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4pPr>
            <a:lvl5pPr lvl="4"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5pPr>
            <a:lvl6pPr lvl="5"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6pPr>
            <a:lvl7pPr lvl="6"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7pPr>
            <a:lvl8pPr lvl="7"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8pPr>
            <a:lvl9pPr lvl="8"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1187600" y="1600200"/>
            <a:ext cx="9816800" cy="35472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1pPr>
            <a:lvl2pPr marL="914400" lvl="1"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2pPr>
            <a:lvl3pPr marL="1371600" lvl="2"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3pPr>
            <a:lvl4pPr marL="1828800" lvl="3"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4pPr>
            <a:lvl5pPr marL="2286000" lvl="4"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5pPr>
            <a:lvl6pPr marL="2743200" lvl="5"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6pPr>
            <a:lvl7pPr marL="3200400" lvl="6"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7pPr>
            <a:lvl8pPr marL="3657600" lvl="7"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8pPr>
            <a:lvl9pPr marL="4114800" lvl="8"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9pPr>
          </a:lstStyle>
          <a:p>
            <a:endParaRPr/>
          </a:p>
        </p:txBody>
      </p:sp>
      <p:sp>
        <p:nvSpPr>
          <p:cNvPr id="8" name="Google Shape;8;p1"/>
          <p:cNvSpPr txBox="1">
            <a:spLocks noGrp="1"/>
          </p:cNvSpPr>
          <p:nvPr>
            <p:ph type="sldNum" idx="12"/>
          </p:nvPr>
        </p:nvSpPr>
        <p:spPr>
          <a:xfrm>
            <a:off x="5730200" y="6333135"/>
            <a:ext cx="731600" cy="524800"/>
          </a:xfrm>
          <a:prstGeom prst="rect">
            <a:avLst/>
          </a:prstGeom>
          <a:noFill/>
          <a:ln>
            <a:noFill/>
          </a:ln>
          <a:effectLst>
            <a:outerShdw blurRad="57150" dist="19050" dir="5400000" algn="bl" rotWithShape="0">
              <a:schemeClr val="dk1">
                <a:alpha val="50000"/>
              </a:schemeClr>
            </a:outerShdw>
          </a:effectLst>
        </p:spPr>
        <p:txBody>
          <a:bodyPr spcFirstLastPara="1" wrap="square" lIns="0" tIns="0" rIns="0" bIns="0" anchor="ctr" anchorCtr="0">
            <a:noAutofit/>
          </a:bodyPr>
          <a:lstStyle>
            <a:lvl1pPr lvl="0" algn="ctr" rtl="0">
              <a:buNone/>
              <a:defRPr sz="1300">
                <a:solidFill>
                  <a:schemeClr val="lt1"/>
                </a:solidFill>
                <a:latin typeface="Lexend Deca"/>
                <a:ea typeface="Lexend Deca"/>
                <a:cs typeface="Lexend Deca"/>
                <a:sym typeface="Lexend Deca"/>
              </a:defRPr>
            </a:lvl1pPr>
            <a:lvl2pPr lvl="1" algn="ctr" rtl="0">
              <a:buNone/>
              <a:defRPr sz="1300">
                <a:solidFill>
                  <a:schemeClr val="lt1"/>
                </a:solidFill>
                <a:latin typeface="Lexend Deca"/>
                <a:ea typeface="Lexend Deca"/>
                <a:cs typeface="Lexend Deca"/>
                <a:sym typeface="Lexend Deca"/>
              </a:defRPr>
            </a:lvl2pPr>
            <a:lvl3pPr lvl="2" algn="ctr" rtl="0">
              <a:buNone/>
              <a:defRPr sz="1300">
                <a:solidFill>
                  <a:schemeClr val="lt1"/>
                </a:solidFill>
                <a:latin typeface="Lexend Deca"/>
                <a:ea typeface="Lexend Deca"/>
                <a:cs typeface="Lexend Deca"/>
                <a:sym typeface="Lexend Deca"/>
              </a:defRPr>
            </a:lvl3pPr>
            <a:lvl4pPr lvl="3" algn="ctr" rtl="0">
              <a:buNone/>
              <a:defRPr sz="1300">
                <a:solidFill>
                  <a:schemeClr val="lt1"/>
                </a:solidFill>
                <a:latin typeface="Lexend Deca"/>
                <a:ea typeface="Lexend Deca"/>
                <a:cs typeface="Lexend Deca"/>
                <a:sym typeface="Lexend Deca"/>
              </a:defRPr>
            </a:lvl4pPr>
            <a:lvl5pPr lvl="4" algn="ctr" rtl="0">
              <a:buNone/>
              <a:defRPr sz="1300">
                <a:solidFill>
                  <a:schemeClr val="lt1"/>
                </a:solidFill>
                <a:latin typeface="Lexend Deca"/>
                <a:ea typeface="Lexend Deca"/>
                <a:cs typeface="Lexend Deca"/>
                <a:sym typeface="Lexend Deca"/>
              </a:defRPr>
            </a:lvl5pPr>
            <a:lvl6pPr lvl="5" algn="ctr" rtl="0">
              <a:buNone/>
              <a:defRPr sz="1300">
                <a:solidFill>
                  <a:schemeClr val="lt1"/>
                </a:solidFill>
                <a:latin typeface="Lexend Deca"/>
                <a:ea typeface="Lexend Deca"/>
                <a:cs typeface="Lexend Deca"/>
                <a:sym typeface="Lexend Deca"/>
              </a:defRPr>
            </a:lvl6pPr>
            <a:lvl7pPr lvl="6" algn="ctr" rtl="0">
              <a:buNone/>
              <a:defRPr sz="1300">
                <a:solidFill>
                  <a:schemeClr val="lt1"/>
                </a:solidFill>
                <a:latin typeface="Lexend Deca"/>
                <a:ea typeface="Lexend Deca"/>
                <a:cs typeface="Lexend Deca"/>
                <a:sym typeface="Lexend Deca"/>
              </a:defRPr>
            </a:lvl7pPr>
            <a:lvl8pPr lvl="7" algn="ctr" rtl="0">
              <a:buNone/>
              <a:defRPr sz="1300">
                <a:solidFill>
                  <a:schemeClr val="lt1"/>
                </a:solidFill>
                <a:latin typeface="Lexend Deca"/>
                <a:ea typeface="Lexend Deca"/>
                <a:cs typeface="Lexend Deca"/>
                <a:sym typeface="Lexend Deca"/>
              </a:defRPr>
            </a:lvl8pPr>
            <a:lvl9pPr lvl="8" algn="ctr" rtl="0">
              <a:buNone/>
              <a:defRPr sz="1300">
                <a:solidFill>
                  <a:schemeClr val="lt1"/>
                </a:solidFill>
                <a:latin typeface="Lexend Deca"/>
                <a:ea typeface="Lexend Deca"/>
                <a:cs typeface="Lexend Deca"/>
                <a:sym typeface="Lexend Deca"/>
              </a:defRPr>
            </a:lvl9pPr>
          </a:lstStyle>
          <a:p>
            <a:fld id="{CF9A8931-A486-3C49-8EB4-B129FFB55E0D}" type="slidenum">
              <a:rPr lang="en-US" smtClean="0"/>
              <a:t>‹#›</a:t>
            </a:fld>
            <a:endParaRPr lang="en-US"/>
          </a:p>
        </p:txBody>
      </p:sp>
    </p:spTree>
    <p:extLst>
      <p:ext uri="{BB962C8B-B14F-4D97-AF65-F5344CB8AC3E}">
        <p14:creationId xmlns:p14="http://schemas.microsoft.com/office/powerpoint/2010/main" val="1229389147"/>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3" r:id="rId11"/>
    <p:sldLayoutId id="2147483704" r:id="rId12"/>
    <p:sldLayoutId id="2147483705" r:id="rId13"/>
    <p:sldLayoutId id="2147483706" r:id="rId14"/>
    <p:sldLayoutId id="2147483707" r:id="rId15"/>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hyperlink" Target="http://www.google.co.uk/url?sa=i&amp;rct=j&amp;q=&amp;esrc=s&amp;frm=1&amp;source=images&amp;cd=&amp;cad=rja&amp;docid=wNnTa5Jc_-l_BM&amp;tbnid=8bE4Z5hqMrFiDM:&amp;ved=0CAUQjRw&amp;url=http://creationsjourneytolife.blogspot.com/2013/05/day-401-thinking-is-for-losers.html&amp;ei=J9ikUvLfI6Oa0QWXloHICQ&amp;bvm=bv.57752919,d.ZG4&amp;psig=AFQjCNEToFBkhQhxqmRUPQOOUhZ_Q4Pk1Q&amp;ust=1386621344358005" TargetMode="External"/><Relationship Id="rId5" Type="http://schemas.openxmlformats.org/officeDocument/2006/relationships/image" Target="../media/image10.jpeg"/><Relationship Id="rId1" Type="http://schemas.openxmlformats.org/officeDocument/2006/relationships/tags" Target="../tags/tag1.x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tiff"/><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youtu.be/7GjLa5kfDfA"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TextBox 2"/>
          <p:cNvSpPr txBox="1">
            <a:spLocks noChangeArrowheads="1"/>
          </p:cNvSpPr>
          <p:nvPr/>
        </p:nvSpPr>
        <p:spPr bwMode="auto">
          <a:xfrm>
            <a:off x="286215" y="472947"/>
            <a:ext cx="11619570" cy="6063198"/>
          </a:xfrm>
          <a:prstGeom prst="rect">
            <a:avLst/>
          </a:prstGeom>
          <a:ln>
            <a:solidFill>
              <a:schemeClr val="tx1"/>
            </a:solidFill>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x-none" sz="2000" dirty="0"/>
              <a:t>		</a:t>
            </a:r>
            <a:r>
              <a:rPr lang="en-US" altLang="x-none" sz="2000" dirty="0">
                <a:latin typeface="American Typewriter" charset="0"/>
                <a:ea typeface="American Typewriter" charset="0"/>
                <a:cs typeface="American Typewriter" charset="0"/>
              </a:rPr>
              <a:t>I include this on slides where I would like my students to write </a:t>
            </a:r>
          </a:p>
          <a:p>
            <a:r>
              <a:rPr lang="en-US" altLang="x-none" sz="2000" dirty="0">
                <a:latin typeface="American Typewriter" charset="0"/>
                <a:ea typeface="American Typewriter" charset="0"/>
                <a:cs typeface="American Typewriter" charset="0"/>
              </a:rPr>
              <a:t>		down the information into their notes. Use this at your discretion. </a:t>
            </a:r>
          </a:p>
          <a:p>
            <a:endParaRPr lang="en-US" altLang="x-none" sz="2000" dirty="0">
              <a:latin typeface="American Typewriter" charset="0"/>
              <a:ea typeface="American Typewriter" charset="0"/>
              <a:cs typeface="American Typewriter" charset="0"/>
            </a:endParaRPr>
          </a:p>
          <a:p>
            <a:endParaRPr lang="en-US" altLang="x-none" sz="2000" dirty="0">
              <a:latin typeface="American Typewriter" charset="0"/>
              <a:ea typeface="American Typewriter" charset="0"/>
              <a:cs typeface="American Typewriter" charset="0"/>
            </a:endParaRPr>
          </a:p>
          <a:p>
            <a:r>
              <a:rPr lang="en-US" altLang="x-none" sz="2400" b="1" dirty="0">
                <a:solidFill>
                  <a:srgbClr val="00B0F0"/>
                </a:solidFill>
                <a:latin typeface="American Typewriter" charset="0"/>
                <a:ea typeface="American Typewriter" charset="0"/>
                <a:cs typeface="American Typewriter" charset="0"/>
              </a:rPr>
              <a:t>Class/paired/individual task	</a:t>
            </a:r>
            <a:r>
              <a:rPr lang="en-US" altLang="x-none" sz="2400" b="1" dirty="0" smtClean="0">
                <a:solidFill>
                  <a:srgbClr val="00B0F0"/>
                </a:solidFill>
                <a:latin typeface="American Typewriter" charset="0"/>
                <a:ea typeface="American Typewriter" charset="0"/>
                <a:cs typeface="American Typewriter" charset="0"/>
              </a:rPr>
              <a:t>	</a:t>
            </a:r>
            <a:r>
              <a:rPr lang="en-US" altLang="x-none" sz="2000" dirty="0" smtClean="0">
                <a:latin typeface="American Typewriter" charset="0"/>
                <a:ea typeface="American Typewriter" charset="0"/>
                <a:cs typeface="American Typewriter" charset="0"/>
              </a:rPr>
              <a:t>Tasks </a:t>
            </a:r>
            <a:r>
              <a:rPr lang="en-US" altLang="x-none" sz="2000" dirty="0">
                <a:latin typeface="American Typewriter" charset="0"/>
                <a:ea typeface="American Typewriter" charset="0"/>
                <a:cs typeface="American Typewriter" charset="0"/>
              </a:rPr>
              <a:t>for students are denoted in blue. </a:t>
            </a:r>
          </a:p>
          <a:p>
            <a:endParaRPr lang="en-US" altLang="x-none" sz="2400" dirty="0">
              <a:latin typeface="American Typewriter" charset="0"/>
              <a:ea typeface="American Typewriter" charset="0"/>
              <a:cs typeface="American Typewriter" charset="0"/>
            </a:endParaRPr>
          </a:p>
          <a:p>
            <a:r>
              <a:rPr lang="en-US" altLang="x-none" sz="2400" b="1" dirty="0">
                <a:solidFill>
                  <a:srgbClr val="00B050"/>
                </a:solidFill>
                <a:latin typeface="American Typewriter" charset="0"/>
                <a:ea typeface="American Typewriter" charset="0"/>
                <a:cs typeface="American Typewriter" charset="0"/>
              </a:rPr>
              <a:t>Class Brainstorm</a:t>
            </a:r>
            <a:r>
              <a:rPr lang="en-US" altLang="x-none" sz="2400" dirty="0">
                <a:latin typeface="American Typewriter" charset="0"/>
                <a:ea typeface="American Typewriter" charset="0"/>
                <a:cs typeface="American Typewriter" charset="0"/>
              </a:rPr>
              <a:t>		</a:t>
            </a:r>
            <a:r>
              <a:rPr lang="en-US" altLang="x-none" sz="2400" dirty="0" smtClean="0">
                <a:latin typeface="American Typewriter" charset="0"/>
                <a:ea typeface="American Typewriter" charset="0"/>
                <a:cs typeface="American Typewriter" charset="0"/>
              </a:rPr>
              <a:t>		</a:t>
            </a:r>
            <a:r>
              <a:rPr lang="en-US" altLang="x-none" sz="2000" dirty="0" smtClean="0">
                <a:latin typeface="American Typewriter" charset="0"/>
                <a:ea typeface="American Typewriter" charset="0"/>
                <a:cs typeface="American Typewriter" charset="0"/>
              </a:rPr>
              <a:t>Class </a:t>
            </a:r>
            <a:r>
              <a:rPr lang="en-US" altLang="x-none" sz="2000" dirty="0">
                <a:latin typeface="American Typewriter" charset="0"/>
                <a:ea typeface="American Typewriter" charset="0"/>
                <a:cs typeface="American Typewriter" charset="0"/>
              </a:rPr>
              <a:t>discussion tasks are denoted in green</a:t>
            </a:r>
            <a:endParaRPr lang="en-US" altLang="x-none" sz="2000" b="1" dirty="0">
              <a:latin typeface="American Typewriter" charset="0"/>
              <a:ea typeface="American Typewriter" charset="0"/>
              <a:cs typeface="American Typewriter" charset="0"/>
            </a:endParaRPr>
          </a:p>
          <a:p>
            <a:endParaRPr lang="en-US" altLang="x-none" sz="2000" dirty="0">
              <a:latin typeface="American Typewriter" charset="0"/>
              <a:ea typeface="American Typewriter" charset="0"/>
              <a:cs typeface="American Typewriter" charset="0"/>
            </a:endParaRPr>
          </a:p>
          <a:p>
            <a:r>
              <a:rPr lang="en-US" altLang="x-none" sz="2400" b="1" dirty="0">
                <a:solidFill>
                  <a:srgbClr val="7030A0"/>
                </a:solidFill>
                <a:latin typeface="American Typewriter" charset="0"/>
                <a:ea typeface="American Typewriter" charset="0"/>
                <a:cs typeface="American Typewriter" charset="0"/>
              </a:rPr>
              <a:t>Personalized information 	</a:t>
            </a:r>
            <a:r>
              <a:rPr lang="en-US" altLang="x-none" sz="2400" b="1" dirty="0" smtClean="0">
                <a:solidFill>
                  <a:srgbClr val="7030A0"/>
                </a:solidFill>
                <a:latin typeface="American Typewriter" charset="0"/>
                <a:ea typeface="American Typewriter" charset="0"/>
                <a:cs typeface="American Typewriter" charset="0"/>
              </a:rPr>
              <a:t>	</a:t>
            </a:r>
            <a:r>
              <a:rPr lang="en-US" altLang="x-none" sz="2000" dirty="0" smtClean="0">
                <a:latin typeface="American Typewriter" charset="0"/>
                <a:ea typeface="American Typewriter" charset="0"/>
                <a:cs typeface="American Typewriter" charset="0"/>
              </a:rPr>
              <a:t>Information </a:t>
            </a:r>
            <a:r>
              <a:rPr lang="en-US" altLang="x-none" sz="2000" dirty="0">
                <a:latin typeface="American Typewriter" charset="0"/>
                <a:ea typeface="American Typewriter" charset="0"/>
                <a:cs typeface="American Typewriter" charset="0"/>
              </a:rPr>
              <a:t>that is personal to my 						</a:t>
            </a:r>
            <a:r>
              <a:rPr lang="en-US" altLang="x-none" sz="2000" dirty="0" smtClean="0">
                <a:latin typeface="American Typewriter" charset="0"/>
                <a:ea typeface="American Typewriter" charset="0"/>
                <a:cs typeface="American Typewriter" charset="0"/>
              </a:rPr>
              <a:t>		class/local </a:t>
            </a:r>
            <a:r>
              <a:rPr lang="en-US" altLang="x-none" sz="2000" dirty="0">
                <a:latin typeface="American Typewriter" charset="0"/>
                <a:ea typeface="American Typewriter" charset="0"/>
                <a:cs typeface="American Typewriter" charset="0"/>
              </a:rPr>
              <a:t>area are denoted in purple 						</a:t>
            </a:r>
            <a:r>
              <a:rPr lang="en-US" altLang="x-none" sz="2000" dirty="0" smtClean="0">
                <a:latin typeface="American Typewriter" charset="0"/>
                <a:ea typeface="American Typewriter" charset="0"/>
                <a:cs typeface="American Typewriter" charset="0"/>
              </a:rPr>
              <a:t>	and </a:t>
            </a:r>
            <a:r>
              <a:rPr lang="en-US" altLang="x-none" sz="2000" dirty="0">
                <a:latin typeface="American Typewriter" charset="0"/>
                <a:ea typeface="American Typewriter" charset="0"/>
                <a:cs typeface="American Typewriter" charset="0"/>
              </a:rPr>
              <a:t>will need amending. </a:t>
            </a:r>
          </a:p>
          <a:p>
            <a:endParaRPr lang="en-US" altLang="x-none" sz="2400" b="1" dirty="0">
              <a:solidFill>
                <a:srgbClr val="7030A0"/>
              </a:solidFill>
              <a:latin typeface="American Typewriter" charset="0"/>
              <a:ea typeface="American Typewriter" charset="0"/>
              <a:cs typeface="American Typewriter" charset="0"/>
            </a:endParaRPr>
          </a:p>
          <a:p>
            <a:r>
              <a:rPr lang="en-US" altLang="x-none" sz="2400" b="1" dirty="0">
                <a:solidFill>
                  <a:srgbClr val="FF0000"/>
                </a:solidFill>
                <a:latin typeface="American Typewriter" charset="0"/>
                <a:ea typeface="American Typewriter" charset="0"/>
                <a:cs typeface="American Typewriter" charset="0"/>
              </a:rPr>
              <a:t>Key Words 	</a:t>
            </a:r>
            <a:r>
              <a:rPr lang="en-US" altLang="x-none" sz="2400" b="1" dirty="0">
                <a:solidFill>
                  <a:srgbClr val="7030A0"/>
                </a:solidFill>
                <a:latin typeface="American Typewriter" charset="0"/>
                <a:ea typeface="American Typewriter" charset="0"/>
                <a:cs typeface="American Typewriter" charset="0"/>
              </a:rPr>
              <a:t>		</a:t>
            </a:r>
            <a:r>
              <a:rPr lang="en-US" altLang="x-none" sz="2000" dirty="0">
                <a:latin typeface="American Typewriter" charset="0"/>
                <a:ea typeface="American Typewriter" charset="0"/>
                <a:cs typeface="American Typewriter" charset="0"/>
              </a:rPr>
              <a:t>Key words pertinent to the course </a:t>
            </a:r>
            <a:r>
              <a:rPr lang="en-US" altLang="x-none" sz="2000" dirty="0" smtClean="0">
                <a:latin typeface="American Typewriter" charset="0"/>
                <a:ea typeface="American Typewriter" charset="0"/>
                <a:cs typeface="American Typewriter" charset="0"/>
              </a:rPr>
              <a:t>are </a:t>
            </a:r>
            <a:r>
              <a:rPr lang="en-US" altLang="x-none" sz="2000" dirty="0">
                <a:latin typeface="American Typewriter" charset="0"/>
                <a:ea typeface="American Typewriter" charset="0"/>
                <a:cs typeface="American Typewriter" charset="0"/>
              </a:rPr>
              <a:t>denoted in red. </a:t>
            </a:r>
          </a:p>
          <a:p>
            <a:endParaRPr lang="en-US" altLang="x-none" sz="2000" dirty="0">
              <a:latin typeface="American Typewriter" charset="0"/>
              <a:ea typeface="American Typewriter" charset="0"/>
              <a:cs typeface="American Typewriter" charset="0"/>
            </a:endParaRPr>
          </a:p>
          <a:p>
            <a:r>
              <a:rPr lang="en-US" altLang="x-none" sz="2000" dirty="0">
                <a:solidFill>
                  <a:schemeClr val="bg2">
                    <a:lumMod val="75000"/>
                  </a:schemeClr>
                </a:solidFill>
                <a:latin typeface="American Typewriter" charset="0"/>
                <a:ea typeface="American Typewriter" charset="0"/>
                <a:cs typeface="American Typewriter" charset="0"/>
              </a:rPr>
              <a:t>Notes Section</a:t>
            </a:r>
            <a:r>
              <a:rPr lang="en-US" altLang="x-none" sz="2000" dirty="0">
                <a:latin typeface="American Typewriter" charset="0"/>
                <a:ea typeface="American Typewriter" charset="0"/>
                <a:cs typeface="American Typewriter" charset="0"/>
              </a:rPr>
              <a:t>			Under each slide prompts for </a:t>
            </a:r>
            <a:r>
              <a:rPr lang="en-US" altLang="x-none" sz="2000" dirty="0" smtClean="0">
                <a:latin typeface="American Typewriter" charset="0"/>
                <a:ea typeface="American Typewriter" charset="0"/>
                <a:cs typeface="American Typewriter" charset="0"/>
              </a:rPr>
              <a:t>resource </a:t>
            </a:r>
            <a:r>
              <a:rPr lang="en-US" altLang="x-none" sz="2000" dirty="0">
                <a:latin typeface="American Typewriter" charset="0"/>
                <a:ea typeface="American Typewriter" charset="0"/>
                <a:cs typeface="American Typewriter" charset="0"/>
              </a:rPr>
              <a:t>files needed for </a:t>
            </a:r>
            <a:r>
              <a:rPr lang="en-US" altLang="x-none" sz="2000" dirty="0" smtClean="0">
                <a:latin typeface="American Typewriter" charset="0"/>
                <a:ea typeface="American Typewriter" charset="0"/>
                <a:cs typeface="American Typewriter" charset="0"/>
              </a:rPr>
              <a:t>					particular </a:t>
            </a:r>
            <a:r>
              <a:rPr lang="en-US" altLang="x-none" sz="2000" dirty="0">
                <a:latin typeface="American Typewriter" charset="0"/>
                <a:ea typeface="American Typewriter" charset="0"/>
                <a:cs typeface="American Typewriter" charset="0"/>
              </a:rPr>
              <a:t>tasks, </a:t>
            </a:r>
            <a:r>
              <a:rPr lang="en-US" altLang="x-none" sz="2000" dirty="0" smtClean="0">
                <a:latin typeface="American Typewriter" charset="0"/>
                <a:ea typeface="American Typewriter" charset="0"/>
                <a:cs typeface="American Typewriter" charset="0"/>
              </a:rPr>
              <a:t>and </a:t>
            </a:r>
            <a:r>
              <a:rPr lang="en-US" altLang="x-none" sz="2000" dirty="0">
                <a:latin typeface="American Typewriter" charset="0"/>
                <a:ea typeface="American Typewriter" charset="0"/>
                <a:cs typeface="American Typewriter" charset="0"/>
              </a:rPr>
              <a:t>any other additional information for 					the teacher will be given. </a:t>
            </a:r>
          </a:p>
          <a:p>
            <a:r>
              <a:rPr lang="en-US" altLang="x-none" sz="2400" dirty="0"/>
              <a:t>	</a:t>
            </a:r>
          </a:p>
        </p:txBody>
      </p:sp>
      <p:pic>
        <p:nvPicPr>
          <p:cNvPr id="6" name="Picture 2" descr="C:\Users\tv36426.TVNET\AppData\Local\Microsoft\Windows\INetCache\IE\MDJOD7TD\pencil-31181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49907">
            <a:off x="843281" y="780900"/>
            <a:ext cx="1088754" cy="54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67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b="1" dirty="0" smtClean="0">
                <a:solidFill>
                  <a:schemeClr val="tx1"/>
                </a:solidFill>
                <a:latin typeface="Noteworthy Light" charset="0"/>
                <a:ea typeface="Noteworthy Light" charset="0"/>
                <a:cs typeface="Noteworthy Light" charset="0"/>
              </a:rPr>
              <a:t>Task 2. Who is Making a Difference? </a:t>
            </a:r>
            <a:endParaRPr lang="en-US" sz="4400" b="1" dirty="0">
              <a:solidFill>
                <a:schemeClr val="tx1"/>
              </a:solidFill>
              <a:latin typeface="Noteworthy Light" charset="0"/>
              <a:ea typeface="Noteworthy Light" charset="0"/>
              <a:cs typeface="Noteworthy Light" charset="0"/>
            </a:endParaRPr>
          </a:p>
        </p:txBody>
      </p:sp>
      <p:sp>
        <p:nvSpPr>
          <p:cNvPr id="3" name="Subtitle 2"/>
          <p:cNvSpPr>
            <a:spLocks noGrp="1"/>
          </p:cNvSpPr>
          <p:nvPr>
            <p:ph type="body" idx="1"/>
          </p:nvPr>
        </p:nvSpPr>
        <p:spPr>
          <a:xfrm>
            <a:off x="731600" y="1397000"/>
            <a:ext cx="10728800" cy="3547200"/>
          </a:xfrm>
        </p:spPr>
        <p:txBody>
          <a:bodyPr>
            <a:noAutofit/>
          </a:bodyPr>
          <a:lstStyle/>
          <a:p>
            <a:pPr marL="101600" indent="0">
              <a:buNone/>
            </a:pPr>
            <a:r>
              <a:rPr lang="en-US" b="1" dirty="0" smtClean="0">
                <a:latin typeface="Century Gothic" charset="0"/>
                <a:ea typeface="Century Gothic" charset="0"/>
                <a:cs typeface="Century Gothic" charset="0"/>
              </a:rPr>
              <a:t>Read the backgrounder about who is making a difference. Answer the following questions:</a:t>
            </a:r>
          </a:p>
          <a:p>
            <a:pPr marL="558800" indent="-457200">
              <a:buAutoNum type="arabicPeriod"/>
            </a:pPr>
            <a:r>
              <a:rPr lang="en-US" dirty="0" smtClean="0">
                <a:latin typeface="Century Gothic" charset="0"/>
                <a:ea typeface="Century Gothic" charset="0"/>
                <a:cs typeface="Century Gothic" charset="0"/>
              </a:rPr>
              <a:t>Who </a:t>
            </a:r>
            <a:r>
              <a:rPr lang="en-US" dirty="0">
                <a:latin typeface="Century Gothic" charset="0"/>
                <a:ea typeface="Century Gothic" charset="0"/>
                <a:cs typeface="Century Gothic" charset="0"/>
              </a:rPr>
              <a:t>is responsible for reducing poverty and improving quality of life around the world? </a:t>
            </a:r>
          </a:p>
          <a:p>
            <a:pPr marL="558800" indent="-457200">
              <a:buAutoNum type="arabicPeriod"/>
            </a:pPr>
            <a:r>
              <a:rPr lang="en-US" dirty="0" smtClean="0">
                <a:latin typeface="Century Gothic" charset="0"/>
                <a:ea typeface="Century Gothic" charset="0"/>
                <a:cs typeface="Century Gothic" charset="0"/>
              </a:rPr>
              <a:t>Should </a:t>
            </a:r>
            <a:r>
              <a:rPr lang="en-US" dirty="0">
                <a:latin typeface="Century Gothic" charset="0"/>
                <a:ea typeface="Century Gothic" charset="0"/>
                <a:cs typeface="Century Gothic" charset="0"/>
              </a:rPr>
              <a:t>governments (of both developed and developing countries) carry most of the responsibility? If not, who should? </a:t>
            </a:r>
          </a:p>
          <a:p>
            <a:pPr marL="558800" indent="-457200">
              <a:buAutoNum type="arabicPeriod"/>
            </a:pPr>
            <a:r>
              <a:rPr lang="en-US" dirty="0" smtClean="0">
                <a:latin typeface="Century Gothic" charset="0"/>
                <a:ea typeface="Century Gothic" charset="0"/>
                <a:cs typeface="Century Gothic" charset="0"/>
              </a:rPr>
              <a:t>What </a:t>
            </a:r>
            <a:r>
              <a:rPr lang="en-US" dirty="0">
                <a:latin typeface="Century Gothic" charset="0"/>
                <a:ea typeface="Century Gothic" charset="0"/>
                <a:cs typeface="Century Gothic" charset="0"/>
              </a:rPr>
              <a:t>role do non-governmental organizations have? Can you give examples of their work? </a:t>
            </a:r>
          </a:p>
          <a:p>
            <a:pPr marL="558800" indent="-457200">
              <a:buAutoNum type="arabicPeriod"/>
            </a:pPr>
            <a:r>
              <a:rPr lang="en-US" dirty="0" smtClean="0">
                <a:latin typeface="Century Gothic" charset="0"/>
                <a:ea typeface="Century Gothic" charset="0"/>
                <a:cs typeface="Century Gothic" charset="0"/>
              </a:rPr>
              <a:t>How </a:t>
            </a:r>
            <a:r>
              <a:rPr lang="en-US" dirty="0">
                <a:latin typeface="Century Gothic" charset="0"/>
                <a:ea typeface="Century Gothic" charset="0"/>
                <a:cs typeface="Century Gothic" charset="0"/>
              </a:rPr>
              <a:t>can individual citizens </a:t>
            </a:r>
            <a:r>
              <a:rPr lang="en-US" dirty="0" smtClean="0">
                <a:latin typeface="Century Gothic" charset="0"/>
                <a:ea typeface="Century Gothic" charset="0"/>
                <a:cs typeface="Century Gothic" charset="0"/>
              </a:rPr>
              <a:t>in </a:t>
            </a:r>
            <a:r>
              <a:rPr lang="en-US" dirty="0">
                <a:latin typeface="Century Gothic" charset="0"/>
                <a:ea typeface="Century Gothic" charset="0"/>
                <a:cs typeface="Century Gothic" charset="0"/>
              </a:rPr>
              <a:t>both developed and developing countries contribute to sustainable development? </a:t>
            </a:r>
          </a:p>
          <a:p>
            <a:pPr marL="101600" indent="0">
              <a:buNone/>
            </a:pPr>
            <a:endParaRPr lang="en-US" dirty="0">
              <a:solidFill>
                <a:srgbClr val="FF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0892564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b="1" dirty="0" smtClean="0">
                <a:solidFill>
                  <a:schemeClr val="tx1"/>
                </a:solidFill>
                <a:latin typeface="Noteworthy Light" charset="0"/>
                <a:ea typeface="Noteworthy Light" charset="0"/>
                <a:cs typeface="Noteworthy Light" charset="0"/>
              </a:rPr>
              <a:t>Some Achievements</a:t>
            </a:r>
            <a:r>
              <a:rPr lang="mr-IN" sz="4400" b="1" dirty="0" smtClean="0">
                <a:solidFill>
                  <a:schemeClr val="tx1"/>
                </a:solidFill>
                <a:latin typeface="Noteworthy Light" charset="0"/>
                <a:ea typeface="Noteworthy Light" charset="0"/>
                <a:cs typeface="Noteworthy Light" charset="0"/>
              </a:rPr>
              <a:t>…</a:t>
            </a:r>
            <a:endParaRPr lang="en-US" sz="4400" b="1" dirty="0">
              <a:solidFill>
                <a:schemeClr val="tx1"/>
              </a:solidFill>
              <a:latin typeface="Noteworthy Light" charset="0"/>
              <a:ea typeface="Noteworthy Light" charset="0"/>
              <a:cs typeface="Noteworthy Light" charset="0"/>
            </a:endParaRPr>
          </a:p>
        </p:txBody>
      </p:sp>
      <p:sp>
        <p:nvSpPr>
          <p:cNvPr id="3" name="Subtitle 2"/>
          <p:cNvSpPr>
            <a:spLocks noGrp="1"/>
          </p:cNvSpPr>
          <p:nvPr>
            <p:ph type="body" idx="1"/>
          </p:nvPr>
        </p:nvSpPr>
        <p:spPr>
          <a:xfrm>
            <a:off x="731600" y="1397000"/>
            <a:ext cx="10728800" cy="4048760"/>
          </a:xfrm>
        </p:spPr>
        <p:txBody>
          <a:bodyPr>
            <a:noAutofit/>
          </a:bodyPr>
          <a:lstStyle/>
          <a:p>
            <a:pPr marL="101600" indent="0">
              <a:buNone/>
            </a:pPr>
            <a:r>
              <a:rPr lang="en-US" b="1" dirty="0">
                <a:latin typeface="Century Gothic" charset="0"/>
                <a:ea typeface="Century Gothic" charset="0"/>
                <a:cs typeface="Century Gothic" charset="0"/>
              </a:rPr>
              <a:t>Which of these achievements do you find the most impressive? Why? </a:t>
            </a:r>
          </a:p>
          <a:p>
            <a:pPr marL="101600" indent="0">
              <a:buNone/>
            </a:pPr>
            <a:r>
              <a:rPr lang="en-US" dirty="0">
                <a:latin typeface="Century Gothic" charset="0"/>
                <a:ea typeface="Century Gothic" charset="0"/>
                <a:cs typeface="Century Gothic" charset="0"/>
              </a:rPr>
              <a:t>A. Since 1950, life expectancy in developing countries has risen from 48 to 65 years. </a:t>
            </a:r>
          </a:p>
          <a:p>
            <a:pPr marL="101600" indent="0">
              <a:buNone/>
            </a:pPr>
            <a:r>
              <a:rPr lang="en-US" dirty="0" smtClean="0">
                <a:latin typeface="Century Gothic" charset="0"/>
                <a:ea typeface="Century Gothic" charset="0"/>
                <a:cs typeface="Century Gothic" charset="0"/>
              </a:rPr>
              <a:t>B</a:t>
            </a:r>
            <a:r>
              <a:rPr lang="en-US" dirty="0">
                <a:latin typeface="Century Gothic" charset="0"/>
                <a:ea typeface="Century Gothic" charset="0"/>
                <a:cs typeface="Century Gothic" charset="0"/>
              </a:rPr>
              <a:t>. Since 1987, substances causing ozone-depletion have been reduced to almost zero. </a:t>
            </a:r>
          </a:p>
          <a:p>
            <a:pPr marL="101600" indent="0">
              <a:buNone/>
            </a:pPr>
            <a:r>
              <a:rPr lang="en-US" dirty="0" smtClean="0">
                <a:latin typeface="Century Gothic" charset="0"/>
                <a:ea typeface="Century Gothic" charset="0"/>
                <a:cs typeface="Century Gothic" charset="0"/>
              </a:rPr>
              <a:t>C</a:t>
            </a:r>
            <a:r>
              <a:rPr lang="en-US" dirty="0">
                <a:latin typeface="Century Gothic" charset="0"/>
                <a:ea typeface="Century Gothic" charset="0"/>
                <a:cs typeface="Century Gothic" charset="0"/>
              </a:rPr>
              <a:t>. Since 1990, the number of hungry people in the world has declined globally by 209 million. </a:t>
            </a:r>
          </a:p>
          <a:p>
            <a:pPr marL="101600" indent="0">
              <a:buNone/>
            </a:pPr>
            <a:r>
              <a:rPr lang="en-US" dirty="0" smtClean="0">
                <a:latin typeface="Century Gothic" charset="0"/>
                <a:ea typeface="Century Gothic" charset="0"/>
                <a:cs typeface="Century Gothic" charset="0"/>
              </a:rPr>
              <a:t>D</a:t>
            </a:r>
            <a:r>
              <a:rPr lang="en-US" dirty="0">
                <a:latin typeface="Century Gothic" charset="0"/>
                <a:ea typeface="Century Gothic" charset="0"/>
                <a:cs typeface="Century Gothic" charset="0"/>
              </a:rPr>
              <a:t>. Since 2000, the number of women in parliament has increased by almost 80% </a:t>
            </a:r>
          </a:p>
          <a:p>
            <a:pPr marL="101600" indent="0">
              <a:buNone/>
            </a:pPr>
            <a:r>
              <a:rPr lang="en-US" dirty="0" smtClean="0">
                <a:latin typeface="Century Gothic" charset="0"/>
                <a:ea typeface="Century Gothic" charset="0"/>
                <a:cs typeface="Century Gothic" charset="0"/>
              </a:rPr>
              <a:t>E</a:t>
            </a:r>
            <a:r>
              <a:rPr lang="en-US" dirty="0">
                <a:latin typeface="Century Gothic" charset="0"/>
                <a:ea typeface="Century Gothic" charset="0"/>
                <a:cs typeface="Century Gothic" charset="0"/>
              </a:rPr>
              <a:t>. Between 2000 and 2012, the number of primary- school-age children not in school has almost halved. </a:t>
            </a:r>
          </a:p>
          <a:p>
            <a:pPr marL="101600" indent="0">
              <a:buNone/>
            </a:pPr>
            <a:endParaRPr lang="en-US" dirty="0">
              <a:solidFill>
                <a:srgbClr val="FF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95930751"/>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400" b="1" dirty="0" smtClean="0">
                <a:solidFill>
                  <a:schemeClr val="tx1"/>
                </a:solidFill>
                <a:latin typeface="Noteworthy Light" charset="0"/>
                <a:ea typeface="Noteworthy Light" charset="0"/>
                <a:cs typeface="Noteworthy Light" charset="0"/>
              </a:rPr>
              <a:t>Task 3. </a:t>
            </a:r>
            <a:endParaRPr lang="en-US" sz="4400" b="1" dirty="0">
              <a:solidFill>
                <a:schemeClr val="tx1"/>
              </a:solidFill>
              <a:latin typeface="Noteworthy Light" charset="0"/>
              <a:ea typeface="Noteworthy Light" charset="0"/>
              <a:cs typeface="Noteworthy Light" charset="0"/>
            </a:endParaRPr>
          </a:p>
        </p:txBody>
      </p:sp>
      <p:sp>
        <p:nvSpPr>
          <p:cNvPr id="3" name="Subtitle 2"/>
          <p:cNvSpPr>
            <a:spLocks noGrp="1"/>
          </p:cNvSpPr>
          <p:nvPr>
            <p:ph type="body" idx="1"/>
          </p:nvPr>
        </p:nvSpPr>
        <p:spPr>
          <a:xfrm>
            <a:off x="731600" y="1397000"/>
            <a:ext cx="10728800" cy="4048760"/>
          </a:xfrm>
        </p:spPr>
        <p:txBody>
          <a:bodyPr>
            <a:noAutofit/>
          </a:bodyPr>
          <a:lstStyle/>
          <a:p>
            <a:pPr marL="101600" indent="0">
              <a:buNone/>
            </a:pPr>
            <a:r>
              <a:rPr lang="en-US" sz="2800" u="sng" dirty="0" smtClean="0">
                <a:solidFill>
                  <a:srgbClr val="0070C0"/>
                </a:solidFill>
                <a:latin typeface="Century Gothic" charset="0"/>
                <a:ea typeface="Century Gothic" charset="0"/>
                <a:cs typeface="Century Gothic" charset="0"/>
              </a:rPr>
              <a:t>Respond to following scenario</a:t>
            </a:r>
            <a:r>
              <a:rPr lang="en-US" sz="2800" u="sng" dirty="0">
                <a:solidFill>
                  <a:srgbClr val="0070C0"/>
                </a:solidFill>
                <a:latin typeface="Century Gothic" charset="0"/>
                <a:ea typeface="Century Gothic" charset="0"/>
                <a:cs typeface="Century Gothic" charset="0"/>
              </a:rPr>
              <a:t>: </a:t>
            </a:r>
            <a:endParaRPr lang="en-US" sz="2800" u="sng" dirty="0" smtClean="0">
              <a:solidFill>
                <a:srgbClr val="0070C0"/>
              </a:solidFill>
              <a:latin typeface="Century Gothic" charset="0"/>
              <a:ea typeface="Century Gothic" charset="0"/>
              <a:cs typeface="Century Gothic" charset="0"/>
            </a:endParaRPr>
          </a:p>
          <a:p>
            <a:pPr marL="101600" indent="0">
              <a:buNone/>
            </a:pPr>
            <a:endParaRPr lang="en-US" sz="2800" u="sng" dirty="0">
              <a:solidFill>
                <a:srgbClr val="0070C0"/>
              </a:solidFill>
              <a:latin typeface="Century Gothic" charset="0"/>
              <a:ea typeface="Century Gothic" charset="0"/>
              <a:cs typeface="Century Gothic" charset="0"/>
            </a:endParaRPr>
          </a:p>
          <a:p>
            <a:pPr marL="101600" indent="0">
              <a:buNone/>
            </a:pPr>
            <a:r>
              <a:rPr lang="en-US" sz="2800" i="1" dirty="0">
                <a:solidFill>
                  <a:srgbClr val="0070C0"/>
                </a:solidFill>
                <a:latin typeface="Century Gothic" charset="0"/>
                <a:ea typeface="Century Gothic" charset="0"/>
                <a:cs typeface="Century Gothic" charset="0"/>
              </a:rPr>
              <a:t>You’re struggling to solve a tough math problem for a homework assignment. Would you rather have someone give you the answer or help you figure out how to do it yourself? </a:t>
            </a:r>
            <a:endParaRPr lang="en-US" sz="2800" dirty="0">
              <a:solidFill>
                <a:srgbClr val="0070C0"/>
              </a:solidFill>
              <a:latin typeface="Century Gothic" charset="0"/>
              <a:ea typeface="Century Gothic" charset="0"/>
              <a:cs typeface="Century Gothic" charset="0"/>
            </a:endParaRPr>
          </a:p>
          <a:p>
            <a:pPr marL="101600" indent="0">
              <a:buNone/>
            </a:pPr>
            <a:endParaRPr lang="en-US" dirty="0">
              <a:solidFill>
                <a:srgbClr val="FF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89030108"/>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874836" y="1474838"/>
            <a:ext cx="10383200" cy="4100051"/>
          </a:xfrm>
        </p:spPr>
        <p:txBody>
          <a:bodyPr>
            <a:noAutofit/>
          </a:bodyPr>
          <a:lstStyle/>
          <a:p>
            <a:pPr marL="101600" indent="0" algn="just">
              <a:buNone/>
            </a:pPr>
            <a:r>
              <a:rPr lang="en-US" sz="2000" dirty="0">
                <a:solidFill>
                  <a:schemeClr val="accent3">
                    <a:lumMod val="10000"/>
                  </a:schemeClr>
                </a:solidFill>
                <a:latin typeface="Century Gothic" charset="0"/>
                <a:ea typeface="Century Gothic" charset="0"/>
                <a:cs typeface="Century Gothic" charset="0"/>
              </a:rPr>
              <a:t>Development work sometimes involves providing both humanitarian assistance and long-term, sustainable initiatives. For example, imagine a community devastated by flooding so severe that many lives were lost, and the surviving villagers must move to a new region to re-establish themselves. They are not able to grow the foods they used to because of the change in soil conditions in the new region, so they receive food aid to help feed their families and survive the first season in the new area. Next year, the community has the opportunity to work with a farmers’ school to learn how to grow new crops for themselves that will provide healthy food for their families. Community leaders also receive training so that they have the knowledge and skills to prevent or respond more quickly to future floods or other natural disasters. </a:t>
            </a:r>
          </a:p>
          <a:p>
            <a:pPr marL="101600" indent="0" algn="just">
              <a:buNone/>
            </a:pPr>
            <a:r>
              <a:rPr lang="en-US" sz="2000" dirty="0">
                <a:solidFill>
                  <a:schemeClr val="accent3">
                    <a:lumMod val="10000"/>
                  </a:schemeClr>
                </a:solidFill>
                <a:latin typeface="Century Gothic" charset="0"/>
                <a:ea typeface="Century Gothic" charset="0"/>
                <a:cs typeface="Century Gothic" charset="0"/>
              </a:rPr>
              <a:t>Both a handout and a hand-up can help communities find immediate and long-term solutions to the problems they face. </a:t>
            </a:r>
          </a:p>
          <a:p>
            <a:pPr marL="101600" indent="0">
              <a:buNone/>
            </a:pPr>
            <a:endParaRPr lang="en-US" dirty="0">
              <a:solidFill>
                <a:srgbClr val="FF0000"/>
              </a:solidFill>
              <a:latin typeface="Century Gothic" charset="0"/>
              <a:ea typeface="Century Gothic" charset="0"/>
              <a:cs typeface="Century Gothic" charset="0"/>
            </a:endParaRPr>
          </a:p>
        </p:txBody>
      </p:sp>
      <p:sp>
        <p:nvSpPr>
          <p:cNvPr id="2" name="Title 1"/>
          <p:cNvSpPr>
            <a:spLocks noGrp="1"/>
          </p:cNvSpPr>
          <p:nvPr>
            <p:ph type="title" idx="4294967295"/>
          </p:nvPr>
        </p:nvSpPr>
        <p:spPr>
          <a:xfrm>
            <a:off x="874836" y="650057"/>
            <a:ext cx="10728325" cy="654050"/>
          </a:xfrm>
        </p:spPr>
        <p:txBody>
          <a:bodyPr>
            <a:normAutofit/>
          </a:bodyPr>
          <a:lstStyle/>
          <a:p>
            <a:pPr algn="l"/>
            <a:r>
              <a:rPr lang="en-GB" sz="4400" b="1" dirty="0" smtClean="0">
                <a:solidFill>
                  <a:schemeClr val="tx1"/>
                </a:solidFill>
                <a:latin typeface="Noteworthy Light" charset="0"/>
                <a:ea typeface="Noteworthy Light" charset="0"/>
                <a:cs typeface="Noteworthy Light" charset="0"/>
              </a:rPr>
              <a:t>Task 3. Handout | Hand up?</a:t>
            </a:r>
            <a:endParaRPr lang="en-US" sz="4400" b="1" dirty="0">
              <a:solidFill>
                <a:schemeClr val="tx1"/>
              </a:solidFill>
              <a:latin typeface="Noteworthy Light" charset="0"/>
              <a:ea typeface="Noteworthy Light" charset="0"/>
              <a:cs typeface="Noteworthy Light" charset="0"/>
            </a:endParaRPr>
          </a:p>
        </p:txBody>
      </p:sp>
    </p:spTree>
    <p:extLst>
      <p:ext uri="{BB962C8B-B14F-4D97-AF65-F5344CB8AC3E}">
        <p14:creationId xmlns:p14="http://schemas.microsoft.com/office/powerpoint/2010/main" val="70414633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874836" y="1474838"/>
            <a:ext cx="10383200" cy="4100051"/>
          </a:xfrm>
        </p:spPr>
        <p:txBody>
          <a:bodyPr>
            <a:noAutofit/>
          </a:bodyPr>
          <a:lstStyle/>
          <a:p>
            <a:pPr marL="101600" indent="0" algn="just"/>
            <a:r>
              <a:rPr lang="en-US" sz="2200" dirty="0">
                <a:solidFill>
                  <a:schemeClr val="accent3">
                    <a:lumMod val="10000"/>
                  </a:schemeClr>
                </a:solidFill>
                <a:latin typeface="Century Gothic" charset="0"/>
                <a:ea typeface="Century Gothic" charset="0"/>
                <a:cs typeface="Century Gothic" charset="0"/>
              </a:rPr>
              <a:t>Sometimes global development is simplified in an effort to make it easier to understand, but it’s important to recognize that improving quality of life requires time, resources, hard work and an ability to bring a lot of different actors and approaches together to find solutions. Global development is complex, and just as there is no one way of looking at a problem, there is not one solution. In fact, there are many solutions. </a:t>
            </a:r>
            <a:endParaRPr lang="en-US" sz="2200" dirty="0" smtClean="0">
              <a:solidFill>
                <a:schemeClr val="accent3">
                  <a:lumMod val="10000"/>
                </a:schemeClr>
              </a:solidFill>
              <a:latin typeface="Century Gothic" charset="0"/>
              <a:ea typeface="Century Gothic" charset="0"/>
              <a:cs typeface="Century Gothic" charset="0"/>
            </a:endParaRPr>
          </a:p>
          <a:p>
            <a:pPr marL="101600" indent="0" algn="just"/>
            <a:endParaRPr lang="en-US" sz="2200" dirty="0">
              <a:solidFill>
                <a:schemeClr val="accent3">
                  <a:lumMod val="10000"/>
                </a:schemeClr>
              </a:solidFill>
              <a:latin typeface="Century Gothic" charset="0"/>
              <a:ea typeface="Century Gothic" charset="0"/>
              <a:cs typeface="Century Gothic" charset="0"/>
            </a:endParaRPr>
          </a:p>
          <a:p>
            <a:pPr marL="101600" indent="0" algn="just"/>
            <a:r>
              <a:rPr lang="en-US" sz="2200" b="1" dirty="0" smtClean="0">
                <a:solidFill>
                  <a:schemeClr val="accent3">
                    <a:lumMod val="10000"/>
                  </a:schemeClr>
                </a:solidFill>
                <a:latin typeface="Century Gothic" charset="0"/>
                <a:ea typeface="Century Gothic" charset="0"/>
                <a:cs typeface="Century Gothic" charset="0"/>
              </a:rPr>
              <a:t>Listen to the story I am about to read about </a:t>
            </a:r>
            <a:r>
              <a:rPr lang="en-US" sz="2200" b="1" dirty="0">
                <a:solidFill>
                  <a:schemeClr val="accent3">
                    <a:lumMod val="10000"/>
                  </a:schemeClr>
                </a:solidFill>
                <a:latin typeface="Century Gothic" charset="0"/>
                <a:ea typeface="Century Gothic" charset="0"/>
                <a:cs typeface="Century Gothic" charset="0"/>
              </a:rPr>
              <a:t>the young woman from </a:t>
            </a:r>
            <a:r>
              <a:rPr lang="en-US" sz="2200" b="1" dirty="0" smtClean="0">
                <a:solidFill>
                  <a:schemeClr val="accent3">
                    <a:lumMod val="10000"/>
                  </a:schemeClr>
                </a:solidFill>
                <a:latin typeface="Century Gothic" charset="0"/>
                <a:ea typeface="Century Gothic" charset="0"/>
                <a:cs typeface="Century Gothic" charset="0"/>
              </a:rPr>
              <a:t>Badakhshan.</a:t>
            </a:r>
          </a:p>
          <a:p>
            <a:pPr marL="101600" indent="0" algn="just"/>
            <a:r>
              <a:rPr lang="en-US" sz="2200" b="1" dirty="0">
                <a:solidFill>
                  <a:schemeClr val="accent3">
                    <a:lumMod val="10000"/>
                  </a:schemeClr>
                </a:solidFill>
                <a:latin typeface="Century Gothic" charset="0"/>
                <a:ea typeface="Century Gothic" charset="0"/>
                <a:cs typeface="Century Gothic" charset="0"/>
              </a:rPr>
              <a:t>S</a:t>
            </a:r>
            <a:r>
              <a:rPr lang="en-US" sz="2200" b="1" dirty="0" smtClean="0">
                <a:solidFill>
                  <a:schemeClr val="accent3">
                    <a:lumMod val="10000"/>
                  </a:schemeClr>
                </a:solidFill>
                <a:latin typeface="Century Gothic" charset="0"/>
                <a:ea typeface="Century Gothic" charset="0"/>
                <a:cs typeface="Century Gothic" charset="0"/>
              </a:rPr>
              <a:t>it </a:t>
            </a:r>
            <a:r>
              <a:rPr lang="en-US" sz="2200" b="1" dirty="0">
                <a:solidFill>
                  <a:schemeClr val="accent3">
                    <a:lumMod val="10000"/>
                  </a:schemeClr>
                </a:solidFill>
                <a:latin typeface="Century Gothic" charset="0"/>
                <a:ea typeface="Century Gothic" charset="0"/>
                <a:cs typeface="Century Gothic" charset="0"/>
              </a:rPr>
              <a:t>quietly with </a:t>
            </a:r>
            <a:r>
              <a:rPr lang="en-US" sz="2200" b="1" dirty="0" smtClean="0">
                <a:solidFill>
                  <a:schemeClr val="accent3">
                    <a:lumMod val="10000"/>
                  </a:schemeClr>
                </a:solidFill>
                <a:latin typeface="Century Gothic" charset="0"/>
                <a:ea typeface="Century Gothic" charset="0"/>
                <a:cs typeface="Century Gothic" charset="0"/>
              </a:rPr>
              <a:t>your </a:t>
            </a:r>
            <a:r>
              <a:rPr lang="en-US" sz="2200" b="1" dirty="0">
                <a:solidFill>
                  <a:schemeClr val="accent3">
                    <a:lumMod val="10000"/>
                  </a:schemeClr>
                </a:solidFill>
                <a:latin typeface="Century Gothic" charset="0"/>
                <a:ea typeface="Century Gothic" charset="0"/>
                <a:cs typeface="Century Gothic" charset="0"/>
              </a:rPr>
              <a:t>eyes closed and to listen </a:t>
            </a:r>
            <a:r>
              <a:rPr lang="en-US" sz="2200" b="1" dirty="0" smtClean="0">
                <a:solidFill>
                  <a:schemeClr val="accent3">
                    <a:lumMod val="10000"/>
                  </a:schemeClr>
                </a:solidFill>
                <a:latin typeface="Century Gothic" charset="0"/>
                <a:ea typeface="Century Gothic" charset="0"/>
                <a:cs typeface="Century Gothic" charset="0"/>
              </a:rPr>
              <a:t>carefully!!</a:t>
            </a:r>
            <a:endParaRPr lang="en-US" sz="2200" b="1" dirty="0">
              <a:solidFill>
                <a:schemeClr val="accent3">
                  <a:lumMod val="10000"/>
                </a:schemeClr>
              </a:solidFill>
              <a:latin typeface="Century Gothic" charset="0"/>
              <a:ea typeface="Century Gothic" charset="0"/>
              <a:cs typeface="Century Gothic" charset="0"/>
            </a:endParaRPr>
          </a:p>
          <a:p>
            <a:pPr marL="101600" indent="0">
              <a:buNone/>
            </a:pPr>
            <a:endParaRPr lang="en-US" dirty="0">
              <a:solidFill>
                <a:srgbClr val="FF0000"/>
              </a:solidFill>
              <a:latin typeface="Century Gothic" charset="0"/>
              <a:ea typeface="Century Gothic" charset="0"/>
              <a:cs typeface="Century Gothic" charset="0"/>
            </a:endParaRPr>
          </a:p>
        </p:txBody>
      </p:sp>
      <p:sp>
        <p:nvSpPr>
          <p:cNvPr id="2" name="Title 1"/>
          <p:cNvSpPr>
            <a:spLocks noGrp="1"/>
          </p:cNvSpPr>
          <p:nvPr>
            <p:ph type="title" idx="4294967295"/>
          </p:nvPr>
        </p:nvSpPr>
        <p:spPr>
          <a:xfrm>
            <a:off x="874836" y="650057"/>
            <a:ext cx="10728325" cy="654050"/>
          </a:xfrm>
        </p:spPr>
        <p:txBody>
          <a:bodyPr>
            <a:normAutofit/>
          </a:bodyPr>
          <a:lstStyle/>
          <a:p>
            <a:pPr algn="l"/>
            <a:r>
              <a:rPr lang="en-GB" sz="4400" b="1" dirty="0" smtClean="0">
                <a:solidFill>
                  <a:schemeClr val="tx1"/>
                </a:solidFill>
                <a:latin typeface="Noteworthy Light" charset="0"/>
                <a:ea typeface="Noteworthy Light" charset="0"/>
                <a:cs typeface="Noteworthy Light" charset="0"/>
              </a:rPr>
              <a:t>Task 3. Handout | Hand up?</a:t>
            </a:r>
            <a:endParaRPr lang="en-US" sz="4400" b="1" dirty="0">
              <a:solidFill>
                <a:schemeClr val="tx1"/>
              </a:solidFill>
              <a:latin typeface="Noteworthy Light" charset="0"/>
              <a:ea typeface="Noteworthy Light" charset="0"/>
              <a:cs typeface="Noteworthy Light" charset="0"/>
            </a:endParaRPr>
          </a:p>
        </p:txBody>
      </p:sp>
    </p:spTree>
    <p:extLst>
      <p:ext uri="{BB962C8B-B14F-4D97-AF65-F5344CB8AC3E}">
        <p14:creationId xmlns:p14="http://schemas.microsoft.com/office/powerpoint/2010/main" val="1461655685"/>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874836" y="1592826"/>
            <a:ext cx="10383200" cy="3811332"/>
          </a:xfrm>
        </p:spPr>
        <p:txBody>
          <a:bodyPr>
            <a:noAutofit/>
          </a:bodyPr>
          <a:lstStyle/>
          <a:p>
            <a:pPr marL="101600" indent="0" algn="just"/>
            <a:r>
              <a:rPr lang="en-US" sz="3200" dirty="0" smtClean="0">
                <a:solidFill>
                  <a:schemeClr val="accent3">
                    <a:lumMod val="10000"/>
                  </a:schemeClr>
                </a:solidFill>
                <a:latin typeface="Century Gothic" charset="0"/>
                <a:ea typeface="Century Gothic" charset="0"/>
                <a:cs typeface="Century Gothic" charset="0"/>
              </a:rPr>
              <a:t>• </a:t>
            </a:r>
            <a:r>
              <a:rPr lang="en-US" sz="3200" dirty="0">
                <a:solidFill>
                  <a:schemeClr val="accent3">
                    <a:lumMod val="10000"/>
                  </a:schemeClr>
                </a:solidFill>
                <a:latin typeface="Century Gothic" charset="0"/>
                <a:ea typeface="Century Gothic" charset="0"/>
                <a:cs typeface="Century Gothic" charset="0"/>
              </a:rPr>
              <a:t>What feeling are you left with after this story? </a:t>
            </a:r>
          </a:p>
          <a:p>
            <a:pPr marL="101600" indent="0" algn="just"/>
            <a:r>
              <a:rPr lang="en-US" sz="3200" dirty="0">
                <a:solidFill>
                  <a:schemeClr val="accent3">
                    <a:lumMod val="10000"/>
                  </a:schemeClr>
                </a:solidFill>
                <a:latin typeface="Century Gothic" charset="0"/>
                <a:ea typeface="Century Gothic" charset="0"/>
                <a:cs typeface="Century Gothic" charset="0"/>
              </a:rPr>
              <a:t>• What challenges does this woman face? Healthcare and what else? </a:t>
            </a:r>
          </a:p>
          <a:p>
            <a:pPr marL="101600" indent="0" algn="just"/>
            <a:r>
              <a:rPr lang="en-US" sz="3200" dirty="0" smtClean="0">
                <a:solidFill>
                  <a:schemeClr val="accent3">
                    <a:lumMod val="10000"/>
                  </a:schemeClr>
                </a:solidFill>
                <a:latin typeface="Century Gothic" charset="0"/>
                <a:ea typeface="Century Gothic" charset="0"/>
                <a:cs typeface="Century Gothic" charset="0"/>
              </a:rPr>
              <a:t>• </a:t>
            </a:r>
            <a:r>
              <a:rPr lang="en-US" sz="3200" dirty="0">
                <a:solidFill>
                  <a:schemeClr val="accent3">
                    <a:lumMod val="10000"/>
                  </a:schemeClr>
                </a:solidFill>
                <a:latin typeface="Century Gothic" charset="0"/>
                <a:ea typeface="Century Gothic" charset="0"/>
                <a:cs typeface="Century Gothic" charset="0"/>
              </a:rPr>
              <a:t>What interventions or projects do you think would have helped this woman? </a:t>
            </a:r>
          </a:p>
          <a:p>
            <a:pPr marL="101600" indent="0" algn="just"/>
            <a:r>
              <a:rPr lang="en-US" sz="3200" dirty="0" smtClean="0">
                <a:solidFill>
                  <a:schemeClr val="accent3">
                    <a:lumMod val="10000"/>
                  </a:schemeClr>
                </a:solidFill>
                <a:latin typeface="Century Gothic" charset="0"/>
                <a:ea typeface="Century Gothic" charset="0"/>
                <a:cs typeface="Century Gothic" charset="0"/>
              </a:rPr>
              <a:t>• How </a:t>
            </a:r>
            <a:r>
              <a:rPr lang="en-US" sz="3200" dirty="0">
                <a:solidFill>
                  <a:schemeClr val="accent3">
                    <a:lumMod val="10000"/>
                  </a:schemeClr>
                </a:solidFill>
                <a:latin typeface="Century Gothic" charset="0"/>
                <a:ea typeface="Century Gothic" charset="0"/>
                <a:cs typeface="Century Gothic" charset="0"/>
              </a:rPr>
              <a:t>are things different or the same in Canada? </a:t>
            </a:r>
          </a:p>
          <a:p>
            <a:pPr marL="101600" indent="0">
              <a:buNone/>
            </a:pPr>
            <a:endParaRPr lang="en-US" dirty="0">
              <a:solidFill>
                <a:srgbClr val="FF0000"/>
              </a:solidFill>
              <a:latin typeface="Century Gothic" charset="0"/>
              <a:ea typeface="Century Gothic" charset="0"/>
              <a:cs typeface="Century Gothic" charset="0"/>
            </a:endParaRPr>
          </a:p>
        </p:txBody>
      </p:sp>
      <p:sp>
        <p:nvSpPr>
          <p:cNvPr id="2" name="Title 1"/>
          <p:cNvSpPr>
            <a:spLocks noGrp="1"/>
          </p:cNvSpPr>
          <p:nvPr>
            <p:ph type="title" idx="4294967295"/>
          </p:nvPr>
        </p:nvSpPr>
        <p:spPr>
          <a:xfrm>
            <a:off x="874836" y="650057"/>
            <a:ext cx="10728325" cy="654050"/>
          </a:xfrm>
        </p:spPr>
        <p:txBody>
          <a:bodyPr>
            <a:normAutofit/>
          </a:bodyPr>
          <a:lstStyle/>
          <a:p>
            <a:pPr algn="l"/>
            <a:r>
              <a:rPr lang="en-GB" sz="4400" b="1" dirty="0" smtClean="0">
                <a:solidFill>
                  <a:schemeClr val="tx1"/>
                </a:solidFill>
                <a:latin typeface="Noteworthy Light" charset="0"/>
                <a:ea typeface="Noteworthy Light" charset="0"/>
                <a:cs typeface="Noteworthy Light" charset="0"/>
              </a:rPr>
              <a:t>Task 3. Discussion</a:t>
            </a:r>
            <a:endParaRPr lang="en-US" sz="4400" b="1" dirty="0">
              <a:solidFill>
                <a:schemeClr val="tx1"/>
              </a:solidFill>
              <a:latin typeface="Noteworthy Light" charset="0"/>
              <a:ea typeface="Noteworthy Light" charset="0"/>
              <a:cs typeface="Noteworthy Light" charset="0"/>
            </a:endParaRPr>
          </a:p>
        </p:txBody>
      </p:sp>
    </p:spTree>
    <p:extLst>
      <p:ext uri="{BB962C8B-B14F-4D97-AF65-F5344CB8AC3E}">
        <p14:creationId xmlns:p14="http://schemas.microsoft.com/office/powerpoint/2010/main" val="34890326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530942" y="1533831"/>
            <a:ext cx="11072219" cy="4984956"/>
          </a:xfrm>
        </p:spPr>
        <p:txBody>
          <a:bodyPr>
            <a:noAutofit/>
          </a:bodyPr>
          <a:lstStyle/>
          <a:p>
            <a:pPr algn="l"/>
            <a:r>
              <a:rPr lang="en-US" sz="2000" dirty="0" smtClean="0">
                <a:latin typeface="Century Gothic" charset="0"/>
                <a:ea typeface="Century Gothic" charset="0"/>
                <a:cs typeface="Century Gothic" charset="0"/>
              </a:rPr>
              <a:t>This story </a:t>
            </a:r>
            <a:r>
              <a:rPr lang="en-US" sz="2000" dirty="0">
                <a:latin typeface="Century Gothic" charset="0"/>
                <a:ea typeface="Century Gothic" charset="0"/>
                <a:cs typeface="Century Gothic" charset="0"/>
              </a:rPr>
              <a:t>gives a sense of the complexity of poverty. It’s not just that this young woman doesn’t have access to a clinic, she is facing multiple hurdles: </a:t>
            </a:r>
          </a:p>
          <a:p>
            <a:pPr algn="l"/>
            <a:r>
              <a:rPr lang="en-US" sz="2000" dirty="0">
                <a:latin typeface="Century Gothic" charset="0"/>
                <a:ea typeface="Century Gothic" charset="0"/>
                <a:cs typeface="Century Gothic" charset="0"/>
              </a:rPr>
              <a:t>• She is under-educated and illiterate, in a society where women don’t have access to the same opportunities as men; </a:t>
            </a:r>
          </a:p>
          <a:p>
            <a:pPr algn="l"/>
            <a:r>
              <a:rPr lang="en-US" sz="2000" dirty="0">
                <a:latin typeface="Century Gothic" charset="0"/>
                <a:ea typeface="Century Gothic" charset="0"/>
                <a:cs typeface="Century Gothic" charset="0"/>
              </a:rPr>
              <a:t>• She lives in a remote area with poor transportation and little access to fundamental services; </a:t>
            </a:r>
          </a:p>
          <a:p>
            <a:pPr algn="l"/>
            <a:r>
              <a:rPr lang="en-US" sz="2000" dirty="0">
                <a:latin typeface="Century Gothic" charset="0"/>
                <a:ea typeface="Century Gothic" charset="0"/>
                <a:cs typeface="Century Gothic" charset="0"/>
              </a:rPr>
              <a:t>• She suffers from poor nutrition; </a:t>
            </a:r>
          </a:p>
          <a:p>
            <a:pPr algn="l"/>
            <a:r>
              <a:rPr lang="en-US" sz="2000" dirty="0">
                <a:latin typeface="Century Gothic" charset="0"/>
                <a:ea typeface="Century Gothic" charset="0"/>
                <a:cs typeface="Century Gothic" charset="0"/>
              </a:rPr>
              <a:t>• She has no economic stability; </a:t>
            </a:r>
          </a:p>
          <a:p>
            <a:pPr algn="l"/>
            <a:r>
              <a:rPr lang="en-US" sz="2000" dirty="0">
                <a:latin typeface="Century Gothic" charset="0"/>
                <a:ea typeface="Century Gothic" charset="0"/>
                <a:cs typeface="Century Gothic" charset="0"/>
              </a:rPr>
              <a:t>• She has to make difficult financial choices (should she go to the clinic or buy school books for her brother?) </a:t>
            </a:r>
          </a:p>
          <a:p>
            <a:pPr algn="l"/>
            <a:r>
              <a:rPr lang="en-US" sz="2000" dirty="0">
                <a:latin typeface="Century Gothic" charset="0"/>
                <a:ea typeface="Century Gothic" charset="0"/>
                <a:cs typeface="Century Gothic" charset="0"/>
              </a:rPr>
              <a:t>To reach their full potential, people need health care, education, economic opportunities, and a cohesive community. No matter where they </a:t>
            </a:r>
            <a:r>
              <a:rPr lang="en-US" sz="2000" dirty="0" smtClean="0">
                <a:latin typeface="Century Gothic" charset="0"/>
                <a:ea typeface="Century Gothic" charset="0"/>
                <a:cs typeface="Century Gothic" charset="0"/>
              </a:rPr>
              <a:t>live. </a:t>
            </a:r>
            <a:endParaRPr lang="en-US" sz="2000" dirty="0">
              <a:latin typeface="Century Gothic" charset="0"/>
              <a:ea typeface="Century Gothic" charset="0"/>
              <a:cs typeface="Century Gothic" charset="0"/>
            </a:endParaRPr>
          </a:p>
          <a:p>
            <a:pPr marL="101600" indent="0">
              <a:buNone/>
            </a:pPr>
            <a:endParaRPr lang="en-US" dirty="0">
              <a:solidFill>
                <a:srgbClr val="FF0000"/>
              </a:solidFill>
              <a:latin typeface="Century Gothic" charset="0"/>
              <a:ea typeface="Century Gothic" charset="0"/>
              <a:cs typeface="Century Gothic" charset="0"/>
            </a:endParaRPr>
          </a:p>
        </p:txBody>
      </p:sp>
      <p:sp>
        <p:nvSpPr>
          <p:cNvPr id="2" name="Title 1"/>
          <p:cNvSpPr>
            <a:spLocks noGrp="1"/>
          </p:cNvSpPr>
          <p:nvPr>
            <p:ph type="title" idx="4294967295"/>
          </p:nvPr>
        </p:nvSpPr>
        <p:spPr>
          <a:xfrm>
            <a:off x="874836" y="650057"/>
            <a:ext cx="10728325" cy="654050"/>
          </a:xfrm>
        </p:spPr>
        <p:txBody>
          <a:bodyPr>
            <a:normAutofit/>
          </a:bodyPr>
          <a:lstStyle/>
          <a:p>
            <a:pPr algn="l"/>
            <a:r>
              <a:rPr lang="en-GB" sz="4400" b="1" dirty="0" smtClean="0">
                <a:solidFill>
                  <a:schemeClr val="tx1"/>
                </a:solidFill>
                <a:latin typeface="Noteworthy Light" charset="0"/>
                <a:ea typeface="Noteworthy Light" charset="0"/>
                <a:cs typeface="Noteworthy Light" charset="0"/>
              </a:rPr>
              <a:t>Task 3. Explanation</a:t>
            </a:r>
            <a:endParaRPr lang="en-US" sz="4400" b="1" dirty="0">
              <a:solidFill>
                <a:schemeClr val="tx1"/>
              </a:solidFill>
              <a:latin typeface="Noteworthy Light" charset="0"/>
              <a:ea typeface="Noteworthy Light" charset="0"/>
              <a:cs typeface="Noteworthy Light" charset="0"/>
            </a:endParaRPr>
          </a:p>
        </p:txBody>
      </p:sp>
    </p:spTree>
    <p:extLst>
      <p:ext uri="{BB962C8B-B14F-4D97-AF65-F5344CB8AC3E}">
        <p14:creationId xmlns:p14="http://schemas.microsoft.com/office/powerpoint/2010/main" val="115319862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530942" y="1179871"/>
            <a:ext cx="11072219" cy="5109192"/>
          </a:xfrm>
        </p:spPr>
        <p:txBody>
          <a:bodyPr>
            <a:noAutofit/>
          </a:bodyPr>
          <a:lstStyle/>
          <a:p>
            <a:pPr algn="l"/>
            <a:r>
              <a:rPr lang="en-US" sz="2400" i="1" dirty="0" smtClean="0">
                <a:solidFill>
                  <a:srgbClr val="FF0000"/>
                </a:solidFill>
                <a:latin typeface="Century Gothic" charset="0"/>
                <a:ea typeface="Century Gothic" charset="0"/>
                <a:cs typeface="Century Gothic" charset="0"/>
              </a:rPr>
              <a:t>“Give </a:t>
            </a:r>
            <a:r>
              <a:rPr lang="en-US" sz="2400" i="1" dirty="0">
                <a:solidFill>
                  <a:srgbClr val="FF0000"/>
                </a:solidFill>
                <a:latin typeface="Century Gothic" charset="0"/>
                <a:ea typeface="Century Gothic" charset="0"/>
                <a:cs typeface="Century Gothic" charset="0"/>
              </a:rPr>
              <a:t>a man a fish, and feed him for a day. Teach a man to fish, and he will eat for a lifetime</a:t>
            </a:r>
            <a:r>
              <a:rPr lang="en-US" sz="2400" i="1" dirty="0" smtClean="0">
                <a:solidFill>
                  <a:srgbClr val="FF0000"/>
                </a:solidFill>
                <a:latin typeface="Century Gothic" charset="0"/>
                <a:ea typeface="Century Gothic" charset="0"/>
                <a:cs typeface="Century Gothic" charset="0"/>
              </a:rPr>
              <a:t>.”</a:t>
            </a:r>
            <a:endParaRPr lang="en-US" sz="2400" i="1" dirty="0">
              <a:solidFill>
                <a:srgbClr val="FF0000"/>
              </a:solidFill>
              <a:latin typeface="Century Gothic" charset="0"/>
              <a:ea typeface="Century Gothic" charset="0"/>
              <a:cs typeface="Century Gothic" charset="0"/>
            </a:endParaRPr>
          </a:p>
          <a:p>
            <a:pPr algn="l"/>
            <a:r>
              <a:rPr lang="en-US" sz="2400" i="1" dirty="0" smtClean="0">
                <a:solidFill>
                  <a:srgbClr val="FF0000"/>
                </a:solidFill>
                <a:latin typeface="Century Gothic" charset="0"/>
                <a:ea typeface="Century Gothic" charset="0"/>
                <a:cs typeface="Century Gothic" charset="0"/>
              </a:rPr>
              <a:t>											</a:t>
            </a:r>
          </a:p>
          <a:p>
            <a:pPr algn="l"/>
            <a:r>
              <a:rPr lang="en-US" sz="2000" dirty="0" smtClean="0">
                <a:latin typeface="Century Gothic" charset="0"/>
                <a:ea typeface="Century Gothic" charset="0"/>
                <a:cs typeface="Century Gothic" charset="0"/>
              </a:rPr>
              <a:t>What </a:t>
            </a:r>
            <a:r>
              <a:rPr lang="en-US" sz="2000" dirty="0">
                <a:latin typeface="Century Gothic" charset="0"/>
                <a:ea typeface="Century Gothic" charset="0"/>
                <a:cs typeface="Century Gothic" charset="0"/>
              </a:rPr>
              <a:t>is the message behind this proverb? Can you think of an example from your own life that relates to it? Choose one of the options below to demonstrate the link between the proverb and global development. Include examples of specific development issues in your response. </a:t>
            </a:r>
          </a:p>
          <a:p>
            <a:pPr algn="l"/>
            <a:r>
              <a:rPr lang="en-US" sz="2000" dirty="0">
                <a:latin typeface="Century Gothic" charset="0"/>
                <a:ea typeface="Century Gothic" charset="0"/>
                <a:cs typeface="Century Gothic" charset="0"/>
              </a:rPr>
              <a:t>• A 300-word newspaper editorial </a:t>
            </a:r>
          </a:p>
          <a:p>
            <a:pPr algn="l"/>
            <a:r>
              <a:rPr lang="en-US" sz="2000" dirty="0">
                <a:latin typeface="Century Gothic" charset="0"/>
                <a:ea typeface="Century Gothic" charset="0"/>
                <a:cs typeface="Century Gothic" charset="0"/>
              </a:rPr>
              <a:t>• A comic strip or editorial cartoon </a:t>
            </a:r>
          </a:p>
          <a:p>
            <a:pPr algn="l"/>
            <a:r>
              <a:rPr lang="en-US" sz="2000" dirty="0">
                <a:latin typeface="Century Gothic" charset="0"/>
                <a:ea typeface="Century Gothic" charset="0"/>
                <a:cs typeface="Century Gothic" charset="0"/>
              </a:rPr>
              <a:t>• A skit presented to the class (working in a group) </a:t>
            </a:r>
          </a:p>
          <a:p>
            <a:pPr algn="l"/>
            <a:r>
              <a:rPr lang="en-US" sz="2000" dirty="0">
                <a:latin typeface="Century Gothic" charset="0"/>
                <a:ea typeface="Century Gothic" charset="0"/>
                <a:cs typeface="Century Gothic" charset="0"/>
              </a:rPr>
              <a:t>• A poster using images of development </a:t>
            </a:r>
            <a:r>
              <a:rPr lang="en-US" sz="2000" dirty="0" smtClean="0">
                <a:latin typeface="Century Gothic" charset="0"/>
                <a:ea typeface="Century Gothic" charset="0"/>
                <a:cs typeface="Century Gothic" charset="0"/>
              </a:rPr>
              <a:t>projects</a:t>
            </a:r>
          </a:p>
          <a:p>
            <a:pPr algn="l"/>
            <a:r>
              <a:rPr lang="en-US" sz="2000" dirty="0" smtClean="0">
                <a:latin typeface="Century Gothic" charset="0"/>
                <a:ea typeface="Century Gothic" charset="0"/>
                <a:cs typeface="Century Gothic" charset="0"/>
              </a:rPr>
              <a:t>• </a:t>
            </a:r>
            <a:r>
              <a:rPr lang="en-US" sz="2000" dirty="0">
                <a:latin typeface="Century Gothic" charset="0"/>
                <a:ea typeface="Century Gothic" charset="0"/>
                <a:cs typeface="Century Gothic" charset="0"/>
              </a:rPr>
              <a:t>A question-and-answer interview with someone who works in global development </a:t>
            </a:r>
          </a:p>
          <a:p>
            <a:pPr marL="101600" indent="0">
              <a:buNone/>
            </a:pPr>
            <a:endParaRPr lang="en-US" dirty="0">
              <a:solidFill>
                <a:srgbClr val="FF0000"/>
              </a:solidFill>
              <a:latin typeface="Century Gothic" charset="0"/>
              <a:ea typeface="Century Gothic" charset="0"/>
              <a:cs typeface="Century Gothic" charset="0"/>
            </a:endParaRPr>
          </a:p>
        </p:txBody>
      </p:sp>
      <p:sp>
        <p:nvSpPr>
          <p:cNvPr id="2" name="Title 1"/>
          <p:cNvSpPr>
            <a:spLocks noGrp="1"/>
          </p:cNvSpPr>
          <p:nvPr>
            <p:ph type="title" idx="4294967295"/>
          </p:nvPr>
        </p:nvSpPr>
        <p:spPr>
          <a:xfrm>
            <a:off x="702888" y="296096"/>
            <a:ext cx="10728325" cy="654050"/>
          </a:xfrm>
        </p:spPr>
        <p:txBody>
          <a:bodyPr>
            <a:normAutofit/>
          </a:bodyPr>
          <a:lstStyle/>
          <a:p>
            <a:pPr algn="l"/>
            <a:r>
              <a:rPr lang="en-GB" sz="4400" b="1" dirty="0" smtClean="0">
                <a:solidFill>
                  <a:schemeClr val="tx1"/>
                </a:solidFill>
                <a:latin typeface="Noteworthy Light" charset="0"/>
                <a:ea typeface="Noteworthy Light" charset="0"/>
                <a:cs typeface="Noteworthy Light" charset="0"/>
              </a:rPr>
              <a:t>Task 4. </a:t>
            </a:r>
            <a:endParaRPr lang="en-US" sz="4400" b="1" dirty="0">
              <a:solidFill>
                <a:schemeClr val="tx1"/>
              </a:solidFill>
              <a:latin typeface="Noteworthy Light" charset="0"/>
              <a:ea typeface="Noteworthy Light" charset="0"/>
              <a:cs typeface="Noteworthy Light" charset="0"/>
            </a:endParaRPr>
          </a:p>
        </p:txBody>
      </p:sp>
    </p:spTree>
    <p:extLst>
      <p:ext uri="{BB962C8B-B14F-4D97-AF65-F5344CB8AC3E}">
        <p14:creationId xmlns:p14="http://schemas.microsoft.com/office/powerpoint/2010/main" val="14788238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530942" y="1533831"/>
            <a:ext cx="11072219" cy="4984956"/>
          </a:xfrm>
        </p:spPr>
        <p:txBody>
          <a:bodyPr>
            <a:noAutofit/>
          </a:bodyPr>
          <a:lstStyle/>
          <a:p>
            <a:pPr algn="l"/>
            <a:r>
              <a:rPr lang="en-US" sz="2800" dirty="0" smtClean="0">
                <a:latin typeface="Century Gothic" charset="0"/>
                <a:ea typeface="Century Gothic" charset="0"/>
                <a:cs typeface="Century Gothic" charset="0"/>
              </a:rPr>
              <a:t>The following are key </a:t>
            </a:r>
            <a:r>
              <a:rPr lang="en-US" sz="2800" dirty="0">
                <a:latin typeface="Century Gothic" charset="0"/>
                <a:ea typeface="Century Gothic" charset="0"/>
                <a:cs typeface="Century Gothic" charset="0"/>
              </a:rPr>
              <a:t>factors for effective sustainable </a:t>
            </a:r>
            <a:r>
              <a:rPr lang="en-US" sz="2800" dirty="0" smtClean="0">
                <a:latin typeface="Century Gothic" charset="0"/>
                <a:ea typeface="Century Gothic" charset="0"/>
                <a:cs typeface="Century Gothic" charset="0"/>
              </a:rPr>
              <a:t>development</a:t>
            </a:r>
            <a:r>
              <a:rPr lang="mr-IN" sz="2800" dirty="0" smtClean="0">
                <a:latin typeface="Century Gothic" charset="0"/>
                <a:ea typeface="Century Gothic" charset="0"/>
                <a:cs typeface="Century Gothic" charset="0"/>
              </a:rPr>
              <a:t>…</a:t>
            </a:r>
            <a:endParaRPr lang="en-GB" sz="2800" dirty="0" smtClean="0">
              <a:latin typeface="Century Gothic" charset="0"/>
              <a:ea typeface="Century Gothic" charset="0"/>
              <a:cs typeface="Century Gothic" charset="0"/>
            </a:endParaRPr>
          </a:p>
          <a:p>
            <a:pPr algn="l"/>
            <a:endParaRPr lang="en-US" sz="2800" dirty="0">
              <a:latin typeface="Century Gothic" charset="0"/>
              <a:ea typeface="Century Gothic" charset="0"/>
              <a:cs typeface="Century Gothic" charset="0"/>
            </a:endParaRPr>
          </a:p>
          <a:p>
            <a:pPr algn="l"/>
            <a:r>
              <a:rPr lang="en-US" sz="2800" dirty="0">
                <a:latin typeface="Century Gothic" charset="0"/>
                <a:ea typeface="Century Gothic" charset="0"/>
                <a:cs typeface="Century Gothic" charset="0"/>
              </a:rPr>
              <a:t>• A hand-up is more sustainable than a handout. </a:t>
            </a:r>
          </a:p>
          <a:p>
            <a:pPr algn="l"/>
            <a:r>
              <a:rPr lang="en-US" sz="2800" dirty="0">
                <a:latin typeface="Century Gothic" charset="0"/>
                <a:ea typeface="Century Gothic" charset="0"/>
                <a:cs typeface="Century Gothic" charset="0"/>
              </a:rPr>
              <a:t>• People are the key to their own development. </a:t>
            </a:r>
          </a:p>
          <a:p>
            <a:pPr algn="l"/>
            <a:r>
              <a:rPr lang="en-US" sz="2800" dirty="0">
                <a:latin typeface="Century Gothic" charset="0"/>
                <a:ea typeface="Century Gothic" charset="0"/>
                <a:cs typeface="Century Gothic" charset="0"/>
              </a:rPr>
              <a:t>• Outside help should not be imposed – partnerships are key. </a:t>
            </a:r>
          </a:p>
          <a:p>
            <a:pPr algn="l"/>
            <a:r>
              <a:rPr lang="en-US" sz="2800" dirty="0">
                <a:latin typeface="Century Gothic" charset="0"/>
                <a:ea typeface="Century Gothic" charset="0"/>
                <a:cs typeface="Century Gothic" charset="0"/>
              </a:rPr>
              <a:t>• There is no single solution or quick fix. </a:t>
            </a:r>
          </a:p>
          <a:p>
            <a:pPr marL="101600" indent="0">
              <a:buNone/>
            </a:pPr>
            <a:endParaRPr lang="en-US" dirty="0">
              <a:solidFill>
                <a:srgbClr val="FF0000"/>
              </a:solidFill>
              <a:latin typeface="Century Gothic" charset="0"/>
              <a:ea typeface="Century Gothic" charset="0"/>
              <a:cs typeface="Century Gothic" charset="0"/>
            </a:endParaRPr>
          </a:p>
        </p:txBody>
      </p:sp>
      <p:sp>
        <p:nvSpPr>
          <p:cNvPr id="2" name="Title 1"/>
          <p:cNvSpPr>
            <a:spLocks noGrp="1"/>
          </p:cNvSpPr>
          <p:nvPr>
            <p:ph type="title" idx="4294967295"/>
          </p:nvPr>
        </p:nvSpPr>
        <p:spPr>
          <a:xfrm>
            <a:off x="874836" y="650057"/>
            <a:ext cx="10728325" cy="654050"/>
          </a:xfrm>
        </p:spPr>
        <p:txBody>
          <a:bodyPr>
            <a:normAutofit/>
          </a:bodyPr>
          <a:lstStyle/>
          <a:p>
            <a:pPr algn="l"/>
            <a:r>
              <a:rPr lang="en-GB" sz="4400" b="1" dirty="0" smtClean="0">
                <a:solidFill>
                  <a:schemeClr val="tx1"/>
                </a:solidFill>
                <a:latin typeface="Noteworthy Light" charset="0"/>
                <a:ea typeface="Noteworthy Light" charset="0"/>
                <a:cs typeface="Noteworthy Light" charset="0"/>
              </a:rPr>
              <a:t>Task 4. Review</a:t>
            </a:r>
            <a:r>
              <a:rPr lang="mr-IN" sz="4400" b="1" dirty="0" smtClean="0">
                <a:solidFill>
                  <a:schemeClr val="tx1"/>
                </a:solidFill>
                <a:latin typeface="Noteworthy Light" charset="0"/>
                <a:ea typeface="Noteworthy Light" charset="0"/>
                <a:cs typeface="Noteworthy Light" charset="0"/>
              </a:rPr>
              <a:t>…</a:t>
            </a:r>
            <a:endParaRPr lang="en-US" sz="4400" b="1" dirty="0">
              <a:solidFill>
                <a:schemeClr val="tx1"/>
              </a:solidFill>
              <a:latin typeface="Noteworthy Light" charset="0"/>
              <a:ea typeface="Noteworthy Light" charset="0"/>
              <a:cs typeface="Noteworthy Light" charset="0"/>
            </a:endParaRPr>
          </a:p>
        </p:txBody>
      </p:sp>
    </p:spTree>
    <p:extLst>
      <p:ext uri="{BB962C8B-B14F-4D97-AF65-F5344CB8AC3E}">
        <p14:creationId xmlns:p14="http://schemas.microsoft.com/office/powerpoint/2010/main" val="561672190"/>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904333" y="1209369"/>
            <a:ext cx="10383200" cy="4807974"/>
          </a:xfrm>
        </p:spPr>
        <p:txBody>
          <a:bodyPr>
            <a:normAutofit fontScale="77500" lnSpcReduction="20000"/>
          </a:bodyPr>
          <a:lstStyle/>
          <a:p>
            <a:pPr marL="514350" lvl="0" indent="-514350" algn="l">
              <a:lnSpc>
                <a:spcPct val="160000"/>
              </a:lnSpc>
              <a:spcBef>
                <a:spcPts val="0"/>
              </a:spcBef>
              <a:buAutoNum type="arabicPeriod"/>
            </a:pPr>
            <a:r>
              <a:rPr lang="en-US" sz="2800" dirty="0" smtClean="0">
                <a:solidFill>
                  <a:srgbClr val="0070C0"/>
                </a:solidFill>
                <a:latin typeface="Century Gothic" charset="0"/>
                <a:ea typeface="Century Gothic" charset="0"/>
                <a:cs typeface="Century Gothic" charset="0"/>
              </a:rPr>
              <a:t>Select </a:t>
            </a:r>
            <a:r>
              <a:rPr lang="en-US" sz="2800" dirty="0">
                <a:solidFill>
                  <a:srgbClr val="0070C0"/>
                </a:solidFill>
                <a:latin typeface="Century Gothic" charset="0"/>
                <a:ea typeface="Century Gothic" charset="0"/>
                <a:cs typeface="Century Gothic" charset="0"/>
              </a:rPr>
              <a:t>a local community issue they feel needs </a:t>
            </a:r>
            <a:r>
              <a:rPr lang="en-US" sz="2800" dirty="0" smtClean="0">
                <a:solidFill>
                  <a:srgbClr val="0070C0"/>
                </a:solidFill>
                <a:latin typeface="Century Gothic" charset="0"/>
                <a:ea typeface="Century Gothic" charset="0"/>
                <a:cs typeface="Century Gothic" charset="0"/>
              </a:rPr>
              <a:t>Write the </a:t>
            </a:r>
            <a:r>
              <a:rPr lang="en-US" sz="2800" dirty="0">
                <a:solidFill>
                  <a:srgbClr val="0070C0"/>
                </a:solidFill>
                <a:latin typeface="Century Gothic" charset="0"/>
                <a:ea typeface="Century Gothic" charset="0"/>
                <a:cs typeface="Century Gothic" charset="0"/>
              </a:rPr>
              <a:t>name of the issue at the top of the paper, and then draw a vertical line down the middle of the sheet to create two columns. </a:t>
            </a:r>
            <a:endParaRPr lang="en-US" sz="2800" dirty="0" smtClean="0">
              <a:solidFill>
                <a:srgbClr val="0070C0"/>
              </a:solidFill>
              <a:latin typeface="Century Gothic" charset="0"/>
              <a:ea typeface="Century Gothic" charset="0"/>
              <a:cs typeface="Century Gothic" charset="0"/>
            </a:endParaRPr>
          </a:p>
          <a:p>
            <a:pPr marL="514350" lvl="0" indent="-514350" algn="l">
              <a:lnSpc>
                <a:spcPct val="160000"/>
              </a:lnSpc>
              <a:spcBef>
                <a:spcPts val="0"/>
              </a:spcBef>
              <a:buAutoNum type="arabicPeriod"/>
            </a:pPr>
            <a:r>
              <a:rPr lang="en-US" sz="2800" dirty="0">
                <a:solidFill>
                  <a:srgbClr val="0070C0"/>
                </a:solidFill>
                <a:latin typeface="Century Gothic" charset="0"/>
                <a:ea typeface="Century Gothic" charset="0"/>
                <a:cs typeface="Century Gothic" charset="0"/>
              </a:rPr>
              <a:t>B</a:t>
            </a:r>
            <a:r>
              <a:rPr lang="en-US" sz="2800" dirty="0" smtClean="0">
                <a:solidFill>
                  <a:srgbClr val="0070C0"/>
                </a:solidFill>
                <a:latin typeface="Century Gothic" charset="0"/>
                <a:ea typeface="Century Gothic" charset="0"/>
                <a:cs typeface="Century Gothic" charset="0"/>
              </a:rPr>
              <a:t>rainstorm </a:t>
            </a:r>
            <a:r>
              <a:rPr lang="en-US" sz="2800" dirty="0">
                <a:solidFill>
                  <a:srgbClr val="0070C0"/>
                </a:solidFill>
                <a:latin typeface="Century Gothic" charset="0"/>
                <a:ea typeface="Century Gothic" charset="0"/>
                <a:cs typeface="Century Gothic" charset="0"/>
              </a:rPr>
              <a:t>for ten minutes to come up with at least three actions they recommend to address the issue. (Keep in mind the key factors for creating a lasting solution -- sustainable development -- as described above.) Jot down the ideas in one of the columns on the paper. </a:t>
            </a:r>
          </a:p>
          <a:p>
            <a:pPr marL="514350" lvl="0" indent="-514350" algn="l">
              <a:lnSpc>
                <a:spcPct val="160000"/>
              </a:lnSpc>
              <a:spcBef>
                <a:spcPts val="0"/>
              </a:spcBef>
              <a:buAutoNum type="arabicPeriod"/>
            </a:pPr>
            <a:r>
              <a:rPr lang="en-US" sz="2800" dirty="0" smtClean="0">
                <a:solidFill>
                  <a:srgbClr val="0070C0"/>
                </a:solidFill>
                <a:latin typeface="Century Gothic" charset="0"/>
                <a:ea typeface="Century Gothic" charset="0"/>
                <a:cs typeface="Century Gothic" charset="0"/>
              </a:rPr>
              <a:t>Pass your </a:t>
            </a:r>
            <a:r>
              <a:rPr lang="en-US" sz="2800" dirty="0">
                <a:solidFill>
                  <a:srgbClr val="0070C0"/>
                </a:solidFill>
                <a:latin typeface="Century Gothic" charset="0"/>
                <a:ea typeface="Century Gothic" charset="0"/>
                <a:cs typeface="Century Gothic" charset="0"/>
              </a:rPr>
              <a:t>notes on to the next group (move from left to right) to expand thinking. </a:t>
            </a:r>
            <a:r>
              <a:rPr lang="en-US" sz="2800" dirty="0" smtClean="0">
                <a:solidFill>
                  <a:srgbClr val="0070C0"/>
                </a:solidFill>
                <a:latin typeface="Century Gothic" charset="0"/>
                <a:ea typeface="Century Gothic" charset="0"/>
                <a:cs typeface="Century Gothic" charset="0"/>
              </a:rPr>
              <a:t>You </a:t>
            </a:r>
            <a:r>
              <a:rPr lang="en-US" sz="2800" dirty="0">
                <a:solidFill>
                  <a:srgbClr val="0070C0"/>
                </a:solidFill>
                <a:latin typeface="Century Gothic" charset="0"/>
                <a:ea typeface="Century Gothic" charset="0"/>
                <a:cs typeface="Century Gothic" charset="0"/>
              </a:rPr>
              <a:t>have five minutes to review the notes from the previous group </a:t>
            </a:r>
            <a:r>
              <a:rPr lang="en-US" sz="2800" dirty="0" smtClean="0">
                <a:solidFill>
                  <a:srgbClr val="0070C0"/>
                </a:solidFill>
                <a:latin typeface="Century Gothic" charset="0"/>
                <a:ea typeface="Century Gothic" charset="0"/>
                <a:cs typeface="Century Gothic" charset="0"/>
              </a:rPr>
              <a:t>and </a:t>
            </a:r>
            <a:r>
              <a:rPr lang="en-US" sz="2800" dirty="0">
                <a:solidFill>
                  <a:srgbClr val="0070C0"/>
                </a:solidFill>
                <a:latin typeface="Century Gothic" charset="0"/>
                <a:ea typeface="Century Gothic" charset="0"/>
                <a:cs typeface="Century Gothic" charset="0"/>
              </a:rPr>
              <a:t>add </a:t>
            </a:r>
            <a:r>
              <a:rPr lang="en-US" sz="2800" dirty="0" smtClean="0">
                <a:solidFill>
                  <a:srgbClr val="0070C0"/>
                </a:solidFill>
                <a:latin typeface="Century Gothic" charset="0"/>
                <a:ea typeface="Century Gothic" charset="0"/>
                <a:cs typeface="Century Gothic" charset="0"/>
              </a:rPr>
              <a:t>your </a:t>
            </a:r>
            <a:r>
              <a:rPr lang="en-US" sz="2800" dirty="0">
                <a:solidFill>
                  <a:srgbClr val="0070C0"/>
                </a:solidFill>
                <a:latin typeface="Century Gothic" charset="0"/>
                <a:ea typeface="Century Gothic" charset="0"/>
                <a:cs typeface="Century Gothic" charset="0"/>
              </a:rPr>
              <a:t>own in the opposite column. </a:t>
            </a:r>
            <a:endParaRPr lang="en-US" sz="2800" dirty="0" smtClean="0">
              <a:solidFill>
                <a:srgbClr val="0070C0"/>
              </a:solidFill>
              <a:latin typeface="Century Gothic" charset="0"/>
              <a:ea typeface="Century Gothic" charset="0"/>
              <a:cs typeface="Century Gothic" charset="0"/>
            </a:endParaRPr>
          </a:p>
          <a:p>
            <a:pPr marL="514350" lvl="0" indent="-514350" algn="l">
              <a:lnSpc>
                <a:spcPct val="100000"/>
              </a:lnSpc>
              <a:spcBef>
                <a:spcPts val="0"/>
              </a:spcBef>
              <a:buAutoNum type="arabicPeriod"/>
            </a:pPr>
            <a:endParaRPr lang="en-US" sz="3200" dirty="0">
              <a:solidFill>
                <a:srgbClr val="0070C0"/>
              </a:solidFill>
              <a:latin typeface="Century Gothic" charset="0"/>
              <a:ea typeface="Century Gothic" charset="0"/>
              <a:cs typeface="Century Gothic" charset="0"/>
            </a:endParaRPr>
          </a:p>
        </p:txBody>
      </p:sp>
      <p:sp>
        <p:nvSpPr>
          <p:cNvPr id="2" name="Title 1"/>
          <p:cNvSpPr>
            <a:spLocks noGrp="1"/>
          </p:cNvSpPr>
          <p:nvPr>
            <p:ph type="title" idx="4294967295"/>
          </p:nvPr>
        </p:nvSpPr>
        <p:spPr>
          <a:xfrm>
            <a:off x="731770" y="237101"/>
            <a:ext cx="10728325" cy="654050"/>
          </a:xfrm>
        </p:spPr>
        <p:txBody>
          <a:bodyPr>
            <a:noAutofit/>
          </a:bodyPr>
          <a:lstStyle/>
          <a:p>
            <a:pPr algn="l"/>
            <a:r>
              <a:rPr lang="en-US" sz="4400" b="1" dirty="0">
                <a:solidFill>
                  <a:schemeClr val="tx1"/>
                </a:solidFill>
                <a:latin typeface="Noteworthy Light" charset="0"/>
                <a:ea typeface="Noteworthy Light" charset="0"/>
                <a:cs typeface="Noteworthy Light" charset="0"/>
              </a:rPr>
              <a:t>Review:</a:t>
            </a:r>
          </a:p>
        </p:txBody>
      </p:sp>
    </p:spTree>
    <p:extLst>
      <p:ext uri="{BB962C8B-B14F-4D97-AF65-F5344CB8AC3E}">
        <p14:creationId xmlns:p14="http://schemas.microsoft.com/office/powerpoint/2010/main" val="109575415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99" y="362110"/>
            <a:ext cx="10728800" cy="654400"/>
          </a:xfrm>
        </p:spPr>
        <p:txBody>
          <a:bodyPr/>
          <a:lstStyle/>
          <a:p>
            <a:pPr algn="l"/>
            <a:r>
              <a:rPr lang="en-US" sz="5400" dirty="0" smtClean="0">
                <a:solidFill>
                  <a:schemeClr val="tx1"/>
                </a:solidFill>
                <a:latin typeface="Noteworthy Light" charset="0"/>
                <a:ea typeface="Noteworthy Light" charset="0"/>
                <a:cs typeface="Noteworthy Light" charset="0"/>
              </a:rPr>
              <a:t>Riddle me This</a:t>
            </a:r>
            <a:r>
              <a:rPr lang="mr-IN" sz="5400" dirty="0" smtClean="0">
                <a:solidFill>
                  <a:schemeClr val="tx1"/>
                </a:solidFill>
                <a:latin typeface="Noteworthy Light" charset="0"/>
                <a:ea typeface="Noteworthy Light" charset="0"/>
                <a:cs typeface="Noteworthy Light" charset="0"/>
              </a:rPr>
              <a:t>…</a:t>
            </a:r>
            <a:endParaRPr lang="en-US" sz="5400" dirty="0">
              <a:solidFill>
                <a:schemeClr val="tx1"/>
              </a:solidFill>
              <a:latin typeface="Noteworthy Light" charset="0"/>
              <a:ea typeface="Noteworthy Light" charset="0"/>
              <a:cs typeface="Noteworthy Light" charset="0"/>
            </a:endParaRPr>
          </a:p>
        </p:txBody>
      </p:sp>
      <p:sp>
        <p:nvSpPr>
          <p:cNvPr id="3" name="Text Placeholder 2"/>
          <p:cNvSpPr>
            <a:spLocks noGrp="1"/>
          </p:cNvSpPr>
          <p:nvPr>
            <p:ph type="body" idx="1"/>
          </p:nvPr>
        </p:nvSpPr>
        <p:spPr/>
        <p:txBody>
          <a:bodyPr/>
          <a:lstStyle/>
          <a:p>
            <a:endParaRPr lang="en-US" sz="2800" dirty="0">
              <a:latin typeface="Century Gothic" charset="0"/>
              <a:ea typeface="Century Gothic" charset="0"/>
              <a:cs typeface="Century Gothic" charset="0"/>
            </a:endParaRPr>
          </a:p>
        </p:txBody>
      </p:sp>
      <p:pic>
        <p:nvPicPr>
          <p:cNvPr id="4" name="Picture 2" descr="ow many 9's are there between 1 and 100?"/>
          <p:cNvPicPr>
            <a:picLocks noChangeAspect="1" noChangeArrowheads="1"/>
          </p:cNvPicPr>
          <p:nvPr/>
        </p:nvPicPr>
        <p:blipFill rotWithShape="1">
          <a:blip r:embed="rId3">
            <a:extLst>
              <a:ext uri="{28A0092B-C50C-407E-A947-70E740481C1C}">
                <a14:useLocalDpi xmlns:a14="http://schemas.microsoft.com/office/drawing/2010/main" val="0"/>
              </a:ext>
            </a:extLst>
          </a:blip>
          <a:srcRect l="3000" t="10963" r="7834" b="12297"/>
          <a:stretch/>
        </p:blipFill>
        <p:spPr bwMode="auto">
          <a:xfrm>
            <a:off x="565534" y="1127349"/>
            <a:ext cx="11060931" cy="53547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18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5400" dirty="0" smtClean="0">
                <a:solidFill>
                  <a:schemeClr val="tx1"/>
                </a:solidFill>
                <a:latin typeface="Noteworthy Light" charset="0"/>
                <a:ea typeface="Noteworthy Light" charset="0"/>
                <a:cs typeface="Noteworthy Light" charset="0"/>
              </a:rPr>
              <a:t>Starter</a:t>
            </a:r>
            <a:r>
              <a:rPr lang="mr-IN" sz="5400" dirty="0" smtClean="0">
                <a:solidFill>
                  <a:schemeClr val="tx1"/>
                </a:solidFill>
                <a:latin typeface="Noteworthy Light" charset="0"/>
                <a:ea typeface="Noteworthy Light" charset="0"/>
                <a:cs typeface="Noteworthy Light" charset="0"/>
              </a:rPr>
              <a:t>…</a:t>
            </a:r>
            <a:r>
              <a:rPr lang="en-GB" sz="5400" dirty="0" smtClean="0">
                <a:solidFill>
                  <a:schemeClr val="tx1"/>
                </a:solidFill>
                <a:latin typeface="Noteworthy Light" charset="0"/>
                <a:ea typeface="Noteworthy Light" charset="0"/>
                <a:cs typeface="Noteworthy Light" charset="0"/>
              </a:rPr>
              <a:t> </a:t>
            </a:r>
            <a:endParaRPr lang="en-US" sz="5400" dirty="0">
              <a:solidFill>
                <a:schemeClr val="tx1"/>
              </a:solidFill>
              <a:latin typeface="Noteworthy Light" charset="0"/>
              <a:ea typeface="Noteworthy Light" charset="0"/>
              <a:cs typeface="Noteworthy Light" charset="0"/>
            </a:endParaRPr>
          </a:p>
        </p:txBody>
      </p:sp>
      <p:sp>
        <p:nvSpPr>
          <p:cNvPr id="3" name="Text Placeholder 2"/>
          <p:cNvSpPr>
            <a:spLocks noGrp="1"/>
          </p:cNvSpPr>
          <p:nvPr>
            <p:ph type="body" idx="1"/>
          </p:nvPr>
        </p:nvSpPr>
        <p:spPr>
          <a:xfrm>
            <a:off x="903120" y="1437640"/>
            <a:ext cx="10557280" cy="3547200"/>
          </a:xfrm>
        </p:spPr>
        <p:txBody>
          <a:bodyPr/>
          <a:lstStyle/>
          <a:p>
            <a:pPr marL="101600" indent="0">
              <a:buNone/>
            </a:pPr>
            <a:r>
              <a:rPr lang="en-US" sz="2800" b="1" u="sng" dirty="0" smtClean="0">
                <a:solidFill>
                  <a:srgbClr val="00B050"/>
                </a:solidFill>
                <a:latin typeface="Century Gothic" charset="0"/>
                <a:ea typeface="Century Gothic" charset="0"/>
                <a:cs typeface="Century Gothic" charset="0"/>
              </a:rPr>
              <a:t>Class Discussion: </a:t>
            </a:r>
            <a:r>
              <a:rPr lang="en-US" sz="2800" b="1" dirty="0" smtClean="0">
                <a:latin typeface="Century Gothic" charset="0"/>
                <a:ea typeface="Century Gothic" charset="0"/>
                <a:cs typeface="Century Gothic" charset="0"/>
              </a:rPr>
              <a:t>What </a:t>
            </a:r>
            <a:r>
              <a:rPr lang="en-US" sz="2800" b="1" dirty="0">
                <a:latin typeface="Century Gothic" charset="0"/>
                <a:ea typeface="Century Gothic" charset="0"/>
                <a:cs typeface="Century Gothic" charset="0"/>
              </a:rPr>
              <a:t>do these people have in common? </a:t>
            </a:r>
          </a:p>
          <a:p>
            <a:pPr marL="101600" indent="0">
              <a:buNone/>
            </a:pPr>
            <a:r>
              <a:rPr lang="en-US" sz="2800" dirty="0">
                <a:latin typeface="Century Gothic" charset="0"/>
                <a:ea typeface="Century Gothic" charset="0"/>
                <a:cs typeface="Century Gothic" charset="0"/>
              </a:rPr>
              <a:t>• David Suzuki </a:t>
            </a:r>
          </a:p>
          <a:p>
            <a:pPr marL="101600" indent="0">
              <a:buNone/>
            </a:pPr>
            <a:r>
              <a:rPr lang="en-US" sz="2800" dirty="0">
                <a:latin typeface="Century Gothic" charset="0"/>
                <a:ea typeface="Century Gothic" charset="0"/>
                <a:cs typeface="Century Gothic" charset="0"/>
              </a:rPr>
              <a:t>• Beyoncé </a:t>
            </a:r>
          </a:p>
          <a:p>
            <a:pPr marL="101600" indent="0">
              <a:buNone/>
            </a:pPr>
            <a:r>
              <a:rPr lang="en-US" sz="2800" dirty="0">
                <a:latin typeface="Century Gothic" charset="0"/>
                <a:ea typeface="Century Gothic" charset="0"/>
                <a:cs typeface="Century Gothic" charset="0"/>
              </a:rPr>
              <a:t>• Bill Gates </a:t>
            </a:r>
          </a:p>
          <a:p>
            <a:pPr marL="101600" indent="0">
              <a:buNone/>
            </a:pPr>
            <a:r>
              <a:rPr lang="en-US" sz="2800" dirty="0">
                <a:latin typeface="Century Gothic" charset="0"/>
                <a:ea typeface="Century Gothic" charset="0"/>
                <a:cs typeface="Century Gothic" charset="0"/>
              </a:rPr>
              <a:t>• Malala Yousafzai </a:t>
            </a:r>
          </a:p>
          <a:p>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37859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62093" y="744987"/>
            <a:ext cx="10383200" cy="594400"/>
          </a:xfrm>
        </p:spPr>
        <p:txBody>
          <a:bodyPr/>
          <a:lstStyle/>
          <a:p>
            <a:pPr algn="l"/>
            <a:r>
              <a:rPr lang="en-US" sz="2200" dirty="0">
                <a:latin typeface="Century Gothic" charset="0"/>
                <a:ea typeface="Century Gothic" charset="0"/>
                <a:cs typeface="Century Gothic" charset="0"/>
              </a:rPr>
              <a:t>Among other possibilities, they all have championed or contributed to efforts on global causes. </a:t>
            </a:r>
            <a:endParaRPr lang="en-US" sz="2200" dirty="0" smtClean="0">
              <a:latin typeface="Century Gothic" charset="0"/>
              <a:ea typeface="Century Gothic" charset="0"/>
              <a:cs typeface="Century Gothic" charset="0"/>
            </a:endParaRPr>
          </a:p>
          <a:p>
            <a:pPr algn="l"/>
            <a:endParaRPr lang="en-US" sz="2200" dirty="0" smtClean="0">
              <a:latin typeface="Century Gothic" charset="0"/>
              <a:ea typeface="Century Gothic" charset="0"/>
              <a:cs typeface="Century Gothic" charset="0"/>
            </a:endParaRPr>
          </a:p>
          <a:p>
            <a:pPr algn="l"/>
            <a:r>
              <a:rPr lang="en-US" sz="2200" dirty="0" smtClean="0">
                <a:latin typeface="Century Gothic" charset="0"/>
                <a:ea typeface="Century Gothic" charset="0"/>
                <a:cs typeface="Century Gothic" charset="0"/>
              </a:rPr>
              <a:t>– </a:t>
            </a:r>
            <a:r>
              <a:rPr lang="en-US" sz="2200" dirty="0">
                <a:latin typeface="Century Gothic" charset="0"/>
                <a:ea typeface="Century Gothic" charset="0"/>
                <a:cs typeface="Century Gothic" charset="0"/>
              </a:rPr>
              <a:t>from climate change to gender equality, access to education to ending poverty – related to improving life on the planet for everyone, everywhere – in developing and developed countries. </a:t>
            </a:r>
          </a:p>
          <a:p>
            <a:pPr algn="l"/>
            <a:endParaRPr lang="en-US" sz="2200" dirty="0" smtClean="0">
              <a:latin typeface="Century Gothic" charset="0"/>
              <a:ea typeface="Century Gothic" charset="0"/>
              <a:cs typeface="Century Gothic" charset="0"/>
            </a:endParaRPr>
          </a:p>
          <a:p>
            <a:pPr algn="l"/>
            <a:r>
              <a:rPr lang="en-US" sz="2200" b="1" u="sng" dirty="0" smtClean="0">
                <a:latin typeface="Century Gothic" charset="0"/>
                <a:ea typeface="Century Gothic" charset="0"/>
                <a:cs typeface="Century Gothic" charset="0"/>
              </a:rPr>
              <a:t>Questions to think about during this lesson:</a:t>
            </a:r>
          </a:p>
          <a:p>
            <a:pPr algn="l"/>
            <a:r>
              <a:rPr lang="en-US" sz="2200" dirty="0" smtClean="0">
                <a:latin typeface="Century Gothic" charset="0"/>
                <a:ea typeface="Century Gothic" charset="0"/>
                <a:cs typeface="Century Gothic" charset="0"/>
              </a:rPr>
              <a:t>What </a:t>
            </a:r>
            <a:r>
              <a:rPr lang="en-US" sz="2200" dirty="0">
                <a:latin typeface="Century Gothic" charset="0"/>
                <a:ea typeface="Century Gothic" charset="0"/>
                <a:cs typeface="Century Gothic" charset="0"/>
              </a:rPr>
              <a:t>role do celebrities play? Do you think they can be effective in making a difference? Celebrities attract attention and may offer credibility (as well as funding) for their cause. Is that enough? Do they help change policies to address underlying issues? What happens if celebrity status fades? </a:t>
            </a:r>
          </a:p>
          <a:p>
            <a:endParaRPr lang="en-US" dirty="0"/>
          </a:p>
        </p:txBody>
      </p:sp>
    </p:spTree>
    <p:extLst>
      <p:ext uri="{BB962C8B-B14F-4D97-AF65-F5344CB8AC3E}">
        <p14:creationId xmlns:p14="http://schemas.microsoft.com/office/powerpoint/2010/main" val="183154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27678" y="3345655"/>
            <a:ext cx="10912089" cy="1828800"/>
          </a:xfrm>
        </p:spPr>
        <p:txBody>
          <a:bodyPr>
            <a:noAutofit/>
          </a:bodyPr>
          <a:lstStyle/>
          <a:p>
            <a:pPr algn="r" eaLnBrk="1" hangingPunct="1"/>
            <a:r>
              <a:rPr lang="en-US" altLang="en-US" sz="6600" dirty="0">
                <a:solidFill>
                  <a:schemeClr val="bg2">
                    <a:lumMod val="75000"/>
                  </a:schemeClr>
                </a:solidFill>
                <a:latin typeface="Noteworthy Light" charset="0"/>
                <a:ea typeface="Noteworthy Light" charset="0"/>
                <a:cs typeface="Noteworthy Light" charset="0"/>
              </a:rPr>
              <a:t>Lesson </a:t>
            </a:r>
            <a:r>
              <a:rPr lang="en-US" altLang="en-US" sz="6600" dirty="0" smtClean="0">
                <a:solidFill>
                  <a:schemeClr val="bg2">
                    <a:lumMod val="75000"/>
                  </a:schemeClr>
                </a:solidFill>
                <a:latin typeface="Noteworthy Light" charset="0"/>
                <a:ea typeface="Noteworthy Light" charset="0"/>
                <a:cs typeface="Noteworthy Light" charset="0"/>
              </a:rPr>
              <a:t>4 </a:t>
            </a:r>
            <a:br>
              <a:rPr lang="en-US" altLang="en-US" sz="6600" dirty="0" smtClean="0">
                <a:solidFill>
                  <a:schemeClr val="bg2">
                    <a:lumMod val="75000"/>
                  </a:schemeClr>
                </a:solidFill>
                <a:latin typeface="Noteworthy Light" charset="0"/>
                <a:ea typeface="Noteworthy Light" charset="0"/>
                <a:cs typeface="Noteworthy Light" charset="0"/>
              </a:rPr>
            </a:br>
            <a:r>
              <a:rPr lang="en-US" altLang="en-US" sz="6600" dirty="0" smtClean="0">
                <a:solidFill>
                  <a:schemeClr val="bg2">
                    <a:lumMod val="75000"/>
                  </a:schemeClr>
                </a:solidFill>
                <a:latin typeface="Noteworthy Light" charset="0"/>
                <a:ea typeface="Noteworthy Light" charset="0"/>
                <a:cs typeface="Noteworthy Light" charset="0"/>
              </a:rPr>
              <a:t>Sustainability</a:t>
            </a:r>
            <a:endParaRPr lang="en-US" altLang="en-US" sz="6600" dirty="0">
              <a:solidFill>
                <a:schemeClr val="bg2">
                  <a:lumMod val="75000"/>
                </a:schemeClr>
              </a:solidFill>
              <a:latin typeface="Noteworthy Light" charset="0"/>
              <a:ea typeface="Noteworthy Light" charset="0"/>
              <a:cs typeface="Noteworthy Light" charset="0"/>
            </a:endParaRPr>
          </a:p>
        </p:txBody>
      </p:sp>
      <p:sp>
        <p:nvSpPr>
          <p:cNvPr id="2051" name="Rectangle 3"/>
          <p:cNvSpPr>
            <a:spLocks noGrp="1" noChangeArrowheads="1"/>
          </p:cNvSpPr>
          <p:nvPr>
            <p:ph type="subTitle" idx="1"/>
          </p:nvPr>
        </p:nvSpPr>
        <p:spPr>
          <a:xfrm>
            <a:off x="474299" y="916444"/>
            <a:ext cx="11418849" cy="1600200"/>
          </a:xfrm>
        </p:spPr>
        <p:txBody>
          <a:bodyPr>
            <a:noAutofit/>
          </a:bodyPr>
          <a:lstStyle/>
          <a:p>
            <a:pPr eaLnBrk="1" hangingPunct="1"/>
            <a:r>
              <a:rPr lang="en-US" altLang="en-US" sz="8000" b="1" dirty="0">
                <a:latin typeface="Noteworthy Light" charset="0"/>
                <a:ea typeface="Noteworthy Light" charset="0"/>
                <a:cs typeface="Noteworthy Light" charset="0"/>
              </a:rPr>
              <a:t>Unit </a:t>
            </a:r>
            <a:r>
              <a:rPr lang="en-US" altLang="en-US" sz="8000" b="1" dirty="0" smtClean="0">
                <a:latin typeface="Noteworthy Light" charset="0"/>
                <a:ea typeface="Noteworthy Light" charset="0"/>
                <a:cs typeface="Noteworthy Light" charset="0"/>
              </a:rPr>
              <a:t>2 </a:t>
            </a:r>
            <a:r>
              <a:rPr lang="en-US" altLang="en-US" sz="8000" b="1" dirty="0">
                <a:latin typeface="Noteworthy Light" charset="0"/>
                <a:ea typeface="Noteworthy Light" charset="0"/>
                <a:cs typeface="Noteworthy Light" charset="0"/>
              </a:rPr>
              <a:t>– </a:t>
            </a:r>
            <a:r>
              <a:rPr lang="en-US" altLang="en-US" sz="8000" b="1" dirty="0" smtClean="0">
                <a:latin typeface="Noteworthy Light" charset="0"/>
                <a:ea typeface="Noteworthy Light" charset="0"/>
                <a:cs typeface="Noteworthy Light" charset="0"/>
              </a:rPr>
              <a:t>Global Disparities</a:t>
            </a:r>
            <a:endParaRPr lang="en-US" altLang="en-US" sz="8000" b="1" dirty="0">
              <a:latin typeface="Noteworthy Light" charset="0"/>
              <a:ea typeface="Noteworthy Light" charset="0"/>
              <a:cs typeface="Noteworthy Light" charset="0"/>
            </a:endParaRPr>
          </a:p>
        </p:txBody>
      </p:sp>
    </p:spTree>
    <p:extLst>
      <p:ext uri="{BB962C8B-B14F-4D97-AF65-F5344CB8AC3E}">
        <p14:creationId xmlns:p14="http://schemas.microsoft.com/office/powerpoint/2010/main" val="112816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p:cTn id="13"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504" y="-249311"/>
            <a:ext cx="7543802" cy="1219200"/>
          </a:xfrm>
        </p:spPr>
        <p:txBody>
          <a:bodyPr>
            <a:normAutofit/>
          </a:bodyPr>
          <a:lstStyle/>
          <a:p>
            <a:r>
              <a:rPr lang="en-US" sz="4000" dirty="0">
                <a:solidFill>
                  <a:schemeClr val="tx1"/>
                </a:solidFill>
                <a:latin typeface="Noteworthy Light" charset="0"/>
                <a:ea typeface="Noteworthy Light" charset="0"/>
                <a:cs typeface="Noteworthy Light" charset="0"/>
              </a:rPr>
              <a:t>Learning Objective:</a:t>
            </a:r>
          </a:p>
        </p:txBody>
      </p:sp>
      <p:sp>
        <p:nvSpPr>
          <p:cNvPr id="3" name="Content Placeholder 2"/>
          <p:cNvSpPr>
            <a:spLocks noGrp="1"/>
          </p:cNvSpPr>
          <p:nvPr>
            <p:ph idx="1"/>
          </p:nvPr>
        </p:nvSpPr>
        <p:spPr>
          <a:xfrm>
            <a:off x="1953858" y="1270389"/>
            <a:ext cx="9730142" cy="1152128"/>
          </a:xfrm>
        </p:spPr>
        <p:txBody>
          <a:bodyPr>
            <a:normAutofit/>
          </a:bodyPr>
          <a:lstStyle/>
          <a:p>
            <a:pPr>
              <a:buClr>
                <a:schemeClr val="tx1"/>
              </a:buClr>
              <a:buSzPct val="100000"/>
              <a:buFont typeface="Wingdings" charset="2"/>
              <a:buChar char="ü"/>
            </a:pPr>
            <a:r>
              <a:rPr lang="en-US" sz="3200" dirty="0">
                <a:latin typeface="Noteworthy Light" charset="0"/>
                <a:ea typeface="Noteworthy Light" charset="0"/>
                <a:cs typeface="Noteworthy Light" charset="0"/>
              </a:rPr>
              <a:t> </a:t>
            </a:r>
            <a:r>
              <a:rPr lang="en-US" sz="3200" dirty="0">
                <a:solidFill>
                  <a:schemeClr val="tx1"/>
                </a:solidFill>
                <a:latin typeface="Noteworthy Light" charset="0"/>
                <a:ea typeface="Noteworthy Light" charset="0"/>
                <a:cs typeface="Noteworthy Light" charset="0"/>
              </a:rPr>
              <a:t>To learn about </a:t>
            </a:r>
            <a:r>
              <a:rPr lang="en-US" sz="3200" dirty="0" smtClean="0">
                <a:solidFill>
                  <a:schemeClr val="tx1"/>
                </a:solidFill>
                <a:latin typeface="Noteworthy Light" charset="0"/>
                <a:ea typeface="Noteworthy Light" charset="0"/>
                <a:cs typeface="Noteworthy Light" charset="0"/>
              </a:rPr>
              <a:t>sustainability. </a:t>
            </a:r>
            <a:endParaRPr lang="en-US" sz="3200" dirty="0">
              <a:solidFill>
                <a:schemeClr val="tx1"/>
              </a:solidFill>
              <a:latin typeface="Noteworthy Light" charset="0"/>
              <a:ea typeface="Noteworthy Light" charset="0"/>
              <a:cs typeface="Noteworthy Light" charset="0"/>
            </a:endParaRPr>
          </a:p>
          <a:p>
            <a:pPr>
              <a:buFont typeface=".AppleColorEmojiUI" charset="0"/>
              <a:buChar char="🌳"/>
            </a:pPr>
            <a:endParaRPr lang="en-US" sz="2400" dirty="0"/>
          </a:p>
          <a:p>
            <a:pPr>
              <a:buFont typeface=".AppleColorEmojiUI" charset="0"/>
              <a:buChar char="🌳"/>
            </a:pPr>
            <a:endParaRPr lang="en-US" sz="2400" dirty="0"/>
          </a:p>
        </p:txBody>
      </p:sp>
      <p:sp>
        <p:nvSpPr>
          <p:cNvPr id="4" name="Title 1"/>
          <p:cNvSpPr txBox="1">
            <a:spLocks/>
          </p:cNvSpPr>
          <p:nvPr/>
        </p:nvSpPr>
        <p:spPr>
          <a:xfrm>
            <a:off x="431099" y="1700808"/>
            <a:ext cx="7543802" cy="121920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4000" b="1" dirty="0">
                <a:latin typeface="Noteworthy Light" charset="0"/>
                <a:ea typeface="Noteworthy Light" charset="0"/>
                <a:cs typeface="Noteworthy Light" charset="0"/>
              </a:rPr>
              <a:t>Learning Outcomes:</a:t>
            </a:r>
          </a:p>
        </p:txBody>
      </p:sp>
      <p:sp>
        <p:nvSpPr>
          <p:cNvPr id="5" name="Content Placeholder 2"/>
          <p:cNvSpPr txBox="1">
            <a:spLocks/>
          </p:cNvSpPr>
          <p:nvPr/>
        </p:nvSpPr>
        <p:spPr>
          <a:xfrm>
            <a:off x="1953858" y="3162646"/>
            <a:ext cx="9242462" cy="3075594"/>
          </a:xfrm>
          <a:prstGeom prst="rect">
            <a:avLst/>
          </a:prstGeom>
        </p:spPr>
        <p:txBody>
          <a:bodyPr vert="horz" lIns="91440" tIns="45720" rIns="91440" bIns="45720" rtlCol="0">
            <a:normAutofit fontScale="85000" lnSpcReduction="10000"/>
          </a:bodyPr>
          <a:lst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a:lstStyle>
          <a:p>
            <a:pPr>
              <a:buFont typeface="Wingdings" charset="2"/>
              <a:buChar char="ü"/>
            </a:pPr>
            <a:r>
              <a:rPr lang="en-US" sz="3200" dirty="0">
                <a:latin typeface="Noteworthy Light" charset="0"/>
                <a:ea typeface="Noteworthy Light" charset="0"/>
                <a:cs typeface="Noteworthy Light" charset="0"/>
              </a:rPr>
              <a:t> Define </a:t>
            </a:r>
            <a:r>
              <a:rPr lang="en-US" sz="3200" dirty="0" smtClean="0">
                <a:latin typeface="Noteworthy Light" charset="0"/>
                <a:ea typeface="Noteworthy Light" charset="0"/>
                <a:cs typeface="Noteworthy Light" charset="0"/>
              </a:rPr>
              <a:t>sustainability. </a:t>
            </a:r>
            <a:endParaRPr lang="en-US" sz="3200" dirty="0">
              <a:latin typeface="Noteworthy Light" charset="0"/>
              <a:ea typeface="Noteworthy Light" charset="0"/>
              <a:cs typeface="Noteworthy Light" charset="0"/>
            </a:endParaRPr>
          </a:p>
          <a:p>
            <a:pPr>
              <a:buFont typeface="Wingdings" charset="2"/>
              <a:buChar char="ü"/>
            </a:pPr>
            <a:r>
              <a:rPr lang="en-US" sz="3200" dirty="0">
                <a:latin typeface="Noteworthy Light" charset="0"/>
                <a:ea typeface="Noteworthy Light" charset="0"/>
                <a:cs typeface="Noteworthy Light" charset="0"/>
              </a:rPr>
              <a:t> </a:t>
            </a:r>
            <a:r>
              <a:rPr lang="en-US" sz="3200" dirty="0" smtClean="0">
                <a:latin typeface="Noteworthy Light" charset="0"/>
                <a:ea typeface="Noteworthy Light" charset="0"/>
                <a:cs typeface="Noteworthy Light" charset="0"/>
              </a:rPr>
              <a:t>Explain the sustainability stool. </a:t>
            </a:r>
          </a:p>
          <a:p>
            <a:pPr>
              <a:buFont typeface="Wingdings" charset="2"/>
              <a:buChar char="ü"/>
            </a:pPr>
            <a:r>
              <a:rPr lang="en-US" sz="3200" dirty="0" smtClean="0">
                <a:latin typeface="Noteworthy Light" charset="0"/>
                <a:ea typeface="Noteworthy Light" charset="0"/>
                <a:cs typeface="Noteworthy Light" charset="0"/>
              </a:rPr>
              <a:t> Explain the importance of sustainable development.</a:t>
            </a:r>
          </a:p>
          <a:p>
            <a:pPr>
              <a:buFont typeface="Wingdings" charset="2"/>
              <a:buChar char="ü"/>
            </a:pPr>
            <a:r>
              <a:rPr lang="en-US" sz="3200" dirty="0">
                <a:latin typeface="Noteworthy Light" charset="0"/>
                <a:ea typeface="Noteworthy Light" charset="0"/>
                <a:cs typeface="Noteworthy Light" charset="0"/>
              </a:rPr>
              <a:t> Recognize both the distinctions between the provision of humanitarian assistance and support for sustainable development, and the ways in which these efforts are often </a:t>
            </a:r>
            <a:r>
              <a:rPr lang="en-US" sz="3200" dirty="0" smtClean="0">
                <a:latin typeface="Noteworthy Light" charset="0"/>
                <a:ea typeface="Noteworthy Light" charset="0"/>
                <a:cs typeface="Noteworthy Light" charset="0"/>
              </a:rPr>
              <a:t>linked.</a:t>
            </a:r>
            <a:endParaRPr lang="en-US" sz="3200" dirty="0">
              <a:latin typeface="Noteworthy Light" charset="0"/>
              <a:ea typeface="Noteworthy Light" charset="0"/>
              <a:cs typeface="Noteworthy Light" charset="0"/>
            </a:endParaRPr>
          </a:p>
        </p:txBody>
      </p:sp>
    </p:spTree>
    <p:extLst>
      <p:ext uri="{BB962C8B-B14F-4D97-AF65-F5344CB8AC3E}">
        <p14:creationId xmlns:p14="http://schemas.microsoft.com/office/powerpoint/2010/main" val="87614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TSYLzn9c4JA/Uaegk1JqajI/AAAAAAAAA4w/z809vg0p9ck/s1600/Stop+Thinking.jpg">
            <a:hlinkClick r:id="rId4"/>
          </p:cNvPr>
          <p:cNvPicPr>
            <a:picLocks noChangeAspect="1" noChangeArrowheads="1"/>
          </p:cNvPicPr>
          <p:nvPr/>
        </p:nvPicPr>
        <p:blipFill>
          <a:blip r:embed="rId5" cstate="print"/>
          <a:srcRect/>
          <a:stretch>
            <a:fillRect/>
          </a:stretch>
        </p:blipFill>
        <p:spPr bwMode="auto">
          <a:xfrm>
            <a:off x="1797014" y="2569964"/>
            <a:ext cx="2918682" cy="2189011"/>
          </a:xfrm>
          <a:prstGeom prst="rect">
            <a:avLst/>
          </a:prstGeom>
          <a:noFill/>
        </p:spPr>
      </p:pic>
      <p:sp>
        <p:nvSpPr>
          <p:cNvPr id="6" name="Oval 33"/>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38" name="Oval 31"/>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39" name="Oval 30"/>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40" name="Oval 29"/>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41" name="Oval 28"/>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2" name="Oval 27"/>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3" name="Oval 26"/>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4" name="Oval 25"/>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5" name="Oval 24"/>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6" name="Oval 23"/>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7" name="Oval 22"/>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48" name="Oval 21"/>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49" name="Oval 20"/>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50" name="Oval 19"/>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51" name="Oval 18"/>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2" name="Oval 17"/>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3" name="Oval 16"/>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4" name="Oval 15"/>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5" name="Oval 14"/>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6" name="Oval 13"/>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7" name="Oval 12"/>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58" name="Oval 11"/>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59" name="Oval 10"/>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60" name="Oval 9"/>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61" name="Oval 8"/>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2" name="Oval 7"/>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3" name="Oval 6"/>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4" name="Oval 5"/>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5" name="Oval 4"/>
          <p:cNvSpPr>
            <a:spLocks noChangeArrowheads="1"/>
          </p:cNvSpPr>
          <p:nvPr/>
        </p:nvSpPr>
        <p:spPr bwMode="auto">
          <a:xfrm>
            <a:off x="7041391" y="2046090"/>
            <a:ext cx="1646767"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6" name="Oval 3"/>
          <p:cNvSpPr>
            <a:spLocks noChangeArrowheads="1"/>
          </p:cNvSpPr>
          <p:nvPr/>
        </p:nvSpPr>
        <p:spPr bwMode="auto">
          <a:xfrm>
            <a:off x="7041391" y="2046090"/>
            <a:ext cx="1646767" cy="1235076"/>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60</a:t>
            </a:r>
            <a:endParaRPr lang="en-GB" sz="4400" dirty="0"/>
          </a:p>
        </p:txBody>
      </p:sp>
      <p:sp>
        <p:nvSpPr>
          <p:cNvPr id="2" name="Title 1"/>
          <p:cNvSpPr>
            <a:spLocks noGrp="1"/>
          </p:cNvSpPr>
          <p:nvPr>
            <p:ph type="title"/>
          </p:nvPr>
        </p:nvSpPr>
        <p:spPr>
          <a:xfrm>
            <a:off x="345520" y="1718890"/>
            <a:ext cx="6186742" cy="654400"/>
          </a:xfrm>
        </p:spPr>
        <p:txBody>
          <a:bodyPr>
            <a:noAutofit/>
          </a:bodyPr>
          <a:lstStyle/>
          <a:p>
            <a:pPr>
              <a:lnSpc>
                <a:spcPct val="100000"/>
              </a:lnSpc>
            </a:pPr>
            <a:r>
              <a:rPr lang="en-GB" sz="3600" b="1" dirty="0" smtClean="0">
                <a:solidFill>
                  <a:srgbClr val="00B050"/>
                </a:solidFill>
                <a:latin typeface="Century Gothic" charset="0"/>
                <a:ea typeface="Century Gothic" charset="0"/>
                <a:cs typeface="Century Gothic" charset="0"/>
              </a:rPr>
              <a:t>Class Discussion: </a:t>
            </a:r>
            <a:br>
              <a:rPr lang="en-GB" sz="3600" b="1" dirty="0" smtClean="0">
                <a:solidFill>
                  <a:srgbClr val="00B050"/>
                </a:solidFill>
                <a:latin typeface="Century Gothic" charset="0"/>
                <a:ea typeface="Century Gothic" charset="0"/>
                <a:cs typeface="Century Gothic" charset="0"/>
              </a:rPr>
            </a:br>
            <a:r>
              <a:rPr lang="en-GB" sz="3600" b="0" dirty="0" smtClean="0">
                <a:solidFill>
                  <a:srgbClr val="00B050"/>
                </a:solidFill>
                <a:latin typeface="Century Gothic" charset="0"/>
                <a:ea typeface="Century Gothic" charset="0"/>
                <a:cs typeface="Century Gothic" charset="0"/>
              </a:rPr>
              <a:t>What is sustainability?</a:t>
            </a:r>
            <a:endParaRPr lang="en-GB" sz="3600" b="0" dirty="0">
              <a:solidFill>
                <a:srgbClr val="00B050"/>
              </a:solidFill>
              <a:latin typeface="Century Gothic" charset="0"/>
              <a:ea typeface="Century Gothic" charset="0"/>
              <a:cs typeface="Century Gothic" charset="0"/>
            </a:endParaRPr>
          </a:p>
        </p:txBody>
      </p:sp>
    </p:spTree>
    <p:custDataLst>
      <p:tags r:id="rId1"/>
    </p:custDataLst>
    <p:extLst>
      <p:ext uri="{BB962C8B-B14F-4D97-AF65-F5344CB8AC3E}">
        <p14:creationId xmlns:p14="http://schemas.microsoft.com/office/powerpoint/2010/main" val="730707204"/>
      </p:ext>
    </p:extLst>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600" y="270720"/>
            <a:ext cx="10728800" cy="654400"/>
          </a:xfrm>
        </p:spPr>
        <p:txBody>
          <a:bodyPr/>
          <a:lstStyle/>
          <a:p>
            <a:pPr algn="l"/>
            <a:r>
              <a:rPr lang="en-US" sz="4400" smtClean="0">
                <a:solidFill>
                  <a:schemeClr val="tx1"/>
                </a:solidFill>
                <a:latin typeface="Noteworthy Light" charset="0"/>
                <a:ea typeface="Noteworthy Light" charset="0"/>
                <a:cs typeface="Noteworthy Light" charset="0"/>
              </a:rPr>
              <a:t>What is Sustainability?</a:t>
            </a:r>
            <a:endParaRPr lang="en-US" sz="4400">
              <a:solidFill>
                <a:schemeClr val="tx1"/>
              </a:solidFill>
              <a:latin typeface="Noteworthy Light" charset="0"/>
              <a:ea typeface="Noteworthy Light" charset="0"/>
              <a:cs typeface="Noteworthy Light" charset="0"/>
            </a:endParaRPr>
          </a:p>
        </p:txBody>
      </p:sp>
      <p:sp>
        <p:nvSpPr>
          <p:cNvPr id="4" name="Content Placeholder 2"/>
          <p:cNvSpPr>
            <a:spLocks noGrp="1"/>
          </p:cNvSpPr>
          <p:nvPr>
            <p:ph type="body" idx="1"/>
          </p:nvPr>
        </p:nvSpPr>
        <p:spPr/>
        <p:txBody>
          <a:bodyPr>
            <a:normAutofit/>
          </a:bodyPr>
          <a:lstStyle/>
          <a:p>
            <a:pPr marL="0" indent="0">
              <a:buNone/>
              <a:defRPr/>
            </a:pPr>
            <a:r>
              <a:rPr lang="en-GB" sz="2800" b="1" u="sng" dirty="0" smtClean="0">
                <a:solidFill>
                  <a:srgbClr val="FF0000"/>
                </a:solidFill>
                <a:latin typeface="Century Gothic" charset="0"/>
                <a:ea typeface="Century Gothic" charset="0"/>
                <a:cs typeface="Century Gothic" charset="0"/>
              </a:rPr>
              <a:t>Definition:</a:t>
            </a:r>
          </a:p>
          <a:p>
            <a:pPr marL="0" indent="0">
              <a:buNone/>
              <a:defRPr/>
            </a:pPr>
            <a:r>
              <a:rPr lang="en-GB" sz="2400" b="1" dirty="0" smtClean="0">
                <a:solidFill>
                  <a:srgbClr val="FF0000"/>
                </a:solidFill>
                <a:latin typeface="Century Gothic" charset="0"/>
                <a:ea typeface="Century Gothic" charset="0"/>
                <a:cs typeface="Century Gothic" charset="0"/>
              </a:rPr>
              <a:t>“</a:t>
            </a:r>
            <a:r>
              <a:rPr lang="en-GB" sz="2400" dirty="0" smtClean="0">
                <a:solidFill>
                  <a:srgbClr val="FF0000"/>
                </a:solidFill>
                <a:latin typeface="Century Gothic" charset="0"/>
                <a:ea typeface="Century Gothic" charset="0"/>
                <a:cs typeface="Century Gothic" charset="0"/>
              </a:rPr>
              <a:t>Sustainability is meeting the needs of the current generation, without compromising the ability of future generations to meet their own needs.”</a:t>
            </a:r>
          </a:p>
          <a:p>
            <a:pPr marL="0" indent="0">
              <a:buNone/>
              <a:defRPr/>
            </a:pPr>
            <a:r>
              <a:rPr lang="en-GB" sz="2800" b="1" u="sng" dirty="0" smtClean="0">
                <a:solidFill>
                  <a:schemeClr val="tx1"/>
                </a:solidFill>
                <a:latin typeface="Century Gothic" charset="0"/>
                <a:ea typeface="Century Gothic" charset="0"/>
                <a:cs typeface="Century Gothic" charset="0"/>
              </a:rPr>
              <a:t>Sustainability Stool:</a:t>
            </a:r>
          </a:p>
          <a:p>
            <a:pPr marL="0" indent="0">
              <a:buNone/>
              <a:defRPr/>
            </a:pPr>
            <a:endParaRPr lang="en-GB" sz="2800" b="1" dirty="0">
              <a:solidFill>
                <a:schemeClr val="accent1">
                  <a:lumMod val="50000"/>
                </a:schemeClr>
              </a:solidFill>
              <a:latin typeface="Arial" pitchFamily="34" charset="0"/>
              <a:cs typeface="Arial" pitchFamily="34" charset="0"/>
            </a:endParaRPr>
          </a:p>
          <a:p>
            <a:pPr marL="0" indent="0">
              <a:buNone/>
              <a:defRPr/>
            </a:pPr>
            <a:endParaRPr lang="en-GB" sz="2800" b="1" dirty="0" smtClean="0">
              <a:solidFill>
                <a:schemeClr val="accent1">
                  <a:lumMod val="50000"/>
                </a:schemeClr>
              </a:solidFill>
              <a:latin typeface="Arial" pitchFamily="34" charset="0"/>
              <a:cs typeface="Arial" pitchFamily="34" charset="0"/>
            </a:endParaRPr>
          </a:p>
          <a:p>
            <a:pPr marL="0" indent="0">
              <a:buNone/>
              <a:defRPr/>
            </a:pPr>
            <a:endParaRPr lang="en-GB" sz="2800" b="1" dirty="0">
              <a:solidFill>
                <a:schemeClr val="accent1">
                  <a:lumMod val="50000"/>
                </a:schemeClr>
              </a:solidFill>
              <a:latin typeface="Arial" pitchFamily="34" charset="0"/>
              <a:cs typeface="Arial" pitchFamily="34" charset="0"/>
            </a:endParaRPr>
          </a:p>
          <a:p>
            <a:pPr marL="0" indent="0">
              <a:buNone/>
              <a:defRPr/>
            </a:pPr>
            <a:endParaRPr lang="en-GB" sz="2800" b="1" dirty="0" smtClean="0">
              <a:solidFill>
                <a:schemeClr val="accent1">
                  <a:lumMod val="50000"/>
                </a:schemeClr>
              </a:solidFill>
              <a:latin typeface="Arial" pitchFamily="34" charset="0"/>
              <a:cs typeface="Arial" pitchFamily="34" charset="0"/>
            </a:endParaRPr>
          </a:p>
          <a:p>
            <a:pPr marL="0" indent="0">
              <a:buNone/>
              <a:defRPr/>
            </a:pPr>
            <a:endParaRPr lang="en-GB" sz="2800" b="1" dirty="0">
              <a:solidFill>
                <a:schemeClr val="accent1">
                  <a:lumMod val="50000"/>
                </a:schemeClr>
              </a:solidFill>
              <a:latin typeface="Arial" pitchFamily="34" charset="0"/>
              <a:cs typeface="Arial" pitchFamily="34" charset="0"/>
            </a:endParaRPr>
          </a:p>
        </p:txBody>
      </p:sp>
      <p:pic>
        <p:nvPicPr>
          <p:cNvPr id="6" name="Picture 5"/>
          <p:cNvPicPr>
            <a:picLocks noChangeAspect="1"/>
          </p:cNvPicPr>
          <p:nvPr/>
        </p:nvPicPr>
        <p:blipFill rotWithShape="1">
          <a:blip r:embed="rId2"/>
          <a:srcRect l="399" t="9325" r="975" b="16521"/>
          <a:stretch/>
        </p:blipFill>
        <p:spPr>
          <a:xfrm>
            <a:off x="5222241" y="3273397"/>
            <a:ext cx="6079060" cy="3422043"/>
          </a:xfrm>
          <a:prstGeom prst="rect">
            <a:avLst/>
          </a:prstGeom>
        </p:spPr>
      </p:pic>
      <p:pic>
        <p:nvPicPr>
          <p:cNvPr id="7" name="Picture 2" descr="C:\Users\tv36426.TVNET\AppData\Local\Microsoft\Windows\INetCache\IE\MDJOD7TD\pencil-31181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49907">
            <a:off x="10479289" y="1091586"/>
            <a:ext cx="1088754" cy="54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824848"/>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b="1" dirty="0" smtClean="0">
                <a:solidFill>
                  <a:schemeClr val="tx1"/>
                </a:solidFill>
                <a:latin typeface="Noteworthy Light" charset="0"/>
                <a:ea typeface="Noteworthy Light" charset="0"/>
                <a:cs typeface="Noteworthy Light" charset="0"/>
              </a:rPr>
              <a:t>Task 1. </a:t>
            </a:r>
            <a:endParaRPr lang="en-US" sz="4400" b="1" dirty="0">
              <a:solidFill>
                <a:schemeClr val="tx1"/>
              </a:solidFill>
              <a:latin typeface="Noteworthy Light" charset="0"/>
              <a:ea typeface="Noteworthy Light" charset="0"/>
              <a:cs typeface="Noteworthy Light" charset="0"/>
            </a:endParaRPr>
          </a:p>
        </p:txBody>
      </p:sp>
      <p:sp>
        <p:nvSpPr>
          <p:cNvPr id="3" name="Subtitle 2"/>
          <p:cNvSpPr>
            <a:spLocks noGrp="1"/>
          </p:cNvSpPr>
          <p:nvPr>
            <p:ph type="body" idx="1"/>
          </p:nvPr>
        </p:nvSpPr>
        <p:spPr>
          <a:xfrm>
            <a:off x="731600" y="1397000"/>
            <a:ext cx="10728800" cy="3547200"/>
          </a:xfrm>
        </p:spPr>
        <p:txBody>
          <a:bodyPr>
            <a:noAutofit/>
          </a:bodyPr>
          <a:lstStyle/>
          <a:p>
            <a:pPr marL="101600" indent="0">
              <a:buNone/>
            </a:pPr>
            <a:r>
              <a:rPr lang="en-US" u="sng" dirty="0" smtClean="0">
                <a:latin typeface="Century Gothic" charset="0"/>
                <a:ea typeface="Century Gothic" charset="0"/>
                <a:cs typeface="Century Gothic" charset="0"/>
              </a:rPr>
              <a:t>Watch the video: </a:t>
            </a:r>
            <a:r>
              <a:rPr lang="en-US" u="sng" dirty="0" smtClean="0">
                <a:latin typeface="Century Gothic" charset="0"/>
                <a:ea typeface="Century Gothic" charset="0"/>
                <a:cs typeface="Century Gothic" charset="0"/>
                <a:hlinkClick r:id="rId3"/>
              </a:rPr>
              <a:t>HOME. </a:t>
            </a:r>
            <a:r>
              <a:rPr lang="en-US" u="sng" dirty="0" smtClean="0">
                <a:latin typeface="Century Gothic" charset="0"/>
                <a:ea typeface="Century Gothic" charset="0"/>
                <a:cs typeface="Century Gothic" charset="0"/>
              </a:rPr>
              <a:t>Answer the following questions:</a:t>
            </a:r>
          </a:p>
          <a:p>
            <a:pPr marL="558800" indent="-457200">
              <a:buAutoNum type="arabicPeriod"/>
            </a:pPr>
            <a:r>
              <a:rPr lang="en-US" dirty="0" smtClean="0">
                <a:latin typeface="Century Gothic" charset="0"/>
                <a:ea typeface="Century Gothic" charset="0"/>
                <a:cs typeface="Century Gothic" charset="0"/>
              </a:rPr>
              <a:t>Choose </a:t>
            </a:r>
            <a:r>
              <a:rPr lang="en-US" dirty="0">
                <a:latin typeface="Century Gothic" charset="0"/>
                <a:ea typeface="Century Gothic" charset="0"/>
                <a:cs typeface="Century Gothic" charset="0"/>
              </a:rPr>
              <a:t>one word to describe your reaction to the video. </a:t>
            </a:r>
            <a:endParaRPr lang="en-US" dirty="0" smtClean="0">
              <a:latin typeface="Century Gothic" charset="0"/>
              <a:ea typeface="Century Gothic" charset="0"/>
              <a:cs typeface="Century Gothic" charset="0"/>
            </a:endParaRPr>
          </a:p>
          <a:p>
            <a:pPr marL="558800" indent="-457200">
              <a:buAutoNum type="arabicPeriod"/>
            </a:pPr>
            <a:r>
              <a:rPr lang="en-US" dirty="0" smtClean="0">
                <a:latin typeface="Century Gothic" charset="0"/>
                <a:ea typeface="Century Gothic" charset="0"/>
                <a:cs typeface="Century Gothic" charset="0"/>
              </a:rPr>
              <a:t>What </a:t>
            </a:r>
            <a:r>
              <a:rPr lang="en-US" dirty="0">
                <a:latin typeface="Century Gothic" charset="0"/>
                <a:ea typeface="Century Gothic" charset="0"/>
                <a:cs typeface="Century Gothic" charset="0"/>
              </a:rPr>
              <a:t>do you consider to be the main message? Do you think it is a widely held view? </a:t>
            </a:r>
            <a:endParaRPr lang="en-US" dirty="0" smtClean="0">
              <a:latin typeface="Century Gothic" charset="0"/>
              <a:ea typeface="Century Gothic" charset="0"/>
              <a:cs typeface="Century Gothic" charset="0"/>
            </a:endParaRPr>
          </a:p>
          <a:p>
            <a:pPr marL="558800" indent="-457200">
              <a:buAutoNum type="arabicPeriod"/>
            </a:pPr>
            <a:r>
              <a:rPr lang="en-US" dirty="0" smtClean="0">
                <a:latin typeface="Century Gothic" charset="0"/>
                <a:ea typeface="Century Gothic" charset="0"/>
                <a:cs typeface="Century Gothic" charset="0"/>
              </a:rPr>
              <a:t>What </a:t>
            </a:r>
            <a:r>
              <a:rPr lang="en-US" dirty="0">
                <a:latin typeface="Century Gothic" charset="0"/>
                <a:ea typeface="Century Gothic" charset="0"/>
                <a:cs typeface="Century Gothic" charset="0"/>
              </a:rPr>
              <a:t>are some ways that demonstrate that people around the world are closely linked? </a:t>
            </a:r>
            <a:endParaRPr lang="en-US" dirty="0" smtClean="0">
              <a:latin typeface="Century Gothic" charset="0"/>
              <a:ea typeface="Century Gothic" charset="0"/>
              <a:cs typeface="Century Gothic" charset="0"/>
            </a:endParaRPr>
          </a:p>
          <a:p>
            <a:pPr marL="558800" indent="-457200">
              <a:buAutoNum type="arabicPeriod"/>
            </a:pPr>
            <a:r>
              <a:rPr lang="en-US" dirty="0" smtClean="0">
                <a:latin typeface="Century Gothic" charset="0"/>
                <a:ea typeface="Century Gothic" charset="0"/>
                <a:cs typeface="Century Gothic" charset="0"/>
              </a:rPr>
              <a:t>What </a:t>
            </a:r>
            <a:r>
              <a:rPr lang="en-US" dirty="0">
                <a:latin typeface="Century Gothic" charset="0"/>
                <a:ea typeface="Century Gothic" charset="0"/>
                <a:cs typeface="Century Gothic" charset="0"/>
              </a:rPr>
              <a:t>do you think are the benefits/challenges of a more closely connected world? </a:t>
            </a:r>
            <a:endParaRPr lang="en-US" dirty="0" smtClean="0">
              <a:latin typeface="Century Gothic" charset="0"/>
              <a:ea typeface="Century Gothic" charset="0"/>
              <a:cs typeface="Century Gothic" charset="0"/>
            </a:endParaRPr>
          </a:p>
          <a:p>
            <a:pPr marL="558800" indent="-457200">
              <a:buAutoNum type="arabicPeriod"/>
            </a:pPr>
            <a:r>
              <a:rPr lang="en-US" dirty="0" smtClean="0">
                <a:latin typeface="Century Gothic" charset="0"/>
                <a:ea typeface="Century Gothic" charset="0"/>
                <a:cs typeface="Century Gothic" charset="0"/>
              </a:rPr>
              <a:t>How is this linked to the concept of sustainability?</a:t>
            </a:r>
            <a:endParaRPr lang="en-US" dirty="0">
              <a:latin typeface="Century Gothic" charset="0"/>
              <a:ea typeface="Century Gothic" charset="0"/>
              <a:cs typeface="Century Gothic" charset="0"/>
            </a:endParaRPr>
          </a:p>
          <a:p>
            <a:pPr marL="101600" indent="0">
              <a:buNone/>
            </a:pPr>
            <a:endParaRPr lang="en-US" dirty="0" smtClean="0">
              <a:latin typeface="Century Gothic" charset="0"/>
              <a:ea typeface="Century Gothic" charset="0"/>
              <a:cs typeface="Century Gothic" charset="0"/>
            </a:endParaRPr>
          </a:p>
          <a:p>
            <a:pPr marL="101600" indent="0">
              <a:buNone/>
            </a:pPr>
            <a:endParaRPr lang="en-US" dirty="0">
              <a:solidFill>
                <a:srgbClr val="FF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53708083"/>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Population">
  <a:themeElements>
    <a:clrScheme name="Custom 347">
      <a:dk1>
        <a:srgbClr val="08153D"/>
      </a:dk1>
      <a:lt1>
        <a:srgbClr val="FFFFFF"/>
      </a:lt1>
      <a:dk2>
        <a:srgbClr val="6E8097"/>
      </a:dk2>
      <a:lt2>
        <a:srgbClr val="F1F3F5"/>
      </a:lt2>
      <a:accent1>
        <a:srgbClr val="1A80F9"/>
      </a:accent1>
      <a:accent2>
        <a:srgbClr val="7CB8F9"/>
      </a:accent2>
      <a:accent3>
        <a:srgbClr val="C4CCEC"/>
      </a:accent3>
      <a:accent4>
        <a:srgbClr val="23AED6"/>
      </a:accent4>
      <a:accent5>
        <a:srgbClr val="00AB5B"/>
      </a:accent5>
      <a:accent6>
        <a:srgbClr val="C6DC5D"/>
      </a:accent6>
      <a:hlink>
        <a:srgbClr val="14427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pulation" id="{ADBF7725-3E3B-004F-8CD5-EE28B451FB11}" vid="{8422FD26-09D6-A546-905E-D68DE34FE6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Population</Template>
  <TotalTime>1501</TotalTime>
  <Words>916</Words>
  <Application>Microsoft Macintosh PowerPoint</Application>
  <PresentationFormat>Widescreen</PresentationFormat>
  <Paragraphs>199</Paragraphs>
  <Slides>19</Slides>
  <Notes>15</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.AppleColorEmojiUI</vt:lpstr>
      <vt:lpstr>American Typewriter</vt:lpstr>
      <vt:lpstr>Calibri</vt:lpstr>
      <vt:lpstr>Century Gothic</vt:lpstr>
      <vt:lpstr>Lexend Deca</vt:lpstr>
      <vt:lpstr>ＭＳ Ｐゴシック</vt:lpstr>
      <vt:lpstr>Noteworthy Light</vt:lpstr>
      <vt:lpstr>Open Sans Light</vt:lpstr>
      <vt:lpstr>Open Sans SemiBold</vt:lpstr>
      <vt:lpstr>Wingdings</vt:lpstr>
      <vt:lpstr>Arial</vt:lpstr>
      <vt:lpstr>Population</vt:lpstr>
      <vt:lpstr>PowerPoint Presentation</vt:lpstr>
      <vt:lpstr>Riddle me This…</vt:lpstr>
      <vt:lpstr>Starter… </vt:lpstr>
      <vt:lpstr>PowerPoint Presentation</vt:lpstr>
      <vt:lpstr>Lesson 4  Sustainability</vt:lpstr>
      <vt:lpstr>Learning Objective:</vt:lpstr>
      <vt:lpstr>Class Discussion:  What is sustainability?</vt:lpstr>
      <vt:lpstr>What is Sustainability?</vt:lpstr>
      <vt:lpstr>Task 1. </vt:lpstr>
      <vt:lpstr>Task 2. Who is Making a Difference? </vt:lpstr>
      <vt:lpstr>Some Achievements…</vt:lpstr>
      <vt:lpstr>Task 3. </vt:lpstr>
      <vt:lpstr>Task 3. Handout | Hand up?</vt:lpstr>
      <vt:lpstr>Task 3. Handout | Hand up?</vt:lpstr>
      <vt:lpstr>Task 3. Discussion</vt:lpstr>
      <vt:lpstr>Task 3. Explanation</vt:lpstr>
      <vt:lpstr>Task 4. </vt:lpstr>
      <vt:lpstr>Task 4. Review…</vt:lpstr>
      <vt:lpstr>Review:</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 Aim:</dc:title>
  <dc:creator>Natasha Prankerd</dc:creator>
  <cp:lastModifiedBy>Natasha Prankerd</cp:lastModifiedBy>
  <cp:revision>44</cp:revision>
  <dcterms:created xsi:type="dcterms:W3CDTF">2017-04-07T12:40:01Z</dcterms:created>
  <dcterms:modified xsi:type="dcterms:W3CDTF">2020-05-05T22:00:28Z</dcterms:modified>
</cp:coreProperties>
</file>