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7" r:id="rId2"/>
    <p:sldId id="262" r:id="rId3"/>
    <p:sldId id="269" r:id="rId4"/>
    <p:sldId id="260" r:id="rId5"/>
    <p:sldId id="261" r:id="rId6"/>
    <p:sldId id="265" r:id="rId7"/>
    <p:sldId id="273" r:id="rId8"/>
    <p:sldId id="266" r:id="rId9"/>
    <p:sldId id="270" r:id="rId10"/>
    <p:sldId id="271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/>
    <p:restoredTop sz="92391"/>
  </p:normalViewPr>
  <p:slideViewPr>
    <p:cSldViewPr snapToGrid="0" snapToObjects="1">
      <p:cViewPr varScale="1">
        <p:scale>
          <a:sx n="63" d="100"/>
          <a:sy n="63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C844-F061-5543-AFD0-E916A59A0F3F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CA4C6-C6D4-9C4B-A1CB-474A9C7B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4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TATIANA AYAZO/RD.COM, SHUTTERSTOCK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parents have six sons including you and each son has one sister. How many people are in the family?</a:t>
            </a:r>
          </a:p>
          <a:p>
            <a:r>
              <a:rPr lang="en-US" sz="120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Nine—two parents, six sons, and one daughter</a:t>
            </a:r>
            <a:endParaRPr lang="en-US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CA4C6-C6D4-9C4B-A1CB-474A9C7B8F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</a:t>
            </a:r>
            <a:r>
              <a:rPr lang="en-US" baseline="0" dirty="0" smtClean="0"/>
              <a:t>: Key Terms Dominoes.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CA4C6-C6D4-9C4B-A1CB-474A9C7B8F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3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Lesson 7. An Ageing Population Tasks Outline for students to write notes onto</a:t>
            </a:r>
            <a:r>
              <a:rPr lang="en-US" baseline="0" dirty="0" smtClean="0"/>
              <a:t> and complete tasks.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CA4C6-C6D4-9C4B-A1CB-474A9C7B8F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4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answers to</a:t>
            </a:r>
            <a:r>
              <a:rPr lang="en-US" baseline="0" dirty="0" smtClean="0"/>
              <a:t> </a:t>
            </a:r>
            <a:r>
              <a:rPr lang="en-US" dirty="0" smtClean="0"/>
              <a:t>these as a class.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CA4C6-C6D4-9C4B-A1CB-474A9C7B8F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4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10900" y="-10900"/>
            <a:ext cx="12192000" cy="1611200"/>
          </a:xfrm>
          <a:prstGeom prst="rect">
            <a:avLst/>
          </a:prstGeom>
          <a:gradFill>
            <a:gsLst>
              <a:gs pos="0">
                <a:srgbClr val="1A80F9">
                  <a:alpha val="49411"/>
                </a:srgbClr>
              </a:gs>
              <a:gs pos="100000">
                <a:srgbClr val="1A80F9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5"/>
          <p:cNvSpPr/>
          <p:nvPr/>
        </p:nvSpPr>
        <p:spPr>
          <a:xfrm>
            <a:off x="599233" y="1220933"/>
            <a:ext cx="10993600" cy="4416000"/>
          </a:xfrm>
          <a:prstGeom prst="roundRect">
            <a:avLst>
              <a:gd name="adj" fmla="val 1132"/>
            </a:avLst>
          </a:prstGeom>
          <a:solidFill>
            <a:srgbClr val="FFFFFF"/>
          </a:solidFill>
          <a:ln>
            <a:noFill/>
          </a:ln>
          <a:effectLst>
            <a:outerShdw blurRad="214313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t="19054"/>
          <a:stretch/>
        </p:blipFill>
        <p:spPr>
          <a:xfrm>
            <a:off x="0" y="4935631"/>
            <a:ext cx="12192000" cy="192236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31600" y="472949"/>
            <a:ext cx="10728800" cy="6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187600" y="1600200"/>
            <a:ext cx="9816800" cy="35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◇"/>
              <a:defRPr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6CF49C64-4E78-4741-886A-5D1EBF4C0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E57A66-9619-0C48-B396-BDE626D265E9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9C64-4E78-4741-886A-5D1EBF4C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7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599233" y="593067"/>
            <a:ext cx="10993600" cy="5665600"/>
          </a:xfrm>
          <a:prstGeom prst="roundRect">
            <a:avLst>
              <a:gd name="adj" fmla="val 1132"/>
            </a:avLst>
          </a:prstGeom>
          <a:solidFill>
            <a:srgbClr val="FFFFFF"/>
          </a:solidFill>
          <a:ln>
            <a:noFill/>
          </a:ln>
          <a:effectLst>
            <a:outerShdw blurRad="214313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187600" y="1184133"/>
            <a:ext cx="4902800" cy="6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187600" y="2108200"/>
            <a:ext cx="4902800" cy="35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◇"/>
              <a:defRPr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6CF49C64-4E78-4741-886A-5D1EBF4C0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-10900" y="-10900"/>
            <a:ext cx="12192000" cy="1611200"/>
          </a:xfrm>
          <a:prstGeom prst="rect">
            <a:avLst/>
          </a:prstGeom>
          <a:gradFill>
            <a:gsLst>
              <a:gs pos="0">
                <a:srgbClr val="1A80F9">
                  <a:alpha val="49411"/>
                </a:srgbClr>
              </a:gs>
              <a:gs pos="100000">
                <a:srgbClr val="1A80F9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7"/>
          <p:cNvSpPr/>
          <p:nvPr/>
        </p:nvSpPr>
        <p:spPr>
          <a:xfrm>
            <a:off x="599233" y="1220933"/>
            <a:ext cx="10993600" cy="4416000"/>
          </a:xfrm>
          <a:prstGeom prst="roundRect">
            <a:avLst>
              <a:gd name="adj" fmla="val 1132"/>
            </a:avLst>
          </a:prstGeom>
          <a:solidFill>
            <a:srgbClr val="FFFFFF"/>
          </a:solidFill>
          <a:ln>
            <a:noFill/>
          </a:ln>
          <a:effectLst>
            <a:outerShdw blurRad="214313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 t="19054"/>
          <a:stretch/>
        </p:blipFill>
        <p:spPr>
          <a:xfrm>
            <a:off x="0" y="4935631"/>
            <a:ext cx="12192000" cy="192236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731600" y="472949"/>
            <a:ext cx="10728800" cy="6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187600" y="1600200"/>
            <a:ext cx="4669600" cy="36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6334667" y="1600200"/>
            <a:ext cx="4669600" cy="36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6CF49C64-4E78-4741-886A-5D1EBF4C0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-10900" y="-10900"/>
            <a:ext cx="12192000" cy="1611200"/>
          </a:xfrm>
          <a:prstGeom prst="rect">
            <a:avLst/>
          </a:prstGeom>
          <a:gradFill>
            <a:gsLst>
              <a:gs pos="0">
                <a:srgbClr val="1A80F9">
                  <a:alpha val="49411"/>
                </a:srgbClr>
              </a:gs>
              <a:gs pos="100000">
                <a:srgbClr val="1A80F9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9"/>
          <p:cNvSpPr/>
          <p:nvPr/>
        </p:nvSpPr>
        <p:spPr>
          <a:xfrm>
            <a:off x="599233" y="1220933"/>
            <a:ext cx="10993600" cy="4416000"/>
          </a:xfrm>
          <a:prstGeom prst="roundRect">
            <a:avLst>
              <a:gd name="adj" fmla="val 1132"/>
            </a:avLst>
          </a:prstGeom>
          <a:solidFill>
            <a:srgbClr val="FFFFFF"/>
          </a:solidFill>
          <a:ln>
            <a:noFill/>
          </a:ln>
          <a:effectLst>
            <a:outerShdw blurRad="214313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 t="19054"/>
          <a:stretch/>
        </p:blipFill>
        <p:spPr>
          <a:xfrm>
            <a:off x="0" y="4935631"/>
            <a:ext cx="12192000" cy="19223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731600" y="472949"/>
            <a:ext cx="10728800" cy="6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6CF49C64-4E78-4741-886A-5D1EBF4C0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599233" y="560433"/>
            <a:ext cx="10993600" cy="5737200"/>
          </a:xfrm>
          <a:prstGeom prst="roundRect">
            <a:avLst>
              <a:gd name="adj" fmla="val 1132"/>
            </a:avLst>
          </a:prstGeom>
          <a:solidFill>
            <a:srgbClr val="FFFFFF"/>
          </a:solidFill>
          <a:ln>
            <a:noFill/>
          </a:ln>
          <a:effectLst>
            <a:outerShdw blurRad="214313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904333" y="5703067"/>
            <a:ext cx="10383200" cy="5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6CF49C64-4E78-4741-886A-5D1EBF4C0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6CF49C64-4E78-4741-886A-5D1EBF4C0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Only clouds">
  <p:cSld name="Blank - Only cloud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6CF49C64-4E78-4741-886A-5D1EBF4C0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ansparent clouds">
  <p:cSld name="Blank - Transparent clouds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6CF49C64-4E78-4741-886A-5D1EBF4C0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E57A66-9619-0C48-B396-BDE626D265E9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9C64-4E78-4741-886A-5D1EBF4C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6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1600" y="472949"/>
            <a:ext cx="10728800" cy="6544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chemeClr val="dk1">
                <a:alpha val="1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7600" y="1600200"/>
            <a:ext cx="9816800" cy="3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⬩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◇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■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●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○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■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●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○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■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733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buNone/>
              <a:defRPr sz="1733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buNone/>
              <a:defRPr sz="1733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buNone/>
              <a:defRPr sz="1733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buNone/>
              <a:defRPr sz="1733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buNone/>
              <a:defRPr sz="1733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buNone/>
              <a:defRPr sz="1733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buNone/>
              <a:defRPr sz="1733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buNone/>
              <a:defRPr sz="1733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fld id="{6CF49C64-4E78-4741-886A-5D1EBF4C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05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5" r:id="rId10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86215" y="472947"/>
            <a:ext cx="11619570" cy="6063198"/>
          </a:xfrm>
          <a:prstGeom prst="rect">
            <a:avLst/>
          </a:prstGeom>
          <a:ln>
            <a:solidFill>
              <a:schemeClr val="tx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 dirty="0"/>
              <a:t>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I include this on slides where I would like my students to write </a:t>
            </a:r>
          </a:p>
          <a:p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down the information into their notes. Use this at your discretion. </a:t>
            </a: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00B0F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Class/paired/individual task	</a:t>
            </a:r>
            <a:r>
              <a:rPr lang="en-US" altLang="x-none" sz="2400" b="1" dirty="0" smtClean="0">
                <a:solidFill>
                  <a:srgbClr val="00B0F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r>
              <a:rPr lang="en-US" altLang="x-none" sz="2000" dirty="0" smtClean="0">
                <a:latin typeface="American Typewriter" charset="0"/>
                <a:ea typeface="American Typewriter" charset="0"/>
                <a:cs typeface="American Typewriter" charset="0"/>
              </a:rPr>
              <a:t>Tasks 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for students are denoted in blue. </a:t>
            </a:r>
          </a:p>
          <a:p>
            <a:endParaRPr lang="en-US" altLang="x-none" sz="2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00B05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 Brainstorm</a:t>
            </a:r>
            <a:r>
              <a:rPr lang="en-US" altLang="x-none" sz="2400" dirty="0">
                <a:latin typeface="American Typewriter" charset="0"/>
                <a:ea typeface="American Typewriter" charset="0"/>
                <a:cs typeface="American Typewriter" charset="0"/>
              </a:rPr>
              <a:t>		</a:t>
            </a:r>
            <a:r>
              <a:rPr lang="en-US" altLang="x-none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		</a:t>
            </a:r>
            <a:r>
              <a:rPr lang="en-US" altLang="x-none" sz="2000" dirty="0" smtClean="0">
                <a:latin typeface="American Typewriter" charset="0"/>
                <a:ea typeface="American Typewriter" charset="0"/>
                <a:cs typeface="American Typewriter" charset="0"/>
              </a:rPr>
              <a:t>Class 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discussion tasks are denoted in green</a:t>
            </a:r>
            <a:endParaRPr lang="en-US" altLang="x-none" sz="2000" b="1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Personalized information 	</a:t>
            </a:r>
            <a:r>
              <a:rPr lang="en-US" altLang="x-none" sz="2400" b="1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r>
              <a:rPr lang="en-US" altLang="x-none" sz="2000" dirty="0" smtClean="0">
                <a:latin typeface="American Typewriter" charset="0"/>
                <a:ea typeface="American Typewriter" charset="0"/>
                <a:cs typeface="American Typewriter" charset="0"/>
              </a:rPr>
              <a:t>Information 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that is personal to my 						</a:t>
            </a:r>
            <a:r>
              <a:rPr lang="en-US" altLang="x-none" sz="2000" dirty="0" smtClean="0">
                <a:latin typeface="American Typewriter" charset="0"/>
                <a:ea typeface="American Typewriter" charset="0"/>
                <a:cs typeface="American Typewriter" charset="0"/>
              </a:rPr>
              <a:t>		class/local 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area are denoted in purple 						</a:t>
            </a:r>
            <a:r>
              <a:rPr lang="en-US" altLang="x-none" sz="2000" dirty="0" smtClean="0">
                <a:latin typeface="American Typewriter" charset="0"/>
                <a:ea typeface="American Typewriter" charset="0"/>
                <a:cs typeface="American Typewriter" charset="0"/>
              </a:rPr>
              <a:t>	and 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will need amending. </a:t>
            </a:r>
          </a:p>
          <a:p>
            <a:endParaRPr lang="en-US" altLang="x-none" sz="2400" b="1" dirty="0">
              <a:solidFill>
                <a:srgbClr val="7030A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Key Words 	</a:t>
            </a:r>
            <a:r>
              <a:rPr lang="en-US" altLang="x-none" sz="2400" b="1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Key words pertinent to the course </a:t>
            </a:r>
            <a:r>
              <a:rPr lang="en-US" altLang="x-none" sz="2000" dirty="0" smtClean="0">
                <a:latin typeface="American Typewriter" charset="0"/>
                <a:ea typeface="American Typewriter" charset="0"/>
                <a:cs typeface="American Typewriter" charset="0"/>
              </a:rPr>
              <a:t>are 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denoted in red. </a:t>
            </a: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000" dirty="0">
                <a:solidFill>
                  <a:schemeClr val="bg2">
                    <a:lumMod val="75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Notes Section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	Under each slide prompts for </a:t>
            </a:r>
            <a:r>
              <a:rPr lang="en-US" altLang="x-none" sz="2000" dirty="0" smtClean="0">
                <a:latin typeface="American Typewriter" charset="0"/>
                <a:ea typeface="American Typewriter" charset="0"/>
                <a:cs typeface="American Typewriter" charset="0"/>
              </a:rPr>
              <a:t>resource 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files needed for </a:t>
            </a:r>
            <a:r>
              <a:rPr lang="en-US" altLang="x-none" sz="2000" dirty="0" smtClean="0">
                <a:latin typeface="American Typewriter" charset="0"/>
                <a:ea typeface="American Typewriter" charset="0"/>
                <a:cs typeface="American Typewriter" charset="0"/>
              </a:rPr>
              <a:t>					particular 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tasks, </a:t>
            </a:r>
            <a:r>
              <a:rPr lang="en-US" altLang="x-none" sz="2000" dirty="0" smtClean="0">
                <a:latin typeface="American Typewriter" charset="0"/>
                <a:ea typeface="American Typewriter" charset="0"/>
                <a:cs typeface="American Typewriter" charset="0"/>
              </a:rPr>
              <a:t>and 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any other additional information for 					the teacher will be given. </a:t>
            </a:r>
          </a:p>
          <a:p>
            <a:r>
              <a:rPr lang="en-US" altLang="x-none" sz="2400" dirty="0"/>
              <a:t>	</a:t>
            </a:r>
          </a:p>
        </p:txBody>
      </p:sp>
      <p:pic>
        <p:nvPicPr>
          <p:cNvPr id="6" name="Picture 2" descr="C:\Users\tv36426.TVNET\AppData\Local\Microsoft\Windows\INetCache\IE\MDJOD7TD\pencil-311818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843281" y="780900"/>
            <a:ext cx="1088754" cy="5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6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>
                <a:solidFill>
                  <a:schemeClr val="accent3">
                    <a:lumMod val="1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Task 2. France Case Study </a:t>
            </a:r>
            <a:endParaRPr lang="en-US" sz="4800" dirty="0">
              <a:solidFill>
                <a:schemeClr val="accent3">
                  <a:lumMod val="1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731600" y="1317862"/>
            <a:ext cx="10728800" cy="4229498"/>
          </a:xfrm>
        </p:spPr>
        <p:txBody>
          <a:bodyPr/>
          <a:lstStyle/>
          <a:p>
            <a:pPr lvl="0"/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Read the articles and watch the videos attached on </a:t>
            </a:r>
            <a:r>
              <a:rPr lang="en-US" sz="2200" dirty="0" smtClean="0">
                <a:solidFill>
                  <a:srgbClr val="7030A0"/>
                </a:solidFill>
                <a:latin typeface="Century Gothic" charset="0"/>
                <a:ea typeface="Century Gothic" charset="0"/>
                <a:cs typeface="Century Gothic" charset="0"/>
              </a:rPr>
              <a:t>the learning platform. </a:t>
            </a:r>
          </a:p>
          <a:p>
            <a:pPr lvl="0"/>
            <a:endParaRPr lang="en-US" sz="2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609596" lvl="0" indent="-457200">
              <a:buFont typeface="+mj-lt"/>
              <a:buAutoNum type="arabicPeriod"/>
            </a:pP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Create 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a 5 W’s mind map about the French Baby Boom. </a:t>
            </a:r>
            <a:endParaRPr lang="en-GB" sz="2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609596" lvl="0" indent="-457200">
              <a:buFont typeface="+mj-lt"/>
              <a:buAutoNum type="arabicPeriod"/>
            </a:pPr>
            <a:r>
              <a:rPr lang="en-GB" sz="2200" dirty="0">
                <a:latin typeface="Century Gothic" charset="0"/>
                <a:ea typeface="Century Gothic" charset="0"/>
                <a:cs typeface="Century Gothic" charset="0"/>
              </a:rPr>
              <a:t>Evaluate the extent to which you think France's pro-</a:t>
            </a:r>
            <a:r>
              <a:rPr lang="en-GB" sz="2200" dirty="0" err="1">
                <a:latin typeface="Century Gothic" charset="0"/>
                <a:ea typeface="Century Gothic" charset="0"/>
                <a:cs typeface="Century Gothic" charset="0"/>
              </a:rPr>
              <a:t>natalist</a:t>
            </a:r>
            <a:r>
              <a:rPr lang="en-GB" sz="2200" dirty="0">
                <a:latin typeface="Century Gothic" charset="0"/>
                <a:ea typeface="Century Gothic" charset="0"/>
                <a:cs typeface="Century Gothic" charset="0"/>
              </a:rPr>
              <a:t> policies have been a success. Make sure you explain your answer and give evidence from the articles to support your points.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0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2949"/>
            <a:ext cx="11623040" cy="654400"/>
          </a:xfrm>
        </p:spPr>
        <p:txBody>
          <a:bodyPr/>
          <a:lstStyle/>
          <a:p>
            <a:pPr algn="l"/>
            <a:r>
              <a:rPr lang="en-US" sz="4800" dirty="0" smtClean="0">
                <a:solidFill>
                  <a:schemeClr val="accent3">
                    <a:lumMod val="1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Task 3. Creative Ways to up the Birth Rate!</a:t>
            </a:r>
            <a:endParaRPr lang="en-US" sz="4800" dirty="0">
              <a:solidFill>
                <a:schemeClr val="accent3">
                  <a:lumMod val="1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731600" y="1317862"/>
            <a:ext cx="10728800" cy="4229498"/>
          </a:xfrm>
        </p:spPr>
        <p:txBody>
          <a:bodyPr/>
          <a:lstStyle/>
          <a:p>
            <a:pPr lvl="0"/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Read the article linked on the learning platform about the weird and wonderful methods that different countries have employed to increase birth rates and combat ageing 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populations.</a:t>
            </a:r>
          </a:p>
          <a:p>
            <a:pPr lvl="0"/>
            <a:endParaRPr lang="en-US" sz="2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609596" lvl="0" indent="-457200">
              <a:buFont typeface="+mj-lt"/>
              <a:buAutoNum type="arabicPeriod"/>
            </a:pPr>
            <a:r>
              <a:rPr lang="en-GB" sz="2200" dirty="0" smtClean="0">
                <a:latin typeface="Century Gothic" charset="0"/>
                <a:ea typeface="Century Gothic" charset="0"/>
                <a:cs typeface="Century Gothic" charset="0"/>
              </a:rPr>
              <a:t>Make notes on two of the different examples given. </a:t>
            </a:r>
            <a:endParaRPr lang="en-GB" sz="22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5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2949"/>
            <a:ext cx="11623040" cy="654400"/>
          </a:xfrm>
        </p:spPr>
        <p:txBody>
          <a:bodyPr/>
          <a:lstStyle/>
          <a:p>
            <a:pPr algn="l"/>
            <a:r>
              <a:rPr lang="en-US" sz="4800" dirty="0" smtClean="0">
                <a:solidFill>
                  <a:schemeClr val="accent3">
                    <a:lumMod val="1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Review: Test a Peer!</a:t>
            </a:r>
            <a:endParaRPr lang="en-US" sz="4800" dirty="0">
              <a:solidFill>
                <a:schemeClr val="accent3">
                  <a:lumMod val="1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731600" y="1317862"/>
            <a:ext cx="10728800" cy="4229498"/>
          </a:xfrm>
        </p:spPr>
        <p:txBody>
          <a:bodyPr/>
          <a:lstStyle/>
          <a:p>
            <a:pPr lvl="0"/>
            <a:r>
              <a:rPr lang="en-GB" sz="2200" dirty="0" smtClean="0">
                <a:latin typeface="Century Gothic" charset="0"/>
                <a:ea typeface="Century Gothic" charset="0"/>
                <a:cs typeface="Century Gothic" charset="0"/>
              </a:rPr>
              <a:t>Create 5 questions based upon today’s lesson and test a peer! </a:t>
            </a:r>
          </a:p>
          <a:p>
            <a:pPr lvl="0"/>
            <a:r>
              <a:rPr lang="en-GB" sz="2200" smtClean="0">
                <a:latin typeface="Century Gothic" charset="0"/>
                <a:ea typeface="Century Gothic" charset="0"/>
                <a:cs typeface="Century Gothic" charset="0"/>
              </a:rPr>
              <a:t>How many did they score correctly? </a:t>
            </a:r>
            <a:endParaRPr lang="en-GB" sz="22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5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 smtClean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Riddle me This</a:t>
            </a:r>
            <a:r>
              <a:rPr lang="mr-IN" sz="5400" dirty="0" smtClean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en-US" sz="5400" dirty="0">
              <a:solidFill>
                <a:schemeClr val="tx1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0" y="1478280"/>
            <a:ext cx="3912720" cy="3547200"/>
          </a:xfrm>
        </p:spPr>
        <p:txBody>
          <a:bodyPr/>
          <a:lstStyle/>
          <a:p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Your parents have six sons including you and each son has one sister. How many people are in the family?</a:t>
            </a:r>
          </a:p>
        </p:txBody>
      </p:sp>
      <p:pic>
        <p:nvPicPr>
          <p:cNvPr id="1026" name="Picture 2" descr="rain-Teasers-That-Will-Stump-You-Every-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29048" r="17500" b="15666"/>
          <a:stretch/>
        </p:blipFill>
        <p:spPr bwMode="auto">
          <a:xfrm>
            <a:off x="4978320" y="1428839"/>
            <a:ext cx="6482080" cy="35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4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5400" dirty="0" smtClean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Starter</a:t>
            </a:r>
            <a:r>
              <a:rPr lang="mr-IN" sz="5400" dirty="0" smtClean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en-GB" sz="5400" dirty="0" smtClean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en-US" sz="5400" dirty="0">
              <a:solidFill>
                <a:schemeClr val="tx1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Key Terms Dominoes</a:t>
            </a:r>
            <a:r>
              <a:rPr lang="mr-IN" sz="3200" dirty="0" smtClean="0">
                <a:latin typeface="Century Gothic" charset="0"/>
                <a:ea typeface="Century Gothic" charset="0"/>
                <a:cs typeface="Century Gothic" charset="0"/>
              </a:rPr>
              <a:t>…</a:t>
            </a:r>
            <a:r>
              <a:rPr lang="en-GB" sz="3200" dirty="0" smtClean="0">
                <a:latin typeface="Century Gothic" charset="0"/>
                <a:ea typeface="Century Gothic" charset="0"/>
                <a:cs typeface="Century Gothic" charset="0"/>
              </a:rPr>
              <a:t> Can we beat last lesson’s time? 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1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3114" y="3341690"/>
            <a:ext cx="9415100" cy="18288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6600" dirty="0">
                <a:solidFill>
                  <a:schemeClr val="bg2">
                    <a:lumMod val="75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Lesson 7</a:t>
            </a:r>
            <a:r>
              <a:rPr lang="en-US" altLang="en-US" sz="6600" dirty="0" smtClean="0">
                <a:solidFill>
                  <a:schemeClr val="bg2">
                    <a:lumMod val="75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br>
              <a:rPr lang="en-US" altLang="en-US" sz="6600" dirty="0" smtClean="0">
                <a:solidFill>
                  <a:schemeClr val="bg2">
                    <a:lumMod val="75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en-US" altLang="en-US" sz="6600" dirty="0" smtClean="0">
                <a:solidFill>
                  <a:schemeClr val="bg2">
                    <a:lumMod val="75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Population Policies </a:t>
            </a:r>
            <a:r>
              <a:rPr lang="en-US" altLang="en-US" sz="6600" smtClean="0">
                <a:solidFill>
                  <a:schemeClr val="bg2">
                    <a:lumMod val="75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Ageing Populations</a:t>
            </a:r>
            <a:endParaRPr lang="en-US" altLang="en-US" sz="6600" dirty="0">
              <a:solidFill>
                <a:schemeClr val="bg2">
                  <a:lumMod val="75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5259" y="205244"/>
            <a:ext cx="11418849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8000" b="1" dirty="0">
                <a:latin typeface="Noteworthy Light" charset="0"/>
                <a:ea typeface="Noteworthy Light" charset="0"/>
                <a:cs typeface="Noteworthy Light" charset="0"/>
              </a:rPr>
              <a:t>Unit I – </a:t>
            </a:r>
            <a:r>
              <a:rPr lang="en-US" altLang="en-US" sz="8000" b="1" dirty="0" smtClean="0">
                <a:latin typeface="Noteworthy Light" charset="0"/>
                <a:ea typeface="Noteworthy Light" charset="0"/>
                <a:cs typeface="Noteworthy Light" charset="0"/>
              </a:rPr>
              <a:t>Global Population</a:t>
            </a:r>
            <a:endParaRPr lang="en-US" altLang="en-US" sz="8000" b="1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1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0504" y="-249311"/>
            <a:ext cx="7543802" cy="1219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Learning Objective: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858" y="1270389"/>
            <a:ext cx="7543800" cy="115212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3200" dirty="0"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To learn about </a:t>
            </a:r>
            <a:r>
              <a:rPr lang="en-US" sz="3200" dirty="0" smtClean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ageing populations. </a:t>
            </a:r>
            <a:endParaRPr lang="en-US" sz="3200" dirty="0">
              <a:solidFill>
                <a:schemeClr val="tx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buFont typeface=".AppleColorEmojiUI" charset="0"/>
              <a:buChar char="🌳"/>
            </a:pPr>
            <a:endParaRPr lang="en-US" sz="2400" dirty="0"/>
          </a:p>
          <a:p>
            <a:pPr>
              <a:buFont typeface=".AppleColorEmojiUI" charset="0"/>
              <a:buChar char="🌳"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1099" y="1700808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Noteworthy Light" charset="0"/>
                <a:ea typeface="Noteworthy Light" charset="0"/>
                <a:cs typeface="Noteworthy Light" charset="0"/>
              </a:rPr>
              <a:t>Learning Outcomes: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099" y="3162646"/>
            <a:ext cx="9066559" cy="343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0604" indent="-260604" algn="l" defTabSz="685800" rtl="0" eaLnBrk="1" latinLnBrk="0" hangingPunct="1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5498" indent="-212598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sz="3200" dirty="0"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en-US" sz="3200" dirty="0">
                <a:latin typeface="Noteworthy Light" charset="0"/>
                <a:ea typeface="Noteworthy Light" charset="0"/>
                <a:cs typeface="Noteworthy Light" charset="0"/>
              </a:rPr>
              <a:t>To define and calculate ageing dependency </a:t>
            </a:r>
            <a:r>
              <a:rPr lang="en-US" sz="3200" dirty="0" smtClean="0">
                <a:latin typeface="Noteworthy Light" charset="0"/>
                <a:ea typeface="Noteworthy Light" charset="0"/>
                <a:cs typeface="Noteworthy Light" charset="0"/>
              </a:rPr>
              <a:t>ratios</a:t>
            </a:r>
            <a:endParaRPr lang="en-US" sz="3200" dirty="0"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buFont typeface="Wingdings" charset="2"/>
              <a:buChar char="ü"/>
            </a:pPr>
            <a:r>
              <a:rPr lang="en-US" sz="3200" dirty="0" smtClean="0">
                <a:latin typeface="Noteworthy Light" charset="0"/>
                <a:ea typeface="Noteworthy Light" charset="0"/>
                <a:cs typeface="Noteworthy Light" charset="0"/>
              </a:rPr>
              <a:t> To </a:t>
            </a:r>
            <a:r>
              <a:rPr lang="en-US" sz="3200" dirty="0">
                <a:latin typeface="Noteworthy Light" charset="0"/>
                <a:ea typeface="Noteworthy Light" charset="0"/>
                <a:cs typeface="Noteworthy Light" charset="0"/>
              </a:rPr>
              <a:t>explain the problems caused by an ageing population </a:t>
            </a:r>
          </a:p>
          <a:p>
            <a:pPr>
              <a:buFont typeface="Wingdings" charset="2"/>
              <a:buChar char="ü"/>
            </a:pPr>
            <a:r>
              <a:rPr lang="en-US" sz="3200" dirty="0" smtClean="0">
                <a:latin typeface="Noteworthy Light" charset="0"/>
                <a:ea typeface="Noteworthy Light" charset="0"/>
                <a:cs typeface="Noteworthy Light" charset="0"/>
              </a:rPr>
              <a:t> To </a:t>
            </a:r>
            <a:r>
              <a:rPr lang="en-US" sz="3200" dirty="0">
                <a:latin typeface="Noteworthy Light" charset="0"/>
                <a:ea typeface="Noteworthy Light" charset="0"/>
                <a:cs typeface="Noteworthy Light" charset="0"/>
              </a:rPr>
              <a:t>analyse how France have tried to boost their fertility rate</a:t>
            </a:r>
          </a:p>
          <a:p>
            <a:pPr>
              <a:buFont typeface="Wingdings" charset="2"/>
              <a:buChar char="ü"/>
            </a:pPr>
            <a:endParaRPr lang="en-US" sz="2400" dirty="0"/>
          </a:p>
          <a:p>
            <a:pPr>
              <a:buFont typeface=".AppleColorEmojiUI" charset="0"/>
              <a:buChar char="🌳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2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93433" y="661035"/>
            <a:ext cx="5183187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altLang="x-none" sz="4800" b="1" kern="0" dirty="0" smtClean="0">
                <a:latin typeface="Noteworthy Light" charset="0"/>
                <a:ea typeface="Noteworthy Light" charset="0"/>
                <a:cs typeface="Noteworthy Light" charset="0"/>
              </a:rPr>
              <a:t>The Ageing Ratio </a:t>
            </a:r>
            <a:endParaRPr lang="en-GB" altLang="x-none" sz="4800" b="1" kern="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633" y="1632039"/>
            <a:ext cx="6664007" cy="4495800"/>
          </a:xfrm>
        </p:spPr>
        <p:txBody>
          <a:bodyPr/>
          <a:lstStyle/>
          <a:p>
            <a:pPr algn="l" eaLnBrk="1" hangingPunct="1"/>
            <a:r>
              <a:rPr lang="en-US" altLang="x-none" sz="2200" dirty="0">
                <a:latin typeface="Century Gothic" charset="0"/>
                <a:ea typeface="Century Gothic" charset="0"/>
                <a:cs typeface="Century Gothic" charset="0"/>
              </a:rPr>
              <a:t>The proportion of people over the age of 65 compared the total economically active population. </a:t>
            </a:r>
          </a:p>
          <a:p>
            <a:pPr algn="l" eaLnBrk="1" hangingPunct="1"/>
            <a:r>
              <a:rPr lang="en-US" altLang="x-none" sz="2200" dirty="0">
                <a:latin typeface="Century Gothic" charset="0"/>
                <a:ea typeface="Century Gothic" charset="0"/>
                <a:cs typeface="Century Gothic" charset="0"/>
              </a:rPr>
              <a:t>This is given as a figure e.g. 35 and would mean for every 100 people, 35 of them would be over 65 years old. </a:t>
            </a:r>
            <a:br>
              <a:rPr lang="en-US" altLang="x-none" sz="22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altLang="x-none" sz="22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altLang="x-none" sz="22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altLang="x-none" sz="2200" i="1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Ageing Ratio = total proportion of population over 65 / total proportion of economically active population (15-64) x 100. </a:t>
            </a:r>
            <a:endParaRPr lang="en-GB" altLang="x-none" sz="22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40" y="930275"/>
            <a:ext cx="4154488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443470" y="4785270"/>
            <a:ext cx="3887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 dirty="0">
                <a:latin typeface="Century Gothic" charset="0"/>
                <a:ea typeface="Century Gothic" charset="0"/>
                <a:cs typeface="Century Gothic" charset="0"/>
              </a:rPr>
              <a:t>A total of approximately 20 -30 is considered normal. </a:t>
            </a:r>
          </a:p>
        </p:txBody>
      </p:sp>
      <p:pic>
        <p:nvPicPr>
          <p:cNvPr id="7" name="Picture 2" descr="C:\Users\tv36426.TVNET\AppData\Local\Microsoft\Windows\INetCache\IE\MDJOD7TD\pencil-311818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10393681" y="943997"/>
            <a:ext cx="1088754" cy="5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6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>
                <a:solidFill>
                  <a:schemeClr val="accent3">
                    <a:lumMod val="1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Task 1. The Ageing Ratio</a:t>
            </a:r>
            <a:endParaRPr lang="en-US" sz="4800" dirty="0">
              <a:solidFill>
                <a:schemeClr val="accent3">
                  <a:lumMod val="1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731600" y="1317862"/>
            <a:ext cx="10728800" cy="4229498"/>
          </a:xfrm>
        </p:spPr>
        <p:txBody>
          <a:bodyPr/>
          <a:lstStyle/>
          <a:p>
            <a:pPr lvl="0"/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Study the PDF report</a:t>
            </a: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: Lesson 7. Demographic Dependency </a:t>
            </a:r>
            <a:r>
              <a:rPr lang="en-US" sz="2200" dirty="0" smtClean="0">
                <a:latin typeface="Century Gothic" charset="0"/>
                <a:ea typeface="Century Gothic" charset="0"/>
                <a:cs typeface="Century Gothic" charset="0"/>
              </a:rPr>
              <a:t>Ratios.</a:t>
            </a:r>
            <a:endParaRPr lang="en-US" sz="2200" dirty="0" smtClean="0">
              <a:solidFill>
                <a:srgbClr val="7030A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/>
            <a:endParaRPr lang="en-US" sz="2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609596" lvl="0" indent="-457200">
              <a:buFont typeface="+mj-lt"/>
              <a:buAutoNum type="arabicPeriod"/>
            </a:pPr>
            <a:r>
              <a:rPr lang="en-GB" sz="2200" dirty="0" smtClean="0">
                <a:latin typeface="Century Gothic" charset="0"/>
                <a:ea typeface="Century Gothic" charset="0"/>
                <a:cs typeface="Century Gothic" charset="0"/>
              </a:rPr>
              <a:t>Answer the eight questions outlined in your learning tasks document. </a:t>
            </a:r>
            <a:endParaRPr lang="en-GB" sz="22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67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>
                <a:solidFill>
                  <a:schemeClr val="accent3">
                    <a:lumMod val="1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Solutions: Pro-</a:t>
            </a:r>
            <a:r>
              <a:rPr lang="en-US" sz="4800" dirty="0" err="1" smtClean="0">
                <a:solidFill>
                  <a:schemeClr val="accent3">
                    <a:lumMod val="1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Natalist</a:t>
            </a:r>
            <a:r>
              <a:rPr lang="en-US" sz="4800" dirty="0" smtClean="0">
                <a:solidFill>
                  <a:schemeClr val="accent3">
                    <a:lumMod val="1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 Policies: France</a:t>
            </a:r>
            <a:endParaRPr lang="en-US" sz="4800" dirty="0">
              <a:solidFill>
                <a:schemeClr val="accent3">
                  <a:lumMod val="1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49867" y="1498600"/>
            <a:ext cx="10287094" cy="364520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x-none" sz="2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History of strong population growth was the main driver of the French Economy.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en-US" altLang="x-none" sz="22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x-none" sz="2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In 2000 the fertility rate was only 1.9% (below the replacement level)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en-US" altLang="x-none" sz="22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x-none" sz="2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Currently has a population of approximately 68 million which was expected to drop by 12 million by 2050.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en-US" altLang="x-none" sz="22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x-none" sz="2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Average life expectancy for men is 85 and for women is 88.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en-US" altLang="x-none" sz="22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x-none" sz="2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Ageing dependency ratio of 32.  </a:t>
            </a:r>
          </a:p>
          <a:p>
            <a:endParaRPr lang="en-US" dirty="0"/>
          </a:p>
        </p:txBody>
      </p:sp>
      <p:pic>
        <p:nvPicPr>
          <p:cNvPr id="5" name="Picture 2" descr="C:\Users\tv36426.TVNET\AppData\Local\Microsoft\Windows\INetCache\IE\MDJOD7TD\pencil-311818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10692585" y="527961"/>
            <a:ext cx="1088754" cy="5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2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>
                <a:solidFill>
                  <a:schemeClr val="accent3">
                    <a:lumMod val="1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Solutions: Pro-</a:t>
            </a:r>
            <a:r>
              <a:rPr lang="en-US" sz="4800" dirty="0" err="1" smtClean="0">
                <a:solidFill>
                  <a:schemeClr val="accent3">
                    <a:lumMod val="1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Natalist</a:t>
            </a:r>
            <a:r>
              <a:rPr lang="en-US" sz="4800" dirty="0" smtClean="0">
                <a:solidFill>
                  <a:schemeClr val="accent3">
                    <a:lumMod val="1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 Policies</a:t>
            </a:r>
            <a:endParaRPr lang="en-US" sz="4800" dirty="0">
              <a:solidFill>
                <a:schemeClr val="accent3">
                  <a:lumMod val="1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731600" y="1317862"/>
            <a:ext cx="10728800" cy="4229498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x-none" sz="2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France has employed various policies to try to reconcile family life with women working. It has some of the most extensive state-funded child care in Europe.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en-US" altLang="x-none" sz="22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x-none" sz="2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Mothers can take 16 weeks paid maternity leave for the first child, rising to 26 weeks for the third child.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x-none" sz="2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There is also a total of 26 months parental leave.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x-none" sz="2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In 2005 the government pledged more money for families with three children in an effort to encourage working women to have more babies.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x-none" sz="2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Child care facilities are </a:t>
            </a:r>
            <a:r>
              <a:rPr lang="en-US" altLang="x-none" sz="22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subsidised</a:t>
            </a:r>
            <a:r>
              <a:rPr lang="en-US" altLang="x-none" sz="2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by the government. Younger children are entitled to full-day childcare (crèches). For children aged two to three there are pre-school </a:t>
            </a:r>
            <a:r>
              <a:rPr lang="en-US" altLang="x-none" sz="22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programmes</a:t>
            </a:r>
            <a:r>
              <a:rPr lang="en-US" altLang="x-none" sz="2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for which families pay on a sliding scale.</a:t>
            </a:r>
          </a:p>
          <a:p>
            <a:endParaRPr lang="en-US" dirty="0"/>
          </a:p>
        </p:txBody>
      </p:sp>
      <p:pic>
        <p:nvPicPr>
          <p:cNvPr id="5" name="Picture 2" descr="C:\Users\tv36426.TVNET\AppData\Local\Microsoft\Windows\INetCache\IE\MDJOD7TD\pencil-311818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10692585" y="527961"/>
            <a:ext cx="1088754" cy="5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002720"/>
      </p:ext>
    </p:extLst>
  </p:cSld>
  <p:clrMapOvr>
    <a:masterClrMapping/>
  </p:clrMapOvr>
</p:sld>
</file>

<file path=ppt/theme/theme1.xml><?xml version="1.0" encoding="utf-8"?>
<a:theme xmlns:a="http://schemas.openxmlformats.org/drawingml/2006/main" name="Orsino template">
  <a:themeElements>
    <a:clrScheme name="Custom 347">
      <a:dk1>
        <a:srgbClr val="08153D"/>
      </a:dk1>
      <a:lt1>
        <a:srgbClr val="FFFFFF"/>
      </a:lt1>
      <a:dk2>
        <a:srgbClr val="6E8097"/>
      </a:dk2>
      <a:lt2>
        <a:srgbClr val="F1F3F5"/>
      </a:lt2>
      <a:accent1>
        <a:srgbClr val="1A80F9"/>
      </a:accent1>
      <a:accent2>
        <a:srgbClr val="7CB8F9"/>
      </a:accent2>
      <a:accent3>
        <a:srgbClr val="C4CCEC"/>
      </a:accent3>
      <a:accent4>
        <a:srgbClr val="23AED6"/>
      </a:accent4>
      <a:accent5>
        <a:srgbClr val="00AB5B"/>
      </a:accent5>
      <a:accent6>
        <a:srgbClr val="C6DC5D"/>
      </a:accent6>
      <a:hlink>
        <a:srgbClr val="14427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587</Words>
  <Application>Microsoft Macintosh PowerPoint</Application>
  <PresentationFormat>Widescreen</PresentationFormat>
  <Paragraphs>73</Paragraphs>
  <Slides>12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.AppleColorEmojiUI</vt:lpstr>
      <vt:lpstr>American Typewriter</vt:lpstr>
      <vt:lpstr>Calibri</vt:lpstr>
      <vt:lpstr>Century Gothic</vt:lpstr>
      <vt:lpstr>Lexend Deca</vt:lpstr>
      <vt:lpstr>ＭＳ Ｐゴシック</vt:lpstr>
      <vt:lpstr>Noteworthy Light</vt:lpstr>
      <vt:lpstr>Open Sans Light</vt:lpstr>
      <vt:lpstr>Wingdings</vt:lpstr>
      <vt:lpstr>Arial</vt:lpstr>
      <vt:lpstr>Orsino template</vt:lpstr>
      <vt:lpstr>PowerPoint Presentation</vt:lpstr>
      <vt:lpstr>Riddle me This…</vt:lpstr>
      <vt:lpstr>Starter… </vt:lpstr>
      <vt:lpstr>Lesson 7  Population Policies Ageing Populations</vt:lpstr>
      <vt:lpstr>Learning Objective:</vt:lpstr>
      <vt:lpstr>PowerPoint Presentation</vt:lpstr>
      <vt:lpstr>Task 1. The Ageing Ratio</vt:lpstr>
      <vt:lpstr>Solutions: Pro-Natalist Policies: France</vt:lpstr>
      <vt:lpstr>Solutions: Pro-Natalist Policies</vt:lpstr>
      <vt:lpstr>Task 2. France Case Study </vt:lpstr>
      <vt:lpstr>Task 3. Creative Ways to up the Birth Rate!</vt:lpstr>
      <vt:lpstr>Review: Test a Peer!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Prankerd</dc:creator>
  <cp:lastModifiedBy>Natasha Prankerd</cp:lastModifiedBy>
  <cp:revision>14</cp:revision>
  <dcterms:created xsi:type="dcterms:W3CDTF">2020-03-18T22:22:13Z</dcterms:created>
  <dcterms:modified xsi:type="dcterms:W3CDTF">2020-04-27T03:41:04Z</dcterms:modified>
</cp:coreProperties>
</file>